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668" r:id="rId5"/>
    <p:sldId id="2426" r:id="rId6"/>
    <p:sldId id="2476" r:id="rId7"/>
    <p:sldId id="2472" r:id="rId8"/>
    <p:sldId id="2483" r:id="rId9"/>
    <p:sldId id="2473" r:id="rId10"/>
    <p:sldId id="2474" r:id="rId11"/>
    <p:sldId id="2453" r:id="rId12"/>
    <p:sldId id="2467" r:id="rId13"/>
    <p:sldId id="2481" r:id="rId14"/>
    <p:sldId id="2482" r:id="rId15"/>
    <p:sldId id="2484" r:id="rId16"/>
    <p:sldId id="2485" r:id="rId17"/>
    <p:sldId id="2486" r:id="rId18"/>
    <p:sldId id="2487" r:id="rId19"/>
    <p:sldId id="2488" r:id="rId20"/>
    <p:sldId id="2489" r:id="rId21"/>
    <p:sldId id="2490" r:id="rId22"/>
    <p:sldId id="2491" r:id="rId23"/>
    <p:sldId id="514" r:id="rId24"/>
  </p:sldIdLst>
  <p:sldSz cx="9144000" cy="6858000" type="screen4x3"/>
  <p:notesSz cx="7772400" cy="10058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92"/>
    <p:restoredTop sz="92850"/>
  </p:normalViewPr>
  <p:slideViewPr>
    <p:cSldViewPr snapToGrid="0" snapToObjects="1">
      <p:cViewPr varScale="1">
        <p:scale>
          <a:sx n="156" d="100"/>
          <a:sy n="156" d="100"/>
        </p:scale>
        <p:origin x="1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25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C9F6084-19EA-9B47-B6EF-E1B91794D2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E6E1EA-E9C1-844F-A659-01582AAB3D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31BCC-1062-0043-9FD3-D3087026EBE1}" type="datetimeFigureOut">
              <a:rPr lang="es-MX" smtClean="0"/>
              <a:t>07/03/25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C4DDAD-5A68-0042-92DC-4A9B664B2E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7D3E45-36AF-414B-87F5-CB8CEA9E3C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68EDF-6B0A-3C41-BB9D-C70FADD80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991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3C3B623-6C9B-41FD-84A7-CD3729567FBE}" type="slidenum">
              <a:rPr lang="en-US" sz="1400" spc="-1">
                <a:latin typeface="Times New Roman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 algn="just">
              <a:lnSpc>
                <a:spcPct val="100000"/>
              </a:lnSpc>
            </a:pPr>
            <a:endParaRPr dirty="0"/>
          </a:p>
        </p:txBody>
      </p:sp>
      <p:sp>
        <p:nvSpPr>
          <p:cNvPr id="251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CD51DA4-1314-4BFC-AA82-1584F3BD5610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75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85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A7DA2-3EC0-AE8E-9048-51ACE411D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9E6D80C-AFB4-03F7-0155-76F68641B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401DF97-F84E-2692-DDC9-8DA233DC6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96CC6F-D69D-D6C0-50BE-E6D4D50BA55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801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023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738DE-D1A6-D2A1-959D-6C3BBBA6B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BEB2590-67D6-F513-6435-FA8A2A495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5682865-165A-EED9-454B-7D4389757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3266F0-C518-5489-7F74-7A11FA5D513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71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136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3310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en-US" sz="1400" spc="-1" smtClean="0">
                <a:latin typeface="Times New Roman"/>
              </a:r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6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367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/>
            </a:lvl1pPr>
          </a:lstStyle>
          <a:p>
            <a:endParaRPr dirty="0"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182880" y="938615"/>
            <a:ext cx="8749364" cy="571244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/>
            </a:lvl1pPr>
          </a:lstStyle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7/3/25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94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4500000" y="-27360"/>
            <a:ext cx="4679280" cy="1153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1600" b="1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TECNOLÓGICO NACIONAL DE MÉXICO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Instituto Tecnológico de Morelia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Centro de Cómputo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rekaSans-Light"/>
                <a:ea typeface="EurekaSans-Light"/>
              </a:rPr>
              <a:t> 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 </a:t>
            </a:r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0" y="985840"/>
            <a:ext cx="9143999" cy="941736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spc="-1" dirty="0">
                <a:latin typeface="Arial"/>
              </a:rPr>
              <a:t>Click to edit the title text format</a:t>
            </a:r>
            <a:endParaRPr dirty="0"/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0" y="1927576"/>
            <a:ext cx="9143999" cy="4930423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latin typeface="Arial"/>
              </a:rPr>
              <a:t>Click to edit the outline text format</a:t>
            </a:r>
            <a:endParaRPr dirty="0"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latin typeface="Arial"/>
              </a:rPr>
              <a:t>Second Outline Level</a:t>
            </a:r>
            <a:endParaRPr dirty="0"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dirty="0">
                <a:latin typeface="Arial"/>
              </a:rPr>
              <a:t>Third Outline Level</a:t>
            </a:r>
            <a:endParaRPr dirty="0"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 dirty="0">
                <a:latin typeface="Arial"/>
              </a:rPr>
              <a:t>Fourth Outline Level</a:t>
            </a:r>
            <a:endParaRPr dirty="0"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Fifth Outline Level</a:t>
            </a:r>
            <a:endParaRPr dirty="0"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Sixth Outline Level</a:t>
            </a:r>
            <a:endParaRPr dirty="0"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Seventh Outline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uan.or@morelia.tecnm.m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53360" y="1964340"/>
            <a:ext cx="8836560" cy="46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MX"/>
          </a:p>
        </p:txBody>
      </p:sp>
      <p:sp>
        <p:nvSpPr>
          <p:cNvPr id="50" name="CustomShape 2"/>
          <p:cNvSpPr/>
          <p:nvPr/>
        </p:nvSpPr>
        <p:spPr>
          <a:xfrm>
            <a:off x="1005840" y="2011680"/>
            <a:ext cx="7680600" cy="458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MX"/>
          </a:p>
        </p:txBody>
      </p:sp>
      <p:sp>
        <p:nvSpPr>
          <p:cNvPr id="51" name="CustomShape 3"/>
          <p:cNvSpPr/>
          <p:nvPr/>
        </p:nvSpPr>
        <p:spPr>
          <a:xfrm>
            <a:off x="683820" y="2057364"/>
            <a:ext cx="7775640" cy="911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Modelos</a:t>
            </a:r>
            <a:r>
              <a:rPr lang="en-US" sz="4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</a:t>
            </a: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Causales</a:t>
            </a:r>
            <a:endParaRPr lang="en-US" sz="4000" b="1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Montserrat" panose="00000500000000000000" pitchFamily="2" charset="0"/>
              <a:ea typeface="Calibri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8344" y="4914428"/>
            <a:ext cx="9126592" cy="1468101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/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Dr. Juan Carlos Olivares Rojas</a:t>
            </a:r>
          </a:p>
        </p:txBody>
      </p:sp>
      <p:sp>
        <p:nvSpPr>
          <p:cNvPr id="9" name="CustomShape 4"/>
          <p:cNvSpPr/>
          <p:nvPr/>
        </p:nvSpPr>
        <p:spPr>
          <a:xfrm>
            <a:off x="3365374" y="6392566"/>
            <a:ext cx="5769562" cy="49159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2400" b="1" i="1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Marzo 2025</a:t>
            </a:r>
          </a:p>
        </p:txBody>
      </p:sp>
      <p:pic>
        <p:nvPicPr>
          <p:cNvPr id="12" name="image3.png">
            <a:extLst>
              <a:ext uri="{FF2B5EF4-FFF2-40B4-BE49-F238E27FC236}">
                <a16:creationId xmlns:a16="http://schemas.microsoft.com/office/drawing/2014/main" id="{E3FC5802-4994-6F41-AEFF-8BB29AEAEBA5}"/>
              </a:ext>
            </a:extLst>
          </p:cNvPr>
          <p:cNvPicPr/>
          <p:nvPr/>
        </p:nvPicPr>
        <p:blipFill>
          <a:blip r:embed="rId3"/>
          <a:srcRect r="89894"/>
          <a:stretch/>
        </p:blipFill>
        <p:spPr>
          <a:xfrm>
            <a:off x="5804411" y="74921"/>
            <a:ext cx="1833875" cy="1228605"/>
          </a:xfrm>
          <a:prstGeom prst="rect">
            <a:avLst/>
          </a:prstGeom>
          <a:ln w="12600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096BA5E-FD79-6D41-B567-5BDB578081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" y="101482"/>
            <a:ext cx="5316716" cy="106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DD98D01-FCD8-B644-D58D-02027930A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6" y="0"/>
            <a:ext cx="1255343" cy="14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503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22C29-4E61-B6E6-5144-741420CDF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E7ECFE1-5038-1912-F95A-0AA436DB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41736"/>
          </a:xfrm>
        </p:spPr>
        <p:txBody>
          <a:bodyPr/>
          <a:lstStyle/>
          <a:p>
            <a:pPr algn="ctr"/>
            <a:r>
              <a:rPr lang="es-MX" dirty="0"/>
              <a:t>Ejemplo de Asociación no adecuada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34EF49-8C80-90A2-0FB2-924BB6727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1736"/>
            <a:ext cx="9143999" cy="574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79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9D951-0FF4-4C91-0CCC-9A14E35F7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4877FCD-659A-C40A-084F-86498BA7A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41736"/>
          </a:xfrm>
        </p:spPr>
        <p:txBody>
          <a:bodyPr/>
          <a:lstStyle/>
          <a:p>
            <a:pPr algn="ctr"/>
            <a:r>
              <a:rPr lang="es-MX" dirty="0"/>
              <a:t>Ejemplo de asocación no adecuada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D9B50E-DD04-4ADD-FA9D-595456EC4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454150"/>
            <a:ext cx="59055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7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B1DA0-CD8C-624B-ADE2-410BA6D8A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8083888-90BA-A97E-2024-915375B0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Asimetrías y descubrimiento causal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9F64FE2-2CDA-60BC-C069-3EC8B297E0E0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De hecho, en algunos casos, podemos utilizar la </a:t>
            </a:r>
            <a:r>
              <a:rPr lang="es-MX" sz="3200" dirty="0">
                <a:solidFill>
                  <a:srgbClr val="002060"/>
                </a:solidFill>
              </a:rPr>
              <a:t>distribución del ruido </a:t>
            </a:r>
            <a:r>
              <a:rPr lang="es-MX" sz="3200" dirty="0"/>
              <a:t>o las </a:t>
            </a:r>
            <a:r>
              <a:rPr lang="es-MX" sz="3200" dirty="0">
                <a:solidFill>
                  <a:srgbClr val="92D050"/>
                </a:solidFill>
              </a:rPr>
              <a:t>asimetrías funcionales</a:t>
            </a:r>
            <a:r>
              <a:rPr lang="es-MX" sz="3200" dirty="0"/>
              <a:t> para averiguar qué dirección es causal. Esta información se puede aprovechar para recuperar la </a:t>
            </a:r>
            <a:r>
              <a:rPr lang="es-MX" sz="3200" dirty="0">
                <a:solidFill>
                  <a:schemeClr val="accent4">
                    <a:lumMod val="75000"/>
                  </a:schemeClr>
                </a:solidFill>
              </a:rPr>
              <a:t>estructura causal </a:t>
            </a:r>
            <a:r>
              <a:rPr lang="es-MX" sz="3200" dirty="0"/>
              <a:t>a partir de </a:t>
            </a:r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datos observacionales</a:t>
            </a:r>
            <a:r>
              <a:rPr lang="es-MX" sz="3200" dirty="0"/>
              <a:t>, pero también requiere algunas </a:t>
            </a:r>
            <a:r>
              <a:rPr lang="es-MX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suposiciones sobre el proceso de generación de datos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54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809DA-8787-EE59-38D0-10E31D8A1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3C5F2EC-971A-A03A-167B-1687A373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Contrafactuales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19B1F61-54E0-F6F5-C30C-3F50B0E3FC88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Son estimaciones de cómo se </a:t>
            </a:r>
            <a:r>
              <a:rPr lang="es-MX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vería el mundo </a:t>
            </a:r>
            <a:r>
              <a:rPr lang="es-MX" sz="3200" dirty="0"/>
              <a:t>si cambiáramos el valor de una o más variables, manteniendo todo lo demás constante.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Como los </a:t>
            </a:r>
            <a:r>
              <a:rPr lang="es-MX" sz="3200" dirty="0">
                <a:solidFill>
                  <a:srgbClr val="00B050"/>
                </a:solidFill>
              </a:rPr>
              <a:t>contrafácticos no se pueden observar</a:t>
            </a:r>
            <a:r>
              <a:rPr lang="es-MX" sz="3200" dirty="0"/>
              <a:t>, el verdadero </a:t>
            </a:r>
            <a:r>
              <a:rPr lang="es-MX" sz="3200" dirty="0">
                <a:solidFill>
                  <a:schemeClr val="accent2"/>
                </a:solidFill>
              </a:rPr>
              <a:t>efecto causal </a:t>
            </a:r>
            <a:r>
              <a:rPr lang="el-GR" sz="3200" dirty="0">
                <a:solidFill>
                  <a:schemeClr val="accent2"/>
                </a:solidFill>
              </a:rPr>
              <a:t>τ </a:t>
            </a:r>
            <a:r>
              <a:rPr lang="es-MX" sz="3200" dirty="0">
                <a:solidFill>
                  <a:schemeClr val="accent2"/>
                </a:solidFill>
              </a:rPr>
              <a:t>es desconocido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6452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06AB1-68E4-5BA4-6FEB-B56731CDF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45AB43D-8DDD-8709-C534-037BA6A4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Contrafactuales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8BABDEA-CE93-697A-14DB-57FB903ACF50}"/>
              </a:ext>
            </a:extLst>
          </p:cNvPr>
          <p:cNvSpPr txBox="1"/>
          <p:nvPr/>
        </p:nvSpPr>
        <p:spPr>
          <a:xfrm>
            <a:off x="185057" y="1143000"/>
            <a:ext cx="8752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Esta es una de las razones por las que el </a:t>
            </a:r>
            <a:r>
              <a:rPr lang="es-MX" sz="3200" dirty="0">
                <a:solidFill>
                  <a:schemeClr val="accent2"/>
                </a:solidFill>
              </a:rPr>
              <a:t>aprendizaje automático </a:t>
            </a:r>
            <a:r>
              <a:rPr lang="es-MX" sz="3200" dirty="0"/>
              <a:t>clásico no puede </a:t>
            </a:r>
            <a:r>
              <a:rPr lang="es-MX" sz="3200" dirty="0">
                <a:solidFill>
                  <a:srgbClr val="7030A0"/>
                </a:solidFill>
              </a:rPr>
              <a:t>resolver este problema por nosotros</a:t>
            </a:r>
            <a:r>
              <a:rPr lang="es-MX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1332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E254B-84C0-952E-47A0-ABFC939C3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3FCBA9B-1F6C-40CE-DCF5-36D8A93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Otro ejemplo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0430AE-C327-C604-C0CB-C44A60169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658"/>
            <a:ext cx="9151724" cy="14563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F1F3672-C475-6ACA-C55D-83094255E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1567"/>
            <a:ext cx="9127240" cy="287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26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C2B7D-1842-324C-81AA-5C2CDB0FC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554D498-11C1-C9ED-A711-F0E56DBA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Paradoja de Simpson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5F354ED-117A-90E1-CE44-C6A267DE4E8A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También conocida como el efecto </a:t>
            </a:r>
            <a:r>
              <a:rPr lang="es-MX" sz="3200" dirty="0">
                <a:solidFill>
                  <a:srgbClr val="7030A0"/>
                </a:solidFill>
              </a:rPr>
              <a:t>Yule-Simpson</a:t>
            </a:r>
            <a:r>
              <a:rPr lang="es-MX" sz="3200" dirty="0"/>
              <a:t>. Aparece cuando la </a:t>
            </a:r>
            <a:r>
              <a:rPr lang="es-MX" sz="3200" dirty="0">
                <a:solidFill>
                  <a:schemeClr val="accent6"/>
                </a:solidFill>
              </a:rPr>
              <a:t>partición de datos </a:t>
            </a:r>
            <a:r>
              <a:rPr lang="es-MX" sz="3200" dirty="0"/>
              <a:t>(que podemos lograr controlando las variables adicionales en la configuración de la regresión) </a:t>
            </a:r>
            <a:r>
              <a:rPr lang="es-MX" sz="3200" dirty="0">
                <a:solidFill>
                  <a:schemeClr val="accent6"/>
                </a:solidFill>
              </a:rPr>
              <a:t>cambia significativamente el resultado</a:t>
            </a:r>
            <a:r>
              <a:rPr lang="es-MX" sz="3200" dirty="0"/>
              <a:t> del análisis.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En el mundo real, normalmente hay muchas formas de particionar los datos. Puede que se pregunte: bien, </a:t>
            </a:r>
            <a:r>
              <a:rPr lang="es-MX" sz="3200" dirty="0">
                <a:solidFill>
                  <a:srgbClr val="00B050"/>
                </a:solidFill>
              </a:rPr>
              <a:t>¿cómo sé qué partición es la correcta?</a:t>
            </a:r>
          </a:p>
        </p:txBody>
      </p:sp>
    </p:spTree>
    <p:extLst>
      <p:ext uri="{BB962C8B-B14F-4D97-AF65-F5344CB8AC3E}">
        <p14:creationId xmlns:p14="http://schemas.microsoft.com/office/powerpoint/2010/main" val="4077866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2C62A-D088-E102-2B1E-3E0AF61CB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7BC45AE-C920-3B04-8BD4-862FFEE39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Paradoja de Simpson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8E6C155-1DCE-15E5-D0B1-CEF704EE5201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Podríamos intentar responder a esta pregunta desde un punto de vista de </a:t>
            </a:r>
            <a:r>
              <a:rPr lang="es-MX" sz="3200" dirty="0">
                <a:solidFill>
                  <a:srgbClr val="00B050"/>
                </a:solidFill>
              </a:rPr>
              <a:t>aprendizaje automático puro</a:t>
            </a:r>
            <a:r>
              <a:rPr lang="es-MX" sz="3200" dirty="0"/>
              <a:t>: realizar una </a:t>
            </a:r>
            <a:r>
              <a:rPr lang="es-MX" sz="3200" dirty="0">
                <a:solidFill>
                  <a:srgbClr val="C00000"/>
                </a:solidFill>
              </a:rPr>
              <a:t>selección de características validada de forma cruzada </a:t>
            </a:r>
            <a:r>
              <a:rPr lang="es-MX" sz="3200" dirty="0"/>
              <a:t>y </a:t>
            </a:r>
            <a:r>
              <a:rPr lang="es-MX" sz="3200" dirty="0">
                <a:solidFill>
                  <a:schemeClr val="tx2"/>
                </a:solidFill>
              </a:rPr>
              <a:t>elegir las variables que contribuyen significativamente al resultado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chemeClr val="accent4">
                    <a:lumMod val="75000"/>
                  </a:schemeClr>
                </a:solidFill>
              </a:rPr>
              <a:t>Esta solución es suficientemente buena en algunos entornos.</a:t>
            </a:r>
          </a:p>
        </p:txBody>
      </p:sp>
    </p:spTree>
    <p:extLst>
      <p:ext uri="{BB962C8B-B14F-4D97-AF65-F5344CB8AC3E}">
        <p14:creationId xmlns:p14="http://schemas.microsoft.com/office/powerpoint/2010/main" val="3347550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87500-B0C4-B3A9-46EC-60EE34356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215538A-BB1B-AFF8-9DBD-2D1062DA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Paradoja de Simpson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33168B43-B09F-40AB-958B-37AE77CCF109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chemeClr val="accent4">
                    <a:lumMod val="75000"/>
                  </a:schemeClr>
                </a:solidFill>
              </a:rPr>
              <a:t>Funcionará bien </a:t>
            </a:r>
            <a:r>
              <a:rPr lang="es-MX" sz="3200" dirty="0"/>
              <a:t>cuando solo nos interese hacer </a:t>
            </a:r>
            <a:r>
              <a:rPr lang="es-MX" sz="3200" dirty="0">
                <a:solidFill>
                  <a:schemeClr val="accent4">
                    <a:lumMod val="75000"/>
                  </a:schemeClr>
                </a:solidFill>
              </a:rPr>
              <a:t>predicciones</a:t>
            </a:r>
            <a:r>
              <a:rPr lang="es-MX" sz="3200" dirty="0"/>
              <a:t> (en </a:t>
            </a:r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lugar de decisiones</a:t>
            </a:r>
            <a:r>
              <a:rPr lang="es-MX" sz="3200" dirty="0"/>
              <a:t>) y sepamos que nuestros </a:t>
            </a:r>
            <a:r>
              <a:rPr lang="es-MX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datos de producción serán independientes</a:t>
            </a:r>
            <a:r>
              <a:rPr lang="es-MX" sz="3200" dirty="0"/>
              <a:t> y se </a:t>
            </a:r>
            <a:r>
              <a:rPr lang="es-MX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distribuirán de forma idéntica</a:t>
            </a:r>
            <a:r>
              <a:rPr lang="es-MX" sz="3200" dirty="0"/>
              <a:t>; en otras palabras, nuestros </a:t>
            </a:r>
            <a:r>
              <a:rPr lang="es-MX" sz="3200" dirty="0">
                <a:solidFill>
                  <a:srgbClr val="92D050"/>
                </a:solidFill>
              </a:rPr>
              <a:t>datos de producción</a:t>
            </a:r>
            <a:r>
              <a:rPr lang="es-MX" sz="3200" dirty="0"/>
              <a:t> deben tener una </a:t>
            </a:r>
            <a:r>
              <a:rPr lang="es-MX" sz="3200" dirty="0">
                <a:solidFill>
                  <a:srgbClr val="92D050"/>
                </a:solidFill>
              </a:rPr>
              <a:t>distribución que sea prácticamente idéntica</a:t>
            </a:r>
            <a:r>
              <a:rPr lang="es-MX" sz="3200" dirty="0"/>
              <a:t> (o al menos lo suficientemente similar) a </a:t>
            </a:r>
            <a:r>
              <a:rPr lang="es-MX" sz="3200" dirty="0">
                <a:solidFill>
                  <a:srgbClr val="92D050"/>
                </a:solidFill>
              </a:rPr>
              <a:t>nuestros datos de entrenamiento y validación</a:t>
            </a:r>
            <a:r>
              <a:rPr lang="es-MX" sz="3200" dirty="0"/>
              <a:t>. Si queremos más que esto, </a:t>
            </a:r>
            <a:r>
              <a:rPr lang="es-MX" sz="3200" dirty="0">
                <a:solidFill>
                  <a:srgbClr val="92D050"/>
                </a:solidFill>
              </a:rPr>
              <a:t>necesitaremos algún tipo de modelo mundial (causal).</a:t>
            </a:r>
          </a:p>
        </p:txBody>
      </p:sp>
    </p:spTree>
    <p:extLst>
      <p:ext uri="{BB962C8B-B14F-4D97-AF65-F5344CB8AC3E}">
        <p14:creationId xmlns:p14="http://schemas.microsoft.com/office/powerpoint/2010/main" val="3627479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F32EB-E859-1EBA-0033-2C8CA4BC1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9CA917D-7D86-CFE7-1976-28C51968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Referencias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EDF310E-32F7-FA3B-AA27-5AC227690939}"/>
              </a:ext>
            </a:extLst>
          </p:cNvPr>
          <p:cNvSpPr txBox="1"/>
          <p:nvPr/>
        </p:nvSpPr>
        <p:spPr>
          <a:xfrm>
            <a:off x="185057" y="1143000"/>
            <a:ext cx="8752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>
                <a:solidFill>
                  <a:schemeClr val="accent4">
                    <a:lumMod val="75000"/>
                  </a:schemeClr>
                </a:solidFill>
              </a:rPr>
              <a:t>Aleksander Molak, “Causal inference and Discovery in Python”, Packt</a:t>
            </a:r>
            <a:endParaRPr lang="es-MX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3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Unidad 1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2045864"/>
            <a:ext cx="87763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Causalidad</a:t>
            </a:r>
            <a:r>
              <a:rPr lang="en-US" sz="44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: Hey temenos </a:t>
            </a:r>
            <a:r>
              <a:rPr lang="en-US" sz="44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aprendizaje</a:t>
            </a:r>
            <a:r>
              <a:rPr lang="en-US" sz="44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automático</a:t>
            </a:r>
            <a:r>
              <a:rPr lang="en-US" sz="44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¿</a:t>
            </a:r>
            <a:r>
              <a:rPr lang="en-US" sz="44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por</a:t>
            </a:r>
            <a:r>
              <a:rPr lang="en-US" sz="44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que </a:t>
            </a:r>
            <a:r>
              <a:rPr lang="en-US" sz="44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preocuparnos</a:t>
            </a:r>
            <a:r>
              <a:rPr lang="en-US" sz="44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117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Montserrat" panose="00000500000000000000" pitchFamily="2" charset="0"/>
              </a:rPr>
              <a:t>¿Preguntas?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0" y="2105247"/>
            <a:ext cx="9144000" cy="2902688"/>
          </a:xfrm>
        </p:spPr>
        <p:txBody>
          <a:bodyPr/>
          <a:lstStyle/>
          <a:p>
            <a:r>
              <a:rPr lang="es-ES_tradnl" sz="3600" dirty="0">
                <a:solidFill>
                  <a:schemeClr val="tx1"/>
                </a:solidFill>
                <a:latin typeface="Montserrat" panose="00000500000000000000" pitchFamily="2" charset="0"/>
              </a:rPr>
              <a:t>¡Muchas Gracias!</a:t>
            </a:r>
          </a:p>
          <a:p>
            <a:endParaRPr lang="es-ES_tradnl" sz="3600" dirty="0">
              <a:latin typeface="Montserrat" panose="00000500000000000000" pitchFamily="2" charset="0"/>
            </a:endParaRPr>
          </a:p>
          <a:p>
            <a:r>
              <a:rPr lang="es-ES_tradnl" sz="3600" dirty="0">
                <a:latin typeface="Montserrat" panose="00000500000000000000" pitchFamily="2" charset="0"/>
                <a:hlinkClick r:id="rId3"/>
              </a:rPr>
              <a:t>juan.or@morelia.tecnm.mx</a:t>
            </a:r>
            <a:endParaRPr lang="es-ES_tradnl" sz="3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2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0AAF2-EBBA-DB0B-1956-DA9F3703E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C3594B0-3820-4B20-037D-89916525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Orígenes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A2E3E0F-FF62-B783-28FD-14197D5D6C41}"/>
              </a:ext>
            </a:extLst>
          </p:cNvPr>
          <p:cNvSpPr/>
          <p:nvPr/>
        </p:nvSpPr>
        <p:spPr>
          <a:xfrm>
            <a:off x="183823" y="902864"/>
            <a:ext cx="87763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La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causalidad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es un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tema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tratado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desde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antiguedad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filósofos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como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Aristóteles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Se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basa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encontrar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los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por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qué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las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cosas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La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causalidad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trata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la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observación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de lo que Podemos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esperar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951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6028"/>
            <a:ext cx="9144000" cy="783676"/>
          </a:xfrm>
        </p:spPr>
        <p:txBody>
          <a:bodyPr/>
          <a:lstStyle/>
          <a:p>
            <a:r>
              <a:rPr lang="es-ES_tradnl" dirty="0"/>
              <a:t>Condicionamiento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30632" y="785326"/>
            <a:ext cx="87763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El condicionamiento es una forma de aprendizaje. Existen múltiples tipos de condicionamiento, pero todos ellos se basan en una base común: la asociación (</a:t>
            </a:r>
            <a:r>
              <a:rPr lang="es-MX" sz="3200" dirty="0">
                <a:solidFill>
                  <a:srgbClr val="7030A0"/>
                </a:solidFill>
              </a:rPr>
              <a:t>aprendizaje asociativo</a:t>
            </a:r>
            <a:r>
              <a:rPr lang="es-MX" sz="3200" dirty="0"/>
              <a:t>).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En cualquier tipo de condicionamiento, tomamos un </a:t>
            </a:r>
            <a:r>
              <a:rPr lang="es-MX" sz="3200" dirty="0">
                <a:solidFill>
                  <a:srgbClr val="00B050"/>
                </a:solidFill>
              </a:rPr>
              <a:t>evento u objeto </a:t>
            </a:r>
            <a:r>
              <a:rPr lang="es-MX" sz="3200" dirty="0"/>
              <a:t>(generalmente llamado </a:t>
            </a:r>
            <a:r>
              <a:rPr lang="es-MX" sz="3200" dirty="0">
                <a:solidFill>
                  <a:srgbClr val="00B050"/>
                </a:solidFill>
              </a:rPr>
              <a:t>estímulo</a:t>
            </a:r>
            <a:r>
              <a:rPr lang="es-MX" sz="3200" dirty="0"/>
              <a:t>) y lo asociamos con algún </a:t>
            </a:r>
            <a:r>
              <a:rPr lang="es-MX" sz="3200" dirty="0">
                <a:solidFill>
                  <a:schemeClr val="accent6"/>
                </a:solidFill>
              </a:rPr>
              <a:t>comportamiento o reacción</a:t>
            </a:r>
            <a:r>
              <a:rPr lang="es-MX" sz="3200" dirty="0"/>
              <a:t>.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7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15307-626A-570E-DFAB-3D37A2AEA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DEA2BC-2953-FBB9-A5EA-0CC77B606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28"/>
            <a:ext cx="9144000" cy="783676"/>
          </a:xfrm>
        </p:spPr>
        <p:txBody>
          <a:bodyPr/>
          <a:lstStyle/>
          <a:p>
            <a:r>
              <a:rPr lang="es-ES_tradnl" dirty="0"/>
              <a:t>Aprendizaje Asociativo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9EE8EBE-9C81-8970-A182-6CDF424B2216}"/>
              </a:ext>
            </a:extLst>
          </p:cNvPr>
          <p:cNvSpPr/>
          <p:nvPr/>
        </p:nvSpPr>
        <p:spPr>
          <a:xfrm>
            <a:off x="130632" y="785326"/>
            <a:ext cx="877635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La mayoría de los </a:t>
            </a:r>
            <a:r>
              <a:rPr lang="es-MX" sz="3200" dirty="0">
                <a:solidFill>
                  <a:schemeClr val="accent6"/>
                </a:solidFill>
              </a:rPr>
              <a:t>algoritmos clásicos de aprendizaje automático </a:t>
            </a:r>
            <a:r>
              <a:rPr lang="es-MX" sz="3200" dirty="0"/>
              <a:t>también funcionan sobre la base de la </a:t>
            </a:r>
            <a:r>
              <a:rPr lang="es-MX" sz="3200" dirty="0">
                <a:solidFill>
                  <a:schemeClr val="accent6"/>
                </a:solidFill>
              </a:rPr>
              <a:t>asociación</a:t>
            </a:r>
            <a:r>
              <a:rPr lang="es-MX" sz="3200" dirty="0"/>
              <a:t>. Cuando entrenamos una </a:t>
            </a:r>
            <a:r>
              <a:rPr lang="es-MX" sz="3200" dirty="0">
                <a:solidFill>
                  <a:srgbClr val="002060"/>
                </a:solidFill>
              </a:rPr>
              <a:t>red neuronal </a:t>
            </a:r>
            <a:r>
              <a:rPr lang="es-MX" sz="3200" dirty="0"/>
              <a:t>de forma supervisada, intentamos encontrar una </a:t>
            </a:r>
            <a:r>
              <a:rPr lang="es-MX" sz="3200" dirty="0">
                <a:solidFill>
                  <a:srgbClr val="002060"/>
                </a:solidFill>
              </a:rPr>
              <a:t>función que asigne la entrada a la salida</a:t>
            </a:r>
            <a:r>
              <a:rPr lang="es-MX" sz="3200" dirty="0"/>
              <a:t>. Para hacerlo de manera eficiente, necesitamos averiguar qué </a:t>
            </a:r>
            <a:r>
              <a:rPr lang="es-MX" sz="3200" dirty="0">
                <a:solidFill>
                  <a:schemeClr val="bg2">
                    <a:lumMod val="75000"/>
                  </a:schemeClr>
                </a:solidFill>
              </a:rPr>
              <a:t>elementos de la entrada son útiles para predecir la salida. Y</a:t>
            </a:r>
            <a:r>
              <a:rPr lang="es-MX" sz="3200" dirty="0"/>
              <a:t>, en la mayoría de los casos, la </a:t>
            </a:r>
            <a:r>
              <a:rPr lang="es-MX" sz="3200" dirty="0">
                <a:solidFill>
                  <a:schemeClr val="bg2">
                    <a:lumMod val="75000"/>
                  </a:schemeClr>
                </a:solidFill>
              </a:rPr>
              <a:t>asociación</a:t>
            </a:r>
            <a:r>
              <a:rPr lang="es-MX" sz="3200" dirty="0"/>
              <a:t> es suficiente para este propósito.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6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WSD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No estamos limitados a observar el mundo, como sugirió Hume. También podemos interactuar con él.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En el contexto de la </a:t>
            </a:r>
            <a:r>
              <a:rPr lang="es-MX" sz="3200" dirty="0">
                <a:solidFill>
                  <a:schemeClr val="bg2">
                    <a:lumMod val="75000"/>
                  </a:schemeClr>
                </a:solidFill>
              </a:rPr>
              <a:t>inferencia causal</a:t>
            </a:r>
            <a:r>
              <a:rPr lang="es-MX" sz="3200" dirty="0"/>
              <a:t>, estas interacciones se denominan </a:t>
            </a:r>
            <a:r>
              <a:rPr lang="es-MX" sz="3200" dirty="0">
                <a:solidFill>
                  <a:schemeClr val="bg2">
                    <a:lumMod val="75000"/>
                  </a:schemeClr>
                </a:solidFill>
              </a:rPr>
              <a:t>intervenciones.</a:t>
            </a:r>
          </a:p>
          <a:p>
            <a:pPr algn="just"/>
            <a:endParaRPr lang="es-MX" sz="32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es-MX" sz="3200" dirty="0"/>
              <a:t>Las intervenciones son el núcleo de lo que muchos consideran el Santo Grial del método científico: el </a:t>
            </a:r>
            <a:r>
              <a:rPr lang="es-MX" sz="3200" dirty="0">
                <a:solidFill>
                  <a:srgbClr val="00B050"/>
                </a:solidFill>
              </a:rPr>
              <a:t>ensayo controlado aleatorio </a:t>
            </a:r>
            <a:r>
              <a:rPr lang="es-MX" sz="3200" dirty="0"/>
              <a:t>o RCT por sus siglas en inglés.</a:t>
            </a:r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17713"/>
            <a:ext cx="9144000" cy="783676"/>
          </a:xfrm>
        </p:spPr>
        <p:txBody>
          <a:bodyPr/>
          <a:lstStyle/>
          <a:p>
            <a:r>
              <a:rPr lang="es-ES_tradnl" dirty="0"/>
              <a:t>Confusión: relaciones que no son reales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1240321"/>
            <a:ext cx="877635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Un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aspecto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muy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importante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un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experimento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aleatorio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bien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diseñado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es que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nos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permite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evitar</a:t>
            </a:r>
            <a:r>
              <a:rPr lang="en-US" sz="3200" dirty="0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confusión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. ¿Por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qué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es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importante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Una variable de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confusión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influye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dos o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más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variables y produce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una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asociación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falsa entre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ellas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Desde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un punto de vista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puramente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estadístico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estas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asociaciones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son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indistinguibles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las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producidas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por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un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mecanismo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causal. </a:t>
            </a:r>
          </a:p>
        </p:txBody>
      </p:sp>
    </p:spTree>
    <p:extLst>
      <p:ext uri="{BB962C8B-B14F-4D97-AF65-F5344CB8AC3E}">
        <p14:creationId xmlns:p14="http://schemas.microsoft.com/office/powerpoint/2010/main" val="176674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Ejemplo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16829" y="1143000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Permítanme presentarles la </a:t>
            </a:r>
            <a:r>
              <a:rPr lang="es-MX" sz="3200" dirty="0">
                <a:solidFill>
                  <a:srgbClr val="00B050"/>
                </a:solidFill>
              </a:rPr>
              <a:t>temperatura</a:t>
            </a:r>
            <a:r>
              <a:rPr lang="es-MX" sz="3200" dirty="0"/>
              <a:t> media diaria, nuestro factor de confusión. Una temperatura diaria más alta hace que la gente tenga más probabilidades de </a:t>
            </a:r>
            <a:r>
              <a:rPr lang="es-MX" sz="3200" dirty="0">
                <a:solidFill>
                  <a:srgbClr val="00B0F0"/>
                </a:solidFill>
              </a:rPr>
              <a:t>comprar helado</a:t>
            </a:r>
            <a:r>
              <a:rPr lang="es-MX" sz="3200" dirty="0"/>
              <a:t> y de ir a </a:t>
            </a:r>
            <a:r>
              <a:rPr lang="es-MX" sz="3200" dirty="0">
                <a:solidFill>
                  <a:srgbClr val="C00000"/>
                </a:solidFill>
              </a:rPr>
              <a:t>nadar</a:t>
            </a:r>
            <a:r>
              <a:rPr lang="es-MX" sz="3200" dirty="0"/>
              <a:t>. Cuando hay más gente </a:t>
            </a:r>
            <a:r>
              <a:rPr lang="es-MX" sz="3200" dirty="0">
                <a:solidFill>
                  <a:srgbClr val="7030A0"/>
                </a:solidFill>
              </a:rPr>
              <a:t>nadando</a:t>
            </a:r>
            <a:r>
              <a:rPr lang="es-MX" sz="3200" dirty="0"/>
              <a:t>, también hay más </a:t>
            </a:r>
            <a:r>
              <a:rPr lang="es-MX" sz="3200" dirty="0">
                <a:solidFill>
                  <a:srgbClr val="002060"/>
                </a:solidFill>
              </a:rPr>
              <a:t>accidentes</a:t>
            </a:r>
            <a:r>
              <a:rPr lang="es-MX" sz="3200" dirty="0"/>
              <a:t>. Tratemos de visualizar esta relación: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41736"/>
          </a:xfrm>
        </p:spPr>
        <p:txBody>
          <a:bodyPr/>
          <a:lstStyle/>
          <a:p>
            <a:pPr algn="ctr"/>
            <a:r>
              <a:rPr lang="es-MX" dirty="0"/>
              <a:t>Modelo de Representación Gráfica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B35C2E7-6F4D-2F97-57AD-5147C3959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829"/>
            <a:ext cx="9126856" cy="32019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62DFFDA11CBF4B9C31C05E5AD73571" ma:contentTypeVersion="4" ma:contentTypeDescription="Crear nuevo documento." ma:contentTypeScope="" ma:versionID="c3bdc8cc52c989f4fb79ebd3889ac6b5">
  <xsd:schema xmlns:xsd="http://www.w3.org/2001/XMLSchema" xmlns:xs="http://www.w3.org/2001/XMLSchema" xmlns:p="http://schemas.microsoft.com/office/2006/metadata/properties" xmlns:ns2="23422e02-0f12-4143-8163-0ad3c9b333e3" targetNamespace="http://schemas.microsoft.com/office/2006/metadata/properties" ma:root="true" ma:fieldsID="59f8015a6d88873a45919ec1d4ca2482" ns2:_="">
    <xsd:import namespace="23422e02-0f12-4143-8163-0ad3c9b33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22e02-0f12-4143-8163-0ad3c9b33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6E9BD8-72BC-42C9-B534-BD8EC8FBF4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8B82EB-457B-4E5F-8EE0-7A3082C231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F0AB06-F941-4B22-8356-F294269A5D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22e02-0f12-4143-8163-0ad3c9b333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20418</TotalTime>
  <Words>747</Words>
  <Application>Microsoft Macintosh PowerPoint</Application>
  <PresentationFormat>Presentación en pantalla (4:3)</PresentationFormat>
  <Paragraphs>65</Paragraphs>
  <Slides>20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Calibri</vt:lpstr>
      <vt:lpstr>EurekaSans-Light</vt:lpstr>
      <vt:lpstr>Montserrat</vt:lpstr>
      <vt:lpstr>Soberana Sans Light</vt:lpstr>
      <vt:lpstr>Symbol</vt:lpstr>
      <vt:lpstr>Times New Roman</vt:lpstr>
      <vt:lpstr>Verdana</vt:lpstr>
      <vt:lpstr>Wingdings</vt:lpstr>
      <vt:lpstr>Office Theme</vt:lpstr>
      <vt:lpstr>Presentación de PowerPoint</vt:lpstr>
      <vt:lpstr>Unidad 1</vt:lpstr>
      <vt:lpstr>Orígenes</vt:lpstr>
      <vt:lpstr>Condicionamiento</vt:lpstr>
      <vt:lpstr>Aprendizaje Asociativo</vt:lpstr>
      <vt:lpstr>WSD</vt:lpstr>
      <vt:lpstr>Confusión: relaciones que no son reales</vt:lpstr>
      <vt:lpstr>Ejemplo</vt:lpstr>
      <vt:lpstr>Modelo de Representación Gráfica</vt:lpstr>
      <vt:lpstr>Ejemplo de Asociación no adecuada</vt:lpstr>
      <vt:lpstr>Ejemplo de asocación no adecuada</vt:lpstr>
      <vt:lpstr>Asimetrías y descubrimiento causal</vt:lpstr>
      <vt:lpstr>Contrafactuales</vt:lpstr>
      <vt:lpstr>Contrafactuales</vt:lpstr>
      <vt:lpstr>Otro ejemplo</vt:lpstr>
      <vt:lpstr>Paradoja de Simpson</vt:lpstr>
      <vt:lpstr>Paradoja de Simpson</vt:lpstr>
      <vt:lpstr>Paradoja de Simpson</vt:lpstr>
      <vt:lpstr>Referencias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Olivares Rojas</dc:creator>
  <cp:lastModifiedBy>Juan Carlos Olivares Rojas</cp:lastModifiedBy>
  <cp:revision>2988</cp:revision>
  <cp:lastPrinted>2017-12-05T14:11:13Z</cp:lastPrinted>
  <dcterms:modified xsi:type="dcterms:W3CDTF">2025-03-08T01:12:56Z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15.0027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47</vt:i4>
  </property>
  <property fmtid="{D5CDD505-2E9C-101B-9397-08002B2CF9AE}" pid="12" name="ContentTypeId">
    <vt:lpwstr>0x010100DF62DFFDA11CBF4B9C31C05E5AD73571</vt:lpwstr>
  </property>
</Properties>
</file>