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5"/>
  </p:notesMasterIdLst>
  <p:handoutMasterIdLst>
    <p:handoutMasterId r:id="rId86"/>
  </p:handoutMasterIdLst>
  <p:sldIdLst>
    <p:sldId id="668" r:id="rId5"/>
    <p:sldId id="2426" r:id="rId6"/>
    <p:sldId id="2476" r:id="rId7"/>
    <p:sldId id="2472" r:id="rId8"/>
    <p:sldId id="2483" r:id="rId9"/>
    <p:sldId id="2473" r:id="rId10"/>
    <p:sldId id="2474" r:id="rId11"/>
    <p:sldId id="2453" r:id="rId12"/>
    <p:sldId id="2492" r:id="rId13"/>
    <p:sldId id="2493" r:id="rId14"/>
    <p:sldId id="2494" r:id="rId15"/>
    <p:sldId id="2495" r:id="rId16"/>
    <p:sldId id="2484" r:id="rId17"/>
    <p:sldId id="2485" r:id="rId18"/>
    <p:sldId id="2486" r:id="rId19"/>
    <p:sldId id="2488" r:id="rId20"/>
    <p:sldId id="2489" r:id="rId21"/>
    <p:sldId id="2496" r:id="rId22"/>
    <p:sldId id="2490" r:id="rId23"/>
    <p:sldId id="2497" r:id="rId24"/>
    <p:sldId id="2498" r:id="rId25"/>
    <p:sldId id="2499" r:id="rId26"/>
    <p:sldId id="2500" r:id="rId27"/>
    <p:sldId id="2501" r:id="rId28"/>
    <p:sldId id="2502" r:id="rId29"/>
    <p:sldId id="2504" r:id="rId30"/>
    <p:sldId id="2503" r:id="rId31"/>
    <p:sldId id="2505" r:id="rId32"/>
    <p:sldId id="2506" r:id="rId33"/>
    <p:sldId id="2507" r:id="rId34"/>
    <p:sldId id="2508" r:id="rId35"/>
    <p:sldId id="2509" r:id="rId36"/>
    <p:sldId id="2510" r:id="rId37"/>
    <p:sldId id="2511" r:id="rId38"/>
    <p:sldId id="2512" r:id="rId39"/>
    <p:sldId id="2513" r:id="rId40"/>
    <p:sldId id="2514" r:id="rId41"/>
    <p:sldId id="2515" r:id="rId42"/>
    <p:sldId id="2516" r:id="rId43"/>
    <p:sldId id="2517" r:id="rId44"/>
    <p:sldId id="2518" r:id="rId45"/>
    <p:sldId id="2519" r:id="rId46"/>
    <p:sldId id="2520" r:id="rId47"/>
    <p:sldId id="2522" r:id="rId48"/>
    <p:sldId id="2521" r:id="rId49"/>
    <p:sldId id="2523" r:id="rId50"/>
    <p:sldId id="2524" r:id="rId51"/>
    <p:sldId id="2525" r:id="rId52"/>
    <p:sldId id="2526" r:id="rId53"/>
    <p:sldId id="2527" r:id="rId54"/>
    <p:sldId id="2528" r:id="rId55"/>
    <p:sldId id="2529" r:id="rId56"/>
    <p:sldId id="2530" r:id="rId57"/>
    <p:sldId id="2531" r:id="rId58"/>
    <p:sldId id="2532" r:id="rId59"/>
    <p:sldId id="2533" r:id="rId60"/>
    <p:sldId id="2534" r:id="rId61"/>
    <p:sldId id="2535" r:id="rId62"/>
    <p:sldId id="2536" r:id="rId63"/>
    <p:sldId id="2537" r:id="rId64"/>
    <p:sldId id="2538" r:id="rId65"/>
    <p:sldId id="2539" r:id="rId66"/>
    <p:sldId id="2540" r:id="rId67"/>
    <p:sldId id="2541" r:id="rId68"/>
    <p:sldId id="2542" r:id="rId69"/>
    <p:sldId id="2543" r:id="rId70"/>
    <p:sldId id="2544" r:id="rId71"/>
    <p:sldId id="2545" r:id="rId72"/>
    <p:sldId id="2546" r:id="rId73"/>
    <p:sldId id="2547" r:id="rId74"/>
    <p:sldId id="2548" r:id="rId75"/>
    <p:sldId id="2549" r:id="rId76"/>
    <p:sldId id="2550" r:id="rId77"/>
    <p:sldId id="2551" r:id="rId78"/>
    <p:sldId id="2552" r:id="rId79"/>
    <p:sldId id="2553" r:id="rId80"/>
    <p:sldId id="2554" r:id="rId81"/>
    <p:sldId id="2555" r:id="rId82"/>
    <p:sldId id="2491" r:id="rId83"/>
    <p:sldId id="514" r:id="rId84"/>
  </p:sldIdLst>
  <p:sldSz cx="9144000" cy="6858000" type="screen4x3"/>
  <p:notesSz cx="7772400" cy="100584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6"/>
    <p:restoredTop sz="92877"/>
  </p:normalViewPr>
  <p:slideViewPr>
    <p:cSldViewPr snapToGrid="0" snapToObjects="1">
      <p:cViewPr varScale="1">
        <p:scale>
          <a:sx n="118" d="100"/>
          <a:sy n="118" d="100"/>
        </p:scale>
        <p:origin x="2336" y="192"/>
      </p:cViewPr>
      <p:guideLst/>
    </p:cSldViewPr>
  </p:slideViewPr>
  <p:notesTextViewPr>
    <p:cViewPr>
      <p:scale>
        <a:sx n="1" d="1"/>
        <a:sy n="1" d="1"/>
      </p:scale>
      <p:origin x="0" y="0"/>
    </p:cViewPr>
  </p:notesTextViewPr>
  <p:notesViewPr>
    <p:cSldViewPr snapToGrid="0" snapToObjects="1">
      <p:cViewPr varScale="1">
        <p:scale>
          <a:sx n="90" d="100"/>
          <a:sy n="90" d="100"/>
        </p:scale>
        <p:origin x="2520"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C9F6084-19EA-9B47-B6EF-E1B91794D273}"/>
              </a:ext>
            </a:extLst>
          </p:cNvPr>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77E6E1EA-E9C1-844F-A659-01582AAB3D2F}"/>
              </a:ext>
            </a:extLst>
          </p:cNvPr>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0AF31BCC-1062-0043-9FD3-D3087026EBE1}" type="datetimeFigureOut">
              <a:rPr lang="es-MX" smtClean="0"/>
              <a:t>09/03/25</a:t>
            </a:fld>
            <a:endParaRPr lang="es-MX"/>
          </a:p>
        </p:txBody>
      </p:sp>
      <p:sp>
        <p:nvSpPr>
          <p:cNvPr id="4" name="Marcador de pie de página 3">
            <a:extLst>
              <a:ext uri="{FF2B5EF4-FFF2-40B4-BE49-F238E27FC236}">
                <a16:creationId xmlns:a16="http://schemas.microsoft.com/office/drawing/2014/main" id="{91C4DDAD-5A68-0042-92DC-4A9B664B2E48}"/>
              </a:ext>
            </a:extLst>
          </p:cNvPr>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CD7D3E45-36AF-414B-87F5-CB8CEA9E3C7A}"/>
              </a:ext>
            </a:extLst>
          </p:cNvPr>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1BC68EDF-6B0A-3C41-BB9D-C70FADD808BB}" type="slidenum">
              <a:rPr lang="es-MX" smtClean="0"/>
              <a:t>‹Nº›</a:t>
            </a:fld>
            <a:endParaRPr lang="es-MX"/>
          </a:p>
        </p:txBody>
      </p:sp>
    </p:spTree>
    <p:extLst>
      <p:ext uri="{BB962C8B-B14F-4D97-AF65-F5344CB8AC3E}">
        <p14:creationId xmlns:p14="http://schemas.microsoft.com/office/powerpoint/2010/main" val="1059911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PlaceHolder 1"/>
          <p:cNvSpPr>
            <a:spLocks noGrp="1"/>
          </p:cNvSpPr>
          <p:nvPr>
            <p:ph type="body"/>
          </p:nvPr>
        </p:nvSpPr>
        <p:spPr>
          <a:xfrm>
            <a:off x="777240" y="4777560"/>
            <a:ext cx="6217560" cy="4525920"/>
          </a:xfrm>
          <a:prstGeom prst="rect">
            <a:avLst/>
          </a:prstGeom>
        </p:spPr>
        <p:txBody>
          <a:bodyPr lIns="0" tIns="0" rIns="0" bIns="0"/>
          <a:lstStyle/>
          <a:p>
            <a:r>
              <a:rPr lang="en-US" sz="2000" spc="-1">
                <a:latin typeface="Arial"/>
              </a:rPr>
              <a:t>Click to edit the notes format</a:t>
            </a:r>
            <a:endParaRPr/>
          </a:p>
        </p:txBody>
      </p:sp>
      <p:sp>
        <p:nvSpPr>
          <p:cNvPr id="45" name="PlaceHolder 2"/>
          <p:cNvSpPr>
            <a:spLocks noGrp="1"/>
          </p:cNvSpPr>
          <p:nvPr>
            <p:ph type="hdr"/>
          </p:nvPr>
        </p:nvSpPr>
        <p:spPr>
          <a:xfrm>
            <a:off x="0" y="0"/>
            <a:ext cx="3372840" cy="502560"/>
          </a:xfrm>
          <a:prstGeom prst="rect">
            <a:avLst/>
          </a:prstGeom>
        </p:spPr>
        <p:txBody>
          <a:bodyPr lIns="0" tIns="0" rIns="0" bIns="0"/>
          <a:lstStyle/>
          <a:p>
            <a:r>
              <a:rPr lang="en-US" sz="1400" spc="-1">
                <a:latin typeface="Times New Roman"/>
              </a:rPr>
              <a:t>&lt;header&gt;</a:t>
            </a:r>
            <a:endParaRPr/>
          </a:p>
        </p:txBody>
      </p:sp>
      <p:sp>
        <p:nvSpPr>
          <p:cNvPr id="46" name="PlaceHolder 3"/>
          <p:cNvSpPr>
            <a:spLocks noGrp="1"/>
          </p:cNvSpPr>
          <p:nvPr>
            <p:ph type="dt"/>
          </p:nvPr>
        </p:nvSpPr>
        <p:spPr>
          <a:xfrm>
            <a:off x="4399200" y="0"/>
            <a:ext cx="3372840" cy="502560"/>
          </a:xfrm>
          <a:prstGeom prst="rect">
            <a:avLst/>
          </a:prstGeom>
        </p:spPr>
        <p:txBody>
          <a:bodyPr lIns="0" tIns="0" rIns="0" bIns="0"/>
          <a:lstStyle/>
          <a:p>
            <a:pPr algn="r"/>
            <a:r>
              <a:rPr lang="en-US" sz="1400" spc="-1">
                <a:latin typeface="Times New Roman"/>
              </a:rPr>
              <a:t>&lt;date/time&gt;</a:t>
            </a:r>
            <a:endParaRPr/>
          </a:p>
        </p:txBody>
      </p:sp>
      <p:sp>
        <p:nvSpPr>
          <p:cNvPr id="47" name="PlaceHolder 4"/>
          <p:cNvSpPr>
            <a:spLocks noGrp="1"/>
          </p:cNvSpPr>
          <p:nvPr>
            <p:ph type="ftr"/>
          </p:nvPr>
        </p:nvSpPr>
        <p:spPr>
          <a:xfrm>
            <a:off x="0" y="9555480"/>
            <a:ext cx="3372840" cy="502560"/>
          </a:xfrm>
          <a:prstGeom prst="rect">
            <a:avLst/>
          </a:prstGeom>
        </p:spPr>
        <p:txBody>
          <a:bodyPr lIns="0" tIns="0" rIns="0" bIns="0" anchor="b"/>
          <a:lstStyle/>
          <a:p>
            <a:r>
              <a:rPr lang="en-US" sz="1400" spc="-1">
                <a:latin typeface="Times New Roman"/>
              </a:rPr>
              <a:t>&lt;footer&gt;</a:t>
            </a:r>
            <a:endParaRPr/>
          </a:p>
        </p:txBody>
      </p:sp>
      <p:sp>
        <p:nvSpPr>
          <p:cNvPr id="48" name="PlaceHolder 5"/>
          <p:cNvSpPr>
            <a:spLocks noGrp="1"/>
          </p:cNvSpPr>
          <p:nvPr>
            <p:ph type="sldNum"/>
          </p:nvPr>
        </p:nvSpPr>
        <p:spPr>
          <a:xfrm>
            <a:off x="4399200" y="9555480"/>
            <a:ext cx="3372840" cy="502560"/>
          </a:xfrm>
          <a:prstGeom prst="rect">
            <a:avLst/>
          </a:prstGeom>
        </p:spPr>
        <p:txBody>
          <a:bodyPr lIns="0" tIns="0" rIns="0" bIns="0" anchor="b"/>
          <a:lstStyle/>
          <a:p>
            <a:pPr algn="r"/>
            <a:fld id="{13C3B623-6C9B-41FD-84A7-CD3729567FBE}" type="slidenum">
              <a:rPr lang="en-US" sz="1400" spc="-1">
                <a:latin typeface="Times New Roman"/>
              </a:rPr>
              <a:t>‹Nº›</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p:cNvSpPr>
          <p:nvPr>
            <p:ph type="body"/>
          </p:nvPr>
        </p:nvSpPr>
        <p:spPr>
          <a:xfrm>
            <a:off x="777960" y="4840200"/>
            <a:ext cx="6215760" cy="3960000"/>
          </a:xfrm>
          <a:prstGeom prst="rect">
            <a:avLst/>
          </a:prstGeom>
        </p:spPr>
        <p:txBody>
          <a:bodyPr lIns="0" tIns="0" rIns="0" bIns="0"/>
          <a:lstStyle/>
          <a:p>
            <a:pPr marL="216000" indent="-215640" algn="just">
              <a:lnSpc>
                <a:spcPct val="100000"/>
              </a:lnSpc>
            </a:pPr>
            <a:endParaRPr dirty="0"/>
          </a:p>
        </p:txBody>
      </p:sp>
      <p:sp>
        <p:nvSpPr>
          <p:cNvPr id="251" name="CustomShape 2"/>
          <p:cNvSpPr/>
          <p:nvPr/>
        </p:nvSpPr>
        <p:spPr>
          <a:xfrm>
            <a:off x="4402080" y="9553680"/>
            <a:ext cx="3367800" cy="50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CD51DA4-1314-4BFC-AA82-1584F3BD5610}" type="slidenum">
              <a:rPr lang="en-US" sz="1200" strike="noStrike" spc="-1">
                <a:solidFill>
                  <a:srgbClr val="000000"/>
                </a:solidFill>
                <a:uFill>
                  <a:solidFill>
                    <a:srgbClr val="FFFFFF"/>
                  </a:solidFill>
                </a:uFill>
                <a:latin typeface="+mn-lt"/>
                <a:ea typeface="+mn-ea"/>
              </a:rPr>
              <a:t>1</a:t>
            </a:fld>
            <a:endParaRPr/>
          </a:p>
        </p:txBody>
      </p:sp>
    </p:spTree>
    <p:extLst>
      <p:ext uri="{BB962C8B-B14F-4D97-AF65-F5344CB8AC3E}">
        <p14:creationId xmlns:p14="http://schemas.microsoft.com/office/powerpoint/2010/main" val="157475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0"/>
          </p:nvPr>
        </p:nvSpPr>
        <p:spPr/>
        <p:txBody>
          <a:bodyPr/>
          <a:lstStyle/>
          <a:p>
            <a:pPr algn="r"/>
            <a:fld id="{13C3B623-6C9B-41FD-84A7-CD3729567FBE}" type="slidenum">
              <a:rPr lang="tr-TR" sz="1400" spc="-1" smtClean="0">
                <a:latin typeface="Times New Roman"/>
              </a:rPr>
              <a:t>2</a:t>
            </a:fld>
            <a:endParaRPr lang="tr-TR"/>
          </a:p>
        </p:txBody>
      </p:sp>
    </p:spTree>
    <p:extLst>
      <p:ext uri="{BB962C8B-B14F-4D97-AF65-F5344CB8AC3E}">
        <p14:creationId xmlns:p14="http://schemas.microsoft.com/office/powerpoint/2010/main" val="149085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A7DA2-3EC0-AE8E-9048-51ACE411D7C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E6D80C-AFB4-03F7-0155-76F68641B480}"/>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1401DF97-F84E-2692-DDC9-8DA233DC608E}"/>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0B96CC6F-D69D-D6C0-50BE-E6D4D50BA55E}"/>
              </a:ext>
            </a:extLst>
          </p:cNvPr>
          <p:cNvSpPr>
            <a:spLocks noGrp="1"/>
          </p:cNvSpPr>
          <p:nvPr>
            <p:ph type="sldNum" idx="10"/>
          </p:nvPr>
        </p:nvSpPr>
        <p:spPr/>
        <p:txBody>
          <a:bodyPr/>
          <a:lstStyle/>
          <a:p>
            <a:pPr algn="r"/>
            <a:fld id="{13C3B623-6C9B-41FD-84A7-CD3729567FBE}" type="slidenum">
              <a:rPr lang="tr-TR" sz="1400" spc="-1" smtClean="0">
                <a:latin typeface="Times New Roman"/>
              </a:rPr>
              <a:t>3</a:t>
            </a:fld>
            <a:endParaRPr lang="tr-TR"/>
          </a:p>
        </p:txBody>
      </p:sp>
    </p:spTree>
    <p:extLst>
      <p:ext uri="{BB962C8B-B14F-4D97-AF65-F5344CB8AC3E}">
        <p14:creationId xmlns:p14="http://schemas.microsoft.com/office/powerpoint/2010/main" val="251801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0"/>
          </p:nvPr>
        </p:nvSpPr>
        <p:spPr/>
        <p:txBody>
          <a:bodyPr/>
          <a:lstStyle/>
          <a:p>
            <a:pPr algn="r"/>
            <a:fld id="{13C3B623-6C9B-41FD-84A7-CD3729567FBE}" type="slidenum">
              <a:rPr lang="tr-TR" sz="1400" spc="-1" smtClean="0">
                <a:latin typeface="Times New Roman"/>
              </a:rPr>
              <a:t>4</a:t>
            </a:fld>
            <a:endParaRPr lang="tr-TR"/>
          </a:p>
        </p:txBody>
      </p:sp>
    </p:spTree>
    <p:extLst>
      <p:ext uri="{BB962C8B-B14F-4D97-AF65-F5344CB8AC3E}">
        <p14:creationId xmlns:p14="http://schemas.microsoft.com/office/powerpoint/2010/main" val="190023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738DE-D1A6-D2A1-959D-6C3BBBA6B14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BEB2590-67D6-F513-6435-FA8A2A4954C7}"/>
              </a:ext>
            </a:extLst>
          </p:cNvPr>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a:extLst>
              <a:ext uri="{FF2B5EF4-FFF2-40B4-BE49-F238E27FC236}">
                <a16:creationId xmlns:a16="http://schemas.microsoft.com/office/drawing/2014/main" id="{C5682865-165A-EED9-454B-7D4389757605}"/>
              </a:ext>
            </a:extLst>
          </p:cNvPr>
          <p:cNvSpPr>
            <a:spLocks noGrp="1"/>
          </p:cNvSpPr>
          <p:nvPr>
            <p:ph type="body" idx="1"/>
          </p:nvPr>
        </p:nvSpPr>
        <p:spPr/>
        <p:txBody>
          <a:bodyPr/>
          <a:lstStyle/>
          <a:p>
            <a:endParaRPr lang="es-ES_tradnl" dirty="0"/>
          </a:p>
        </p:txBody>
      </p:sp>
      <p:sp>
        <p:nvSpPr>
          <p:cNvPr id="4" name="Marcador de número de diapositiva 3">
            <a:extLst>
              <a:ext uri="{FF2B5EF4-FFF2-40B4-BE49-F238E27FC236}">
                <a16:creationId xmlns:a16="http://schemas.microsoft.com/office/drawing/2014/main" id="{D73266F0-C518-5489-7F74-7A11FA5D513B}"/>
              </a:ext>
            </a:extLst>
          </p:cNvPr>
          <p:cNvSpPr>
            <a:spLocks noGrp="1"/>
          </p:cNvSpPr>
          <p:nvPr>
            <p:ph type="sldNum" idx="10"/>
          </p:nvPr>
        </p:nvSpPr>
        <p:spPr/>
        <p:txBody>
          <a:bodyPr/>
          <a:lstStyle/>
          <a:p>
            <a:pPr algn="r"/>
            <a:fld id="{13C3B623-6C9B-41FD-84A7-CD3729567FBE}" type="slidenum">
              <a:rPr lang="tr-TR" sz="1400" spc="-1" smtClean="0">
                <a:latin typeface="Times New Roman"/>
              </a:rPr>
              <a:t>5</a:t>
            </a:fld>
            <a:endParaRPr lang="tr-TR"/>
          </a:p>
        </p:txBody>
      </p:sp>
    </p:spTree>
    <p:extLst>
      <p:ext uri="{BB962C8B-B14F-4D97-AF65-F5344CB8AC3E}">
        <p14:creationId xmlns:p14="http://schemas.microsoft.com/office/powerpoint/2010/main" val="272671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0"/>
          </p:nvPr>
        </p:nvSpPr>
        <p:spPr/>
        <p:txBody>
          <a:bodyPr/>
          <a:lstStyle/>
          <a:p>
            <a:pPr algn="r"/>
            <a:fld id="{13C3B623-6C9B-41FD-84A7-CD3729567FBE}" type="slidenum">
              <a:rPr lang="tr-TR" sz="1400" spc="-1" smtClean="0">
                <a:latin typeface="Times New Roman"/>
              </a:rPr>
              <a:t>6</a:t>
            </a:fld>
            <a:endParaRPr lang="tr-TR"/>
          </a:p>
        </p:txBody>
      </p:sp>
    </p:spTree>
    <p:extLst>
      <p:ext uri="{BB962C8B-B14F-4D97-AF65-F5344CB8AC3E}">
        <p14:creationId xmlns:p14="http://schemas.microsoft.com/office/powerpoint/2010/main" val="57513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0"/>
          </p:nvPr>
        </p:nvSpPr>
        <p:spPr/>
        <p:txBody>
          <a:bodyPr/>
          <a:lstStyle/>
          <a:p>
            <a:pPr algn="r"/>
            <a:fld id="{13C3B623-6C9B-41FD-84A7-CD3729567FBE}" type="slidenum">
              <a:rPr lang="tr-TR" sz="1400" spc="-1" smtClean="0">
                <a:latin typeface="Times New Roman"/>
              </a:rPr>
              <a:t>7</a:t>
            </a:fld>
            <a:endParaRPr lang="tr-TR"/>
          </a:p>
        </p:txBody>
      </p:sp>
    </p:spTree>
    <p:extLst>
      <p:ext uri="{BB962C8B-B14F-4D97-AF65-F5344CB8AC3E}">
        <p14:creationId xmlns:p14="http://schemas.microsoft.com/office/powerpoint/2010/main" val="279331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p:nvPr>
        </p:nvSpPr>
        <p:spPr/>
        <p:txBody>
          <a:bodyPr/>
          <a:lstStyle/>
          <a:p>
            <a:pPr algn="r"/>
            <a:fld id="{13C3B623-6C9B-41FD-84A7-CD3729567FBE}" type="slidenum">
              <a:rPr lang="en-US" sz="1400" spc="-1" smtClean="0">
                <a:latin typeface="Times New Roman"/>
              </a:rPr>
              <a:t>80</a:t>
            </a:fld>
            <a:endParaRPr lang="en-US"/>
          </a:p>
        </p:txBody>
      </p:sp>
    </p:spTree>
    <p:extLst>
      <p:ext uri="{BB962C8B-B14F-4D97-AF65-F5344CB8AC3E}">
        <p14:creationId xmlns:p14="http://schemas.microsoft.com/office/powerpoint/2010/main" val="4174261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0" y="0"/>
            <a:ext cx="9144000" cy="783676"/>
          </a:xfrm>
          <a:prstGeom prst="rect">
            <a:avLst/>
          </a:prstGeom>
        </p:spPr>
        <p:txBody>
          <a:bodyPr lIns="0" tIns="0" rIns="0" bIns="0" anchor="ctr"/>
          <a:lstStyle>
            <a:lvl1pPr algn="ctr">
              <a:defRPr/>
            </a:lvl1pPr>
          </a:lstStyle>
          <a:p>
            <a:endParaRPr dirty="0"/>
          </a:p>
        </p:txBody>
      </p:sp>
      <p:sp>
        <p:nvSpPr>
          <p:cNvPr id="11" name="PlaceHolder 2"/>
          <p:cNvSpPr>
            <a:spLocks noGrp="1"/>
          </p:cNvSpPr>
          <p:nvPr>
            <p:ph type="subTitle"/>
          </p:nvPr>
        </p:nvSpPr>
        <p:spPr>
          <a:xfrm>
            <a:off x="182880" y="938615"/>
            <a:ext cx="8749364" cy="5712442"/>
          </a:xfrm>
          <a:prstGeom prst="rect">
            <a:avLst/>
          </a:prstGeom>
        </p:spPr>
        <p:txBody>
          <a:bodyPr lIns="0" tIns="0" rIns="0" bIns="0" anchor="ctr"/>
          <a:lstStyle>
            <a:lvl1pPr algn="l">
              <a:defRPr/>
            </a:lvl1pPr>
          </a:lstStyle>
          <a:p>
            <a:pPr algn="ct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9/3/25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391944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CustomShape 1" hidden="1"/>
          <p:cNvSpPr/>
          <p:nvPr/>
        </p:nvSpPr>
        <p:spPr>
          <a:xfrm>
            <a:off x="4500000" y="-27360"/>
            <a:ext cx="4679280" cy="11538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r">
              <a:lnSpc>
                <a:spcPct val="100000"/>
              </a:lnSpc>
            </a:pPr>
            <a:r>
              <a:rPr lang="en-US" sz="1600" b="1" strike="noStrike" spc="-1">
                <a:solidFill>
                  <a:srgbClr val="737373"/>
                </a:solidFill>
                <a:uFill>
                  <a:solidFill>
                    <a:srgbClr val="FFFFFF"/>
                  </a:solidFill>
                </a:uFill>
                <a:latin typeface="Soberana Sans Light"/>
                <a:ea typeface="Soberana Sans Light"/>
              </a:rPr>
              <a:t>TECNOLÓGICO NACIONAL DE MÉXICO</a:t>
            </a:r>
            <a:endParaRPr/>
          </a:p>
          <a:p>
            <a:pPr algn="r">
              <a:lnSpc>
                <a:spcPct val="100000"/>
              </a:lnSpc>
            </a:pPr>
            <a:r>
              <a:rPr lang="en-US" sz="1600" strike="noStrike" spc="-1">
                <a:solidFill>
                  <a:srgbClr val="737373"/>
                </a:solidFill>
                <a:uFill>
                  <a:solidFill>
                    <a:srgbClr val="FFFFFF"/>
                  </a:solidFill>
                </a:uFill>
                <a:latin typeface="Soberana Sans Light"/>
                <a:ea typeface="Soberana Sans Light"/>
              </a:rPr>
              <a:t>Instituto Tecnológico de Morelia</a:t>
            </a:r>
            <a:endParaRPr/>
          </a:p>
          <a:p>
            <a:pPr algn="r">
              <a:lnSpc>
                <a:spcPct val="100000"/>
              </a:lnSpc>
            </a:pPr>
            <a:r>
              <a:rPr lang="en-US" sz="1600" strike="noStrike" spc="-1">
                <a:solidFill>
                  <a:srgbClr val="737373"/>
                </a:solidFill>
                <a:uFill>
                  <a:solidFill>
                    <a:srgbClr val="FFFFFF"/>
                  </a:solidFill>
                </a:uFill>
                <a:latin typeface="Soberana Sans Light"/>
                <a:ea typeface="Soberana Sans Light"/>
              </a:rPr>
              <a:t>Centro de Cómputo</a:t>
            </a:r>
            <a:endParaRPr/>
          </a:p>
          <a:p>
            <a:pPr algn="r">
              <a:lnSpc>
                <a:spcPct val="100000"/>
              </a:lnSpc>
            </a:pPr>
            <a:r>
              <a:rPr lang="en-US" sz="1000" strike="noStrike" spc="-1">
                <a:solidFill>
                  <a:srgbClr val="000000"/>
                </a:solidFill>
                <a:uFill>
                  <a:solidFill>
                    <a:srgbClr val="FFFFFF"/>
                  </a:solidFill>
                </a:uFill>
                <a:latin typeface="EurekaSans-Light"/>
                <a:ea typeface="EurekaSans-Light"/>
              </a:rPr>
              <a:t> </a:t>
            </a:r>
            <a:endParaRPr/>
          </a:p>
          <a:p>
            <a:pPr algn="r">
              <a:lnSpc>
                <a:spcPct val="100000"/>
              </a:lnSpc>
            </a:pPr>
            <a:r>
              <a:rPr lang="en-US" sz="1200" strike="noStrike" spc="-1">
                <a:solidFill>
                  <a:srgbClr val="000000"/>
                </a:solidFill>
                <a:uFill>
                  <a:solidFill>
                    <a:srgbClr val="FFFFFF"/>
                  </a:solidFill>
                </a:uFill>
                <a:latin typeface="Times New Roman"/>
                <a:ea typeface="Times New Roman"/>
              </a:rPr>
              <a:t> </a:t>
            </a:r>
            <a:endParaRPr/>
          </a:p>
        </p:txBody>
      </p:sp>
      <p:sp>
        <p:nvSpPr>
          <p:cNvPr id="8" name="PlaceHolder 3"/>
          <p:cNvSpPr>
            <a:spLocks noGrp="1"/>
          </p:cNvSpPr>
          <p:nvPr>
            <p:ph type="title"/>
          </p:nvPr>
        </p:nvSpPr>
        <p:spPr>
          <a:xfrm>
            <a:off x="0" y="985840"/>
            <a:ext cx="9143999" cy="941736"/>
          </a:xfrm>
          <a:prstGeom prst="rect">
            <a:avLst/>
          </a:prstGeom>
        </p:spPr>
        <p:txBody>
          <a:bodyPr lIns="0" tIns="0" rIns="0" bIns="0" anchor="ctr"/>
          <a:lstStyle/>
          <a:p>
            <a:r>
              <a:rPr lang="en-US" sz="1800" spc="-1" dirty="0">
                <a:latin typeface="Arial"/>
              </a:rPr>
              <a:t>Click to edit the title text format</a:t>
            </a:r>
            <a:endParaRPr dirty="0"/>
          </a:p>
        </p:txBody>
      </p:sp>
      <p:sp>
        <p:nvSpPr>
          <p:cNvPr id="9" name="PlaceHolder 4"/>
          <p:cNvSpPr>
            <a:spLocks noGrp="1"/>
          </p:cNvSpPr>
          <p:nvPr>
            <p:ph type="body"/>
          </p:nvPr>
        </p:nvSpPr>
        <p:spPr>
          <a:xfrm>
            <a:off x="0" y="1927576"/>
            <a:ext cx="9143999" cy="4930423"/>
          </a:xfrm>
          <a:prstGeom prst="rect">
            <a:avLst/>
          </a:prstGeom>
        </p:spPr>
        <p:txBody>
          <a:bodyPr lIns="0" tIns="0" rIns="0" bIns="0"/>
          <a:lstStyle/>
          <a:p>
            <a:pPr marL="432000" indent="-324000">
              <a:buClr>
                <a:srgbClr val="FFFFFF"/>
              </a:buClr>
              <a:buSzPct val="45000"/>
              <a:buFont typeface="Wingdings" charset="2"/>
              <a:buChar char=""/>
            </a:pPr>
            <a:r>
              <a:rPr lang="en-US" sz="2800" spc="-1" dirty="0">
                <a:latin typeface="Arial"/>
              </a:rPr>
              <a:t>Click to edit the outline text format</a:t>
            </a:r>
            <a:endParaRPr dirty="0"/>
          </a:p>
          <a:p>
            <a:pPr marL="864000" lvl="1" indent="-324000">
              <a:buClr>
                <a:srgbClr val="FFFFFF"/>
              </a:buClr>
              <a:buSzPct val="75000"/>
              <a:buFont typeface="Symbol" charset="2"/>
              <a:buChar char=""/>
            </a:pPr>
            <a:r>
              <a:rPr lang="en-US" sz="2000" spc="-1" dirty="0">
                <a:latin typeface="Arial"/>
              </a:rPr>
              <a:t>Second Outline Level</a:t>
            </a:r>
            <a:endParaRPr dirty="0"/>
          </a:p>
          <a:p>
            <a:pPr marL="1296000" lvl="2" indent="-288000">
              <a:buClr>
                <a:srgbClr val="FFFFFF"/>
              </a:buClr>
              <a:buSzPct val="45000"/>
              <a:buFont typeface="Wingdings" charset="2"/>
              <a:buChar char=""/>
            </a:pPr>
            <a:r>
              <a:rPr lang="en-US" sz="1800" spc="-1" dirty="0">
                <a:latin typeface="Arial"/>
              </a:rPr>
              <a:t>Third Outline Level</a:t>
            </a:r>
            <a:endParaRPr dirty="0"/>
          </a:p>
          <a:p>
            <a:pPr marL="1728000" lvl="3" indent="-216000">
              <a:buClr>
                <a:srgbClr val="FFFFFF"/>
              </a:buClr>
              <a:buSzPct val="75000"/>
              <a:buFont typeface="Symbol" charset="2"/>
              <a:buChar char=""/>
            </a:pPr>
            <a:r>
              <a:rPr lang="en-US" sz="1800" spc="-1" dirty="0">
                <a:latin typeface="Arial"/>
              </a:rPr>
              <a:t>Fourth Outline Level</a:t>
            </a:r>
            <a:endParaRPr dirty="0"/>
          </a:p>
          <a:p>
            <a:pPr marL="2160000" lvl="4" indent="-216000">
              <a:buClr>
                <a:srgbClr val="FFFFFF"/>
              </a:buClr>
              <a:buSzPct val="45000"/>
              <a:buFont typeface="Wingdings" charset="2"/>
              <a:buChar char=""/>
            </a:pPr>
            <a:r>
              <a:rPr lang="en-US" sz="2000" spc="-1" dirty="0">
                <a:latin typeface="Arial"/>
              </a:rPr>
              <a:t>Fifth Outline Level</a:t>
            </a:r>
            <a:endParaRPr dirty="0"/>
          </a:p>
          <a:p>
            <a:pPr marL="2592000" lvl="5" indent="-216000">
              <a:buClr>
                <a:srgbClr val="FFFFFF"/>
              </a:buClr>
              <a:buSzPct val="45000"/>
              <a:buFont typeface="Wingdings" charset="2"/>
              <a:buChar char=""/>
            </a:pPr>
            <a:r>
              <a:rPr lang="en-US" sz="2000" spc="-1" dirty="0">
                <a:latin typeface="Arial"/>
              </a:rPr>
              <a:t>Sixth Outline Level</a:t>
            </a:r>
            <a:endParaRPr dirty="0"/>
          </a:p>
          <a:p>
            <a:pPr marL="3024000" lvl="6" indent="-216000">
              <a:buClr>
                <a:srgbClr val="FFFFFF"/>
              </a:buClr>
              <a:buSzPct val="45000"/>
              <a:buFont typeface="Wingdings" charset="2"/>
              <a:buChar char=""/>
            </a:pPr>
            <a:r>
              <a:rPr lang="en-US" sz="2000" spc="-1" dirty="0">
                <a:latin typeface="Arial"/>
              </a:rPr>
              <a:t>Seventh Outline Level</a:t>
            </a:r>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92" r:id="rId3"/>
  </p:sldLayoutIdLst>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bit.ly/causal-ntbk-02"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mailto:juan.or@morelia.tecnm.m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ustomShape 1"/>
          <p:cNvSpPr/>
          <p:nvPr/>
        </p:nvSpPr>
        <p:spPr>
          <a:xfrm>
            <a:off x="153360" y="1964340"/>
            <a:ext cx="8836560" cy="4675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s-MX"/>
          </a:p>
        </p:txBody>
      </p:sp>
      <p:sp>
        <p:nvSpPr>
          <p:cNvPr id="50" name="CustomShape 2"/>
          <p:cNvSpPr/>
          <p:nvPr/>
        </p:nvSpPr>
        <p:spPr>
          <a:xfrm>
            <a:off x="1005840" y="2011680"/>
            <a:ext cx="7680600" cy="4581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s-MX"/>
          </a:p>
        </p:txBody>
      </p:sp>
      <p:sp>
        <p:nvSpPr>
          <p:cNvPr id="51" name="CustomShape 3"/>
          <p:cNvSpPr/>
          <p:nvPr/>
        </p:nvSpPr>
        <p:spPr>
          <a:xfrm>
            <a:off x="683820" y="2057364"/>
            <a:ext cx="7775640" cy="9118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US" sz="4000" b="1" spc="-1" dirty="0" err="1">
                <a:solidFill>
                  <a:srgbClr val="008000"/>
                </a:solidFill>
                <a:uFill>
                  <a:solidFill>
                    <a:srgbClr val="FFFFFF"/>
                  </a:solidFill>
                </a:uFill>
                <a:latin typeface="Montserrat" panose="00000500000000000000" pitchFamily="2" charset="0"/>
                <a:ea typeface="Calibri"/>
              </a:rPr>
              <a:t>Modelos</a:t>
            </a:r>
            <a:r>
              <a:rPr lang="en-US" sz="4000" b="1" spc="-1" dirty="0">
                <a:solidFill>
                  <a:srgbClr val="008000"/>
                </a:solidFill>
                <a:uFill>
                  <a:solidFill>
                    <a:srgbClr val="FFFFFF"/>
                  </a:solidFill>
                </a:uFill>
                <a:latin typeface="Montserrat" panose="00000500000000000000" pitchFamily="2" charset="0"/>
                <a:ea typeface="Calibri"/>
              </a:rPr>
              <a:t> </a:t>
            </a:r>
            <a:r>
              <a:rPr lang="en-US" sz="4000" b="1" spc="-1" dirty="0" err="1">
                <a:solidFill>
                  <a:srgbClr val="008000"/>
                </a:solidFill>
                <a:uFill>
                  <a:solidFill>
                    <a:srgbClr val="FFFFFF"/>
                  </a:solidFill>
                </a:uFill>
                <a:latin typeface="Montserrat" panose="00000500000000000000" pitchFamily="2" charset="0"/>
                <a:ea typeface="Calibri"/>
              </a:rPr>
              <a:t>Causales</a:t>
            </a:r>
            <a:endParaRPr lang="en-US" sz="4000" b="1" spc="-1" dirty="0">
              <a:solidFill>
                <a:srgbClr val="008000"/>
              </a:solidFill>
              <a:uFill>
                <a:solidFill>
                  <a:srgbClr val="FFFFFF"/>
                </a:solidFill>
              </a:uFill>
              <a:latin typeface="Montserrat" panose="00000500000000000000" pitchFamily="2" charset="0"/>
              <a:ea typeface="Calibri"/>
            </a:endParaRPr>
          </a:p>
        </p:txBody>
      </p:sp>
      <p:sp>
        <p:nvSpPr>
          <p:cNvPr id="52" name="CustomShape 4"/>
          <p:cNvSpPr/>
          <p:nvPr/>
        </p:nvSpPr>
        <p:spPr>
          <a:xfrm>
            <a:off x="8344" y="4914428"/>
            <a:ext cx="9126592" cy="1468101"/>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r>
              <a:rPr lang="en-US" sz="2800" spc="-1" dirty="0">
                <a:uFill>
                  <a:solidFill>
                    <a:srgbClr val="FFFFFF"/>
                  </a:solidFill>
                </a:uFill>
                <a:latin typeface="Montserrat" panose="00000500000000000000" pitchFamily="2" charset="0"/>
                <a:ea typeface="Calibri"/>
              </a:rPr>
              <a:t>Dr. Juan Carlos Olivares Rojas</a:t>
            </a:r>
          </a:p>
        </p:txBody>
      </p:sp>
      <p:sp>
        <p:nvSpPr>
          <p:cNvPr id="9" name="CustomShape 4"/>
          <p:cNvSpPr/>
          <p:nvPr/>
        </p:nvSpPr>
        <p:spPr>
          <a:xfrm>
            <a:off x="3365374" y="6392566"/>
            <a:ext cx="5769562" cy="491595"/>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r">
              <a:lnSpc>
                <a:spcPct val="100000"/>
              </a:lnSpc>
            </a:pPr>
            <a:r>
              <a:rPr lang="en-US" sz="2400" b="1" i="1" spc="-1" dirty="0">
                <a:uFill>
                  <a:solidFill>
                    <a:srgbClr val="FFFFFF"/>
                  </a:solidFill>
                </a:uFill>
                <a:latin typeface="Montserrat" panose="00000500000000000000" pitchFamily="2" charset="0"/>
                <a:ea typeface="Calibri"/>
              </a:rPr>
              <a:t>Marzo 2025</a:t>
            </a:r>
          </a:p>
        </p:txBody>
      </p:sp>
      <p:pic>
        <p:nvPicPr>
          <p:cNvPr id="12" name="image3.png">
            <a:extLst>
              <a:ext uri="{FF2B5EF4-FFF2-40B4-BE49-F238E27FC236}">
                <a16:creationId xmlns:a16="http://schemas.microsoft.com/office/drawing/2014/main" id="{E3FC5802-4994-6F41-AEFF-8BB29AEAEBA5}"/>
              </a:ext>
            </a:extLst>
          </p:cNvPr>
          <p:cNvPicPr/>
          <p:nvPr/>
        </p:nvPicPr>
        <p:blipFill>
          <a:blip r:embed="rId3"/>
          <a:srcRect r="89894"/>
          <a:stretch/>
        </p:blipFill>
        <p:spPr>
          <a:xfrm>
            <a:off x="5804411" y="74921"/>
            <a:ext cx="1833875" cy="1228605"/>
          </a:xfrm>
          <a:prstGeom prst="rect">
            <a:avLst/>
          </a:prstGeom>
          <a:ln w="12600">
            <a:noFill/>
          </a:ln>
        </p:spPr>
      </p:pic>
      <p:pic>
        <p:nvPicPr>
          <p:cNvPr id="14" name="Imagen 13">
            <a:extLst>
              <a:ext uri="{FF2B5EF4-FFF2-40B4-BE49-F238E27FC236}">
                <a16:creationId xmlns:a16="http://schemas.microsoft.com/office/drawing/2014/main" id="{B096BA5E-FD79-6D41-B567-5BDB5780817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843" y="101482"/>
            <a:ext cx="5316716" cy="1068892"/>
          </a:xfrm>
          <a:prstGeom prst="rect">
            <a:avLst/>
          </a:prstGeom>
          <a:noFill/>
          <a:ln>
            <a:noFill/>
          </a:ln>
        </p:spPr>
      </p:pic>
      <p:pic>
        <p:nvPicPr>
          <p:cNvPr id="7" name="Imagen 6">
            <a:extLst>
              <a:ext uri="{FF2B5EF4-FFF2-40B4-BE49-F238E27FC236}">
                <a16:creationId xmlns:a16="http://schemas.microsoft.com/office/drawing/2014/main" id="{2DD98D01-FCD8-B644-D58D-02027930AC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8286" y="0"/>
            <a:ext cx="1255343" cy="1444055"/>
          </a:xfrm>
          <a:prstGeom prst="rect">
            <a:avLst/>
          </a:prstGeom>
        </p:spPr>
      </p:pic>
    </p:spTree>
    <p:extLst>
      <p:ext uri="{BB962C8B-B14F-4D97-AF65-F5344CB8AC3E}">
        <p14:creationId xmlns:p14="http://schemas.microsoft.com/office/powerpoint/2010/main" val="12006503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EAD76-84FB-8C3B-507F-67DAC80EFEA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3FFBFC7-1956-CD3C-4821-8FA6D5FCFCBD}"/>
              </a:ext>
            </a:extLst>
          </p:cNvPr>
          <p:cNvSpPr>
            <a:spLocks noGrp="1"/>
          </p:cNvSpPr>
          <p:nvPr>
            <p:ph type="title"/>
          </p:nvPr>
        </p:nvSpPr>
        <p:spPr>
          <a:xfrm>
            <a:off x="0" y="0"/>
            <a:ext cx="9144000" cy="1143000"/>
          </a:xfrm>
        </p:spPr>
        <p:txBody>
          <a:bodyPr>
            <a:normAutofit/>
          </a:bodyPr>
          <a:lstStyle/>
          <a:p>
            <a:pPr algn="ctr"/>
            <a:r>
              <a:rPr lang="es-MX" dirty="0"/>
              <a:t>Probabilidad Condicional</a:t>
            </a:r>
            <a:endParaRPr lang="es-ES" dirty="0"/>
          </a:p>
        </p:txBody>
      </p:sp>
      <p:sp>
        <p:nvSpPr>
          <p:cNvPr id="9" name="8 CuadroTexto">
            <a:extLst>
              <a:ext uri="{FF2B5EF4-FFF2-40B4-BE49-F238E27FC236}">
                <a16:creationId xmlns:a16="http://schemas.microsoft.com/office/drawing/2014/main" id="{F1D5A0AB-2C87-72F6-B086-FA1BF95282D1}"/>
              </a:ext>
            </a:extLst>
          </p:cNvPr>
          <p:cNvSpPr txBox="1"/>
          <p:nvPr/>
        </p:nvSpPr>
        <p:spPr>
          <a:xfrm>
            <a:off x="316829" y="1143000"/>
            <a:ext cx="8215370" cy="4031873"/>
          </a:xfrm>
          <a:prstGeom prst="rect">
            <a:avLst/>
          </a:prstGeom>
          <a:noFill/>
        </p:spPr>
        <p:txBody>
          <a:bodyPr wrap="square" rtlCol="0">
            <a:spAutoFit/>
          </a:bodyPr>
          <a:lstStyle/>
          <a:p>
            <a:pPr algn="just"/>
            <a:r>
              <a:rPr lang="es-MX" sz="3200" dirty="0"/>
              <a:t>Es la </a:t>
            </a:r>
            <a:r>
              <a:rPr lang="es-MX" sz="3200" dirty="0">
                <a:solidFill>
                  <a:schemeClr val="tx2"/>
                </a:solidFill>
              </a:rPr>
              <a:t>probabilidad de un evento, dado que otro evento ha ocurrido</a:t>
            </a:r>
            <a:r>
              <a:rPr lang="es-MX" sz="3200" dirty="0"/>
              <a:t>.</a:t>
            </a:r>
          </a:p>
          <a:p>
            <a:pPr algn="just"/>
            <a:endParaRPr lang="es-MX" sz="3200" dirty="0"/>
          </a:p>
          <a:p>
            <a:pPr algn="just"/>
            <a:r>
              <a:rPr lang="es-MX" sz="3200" dirty="0"/>
              <a:t>Un símbolo matemático que utilizamos para expresar la probabilidad condicional es | (conocido como tubería o barra vertical). Leemos </a:t>
            </a:r>
            <a:r>
              <a:rPr lang="es-MX" sz="3200" dirty="0">
                <a:solidFill>
                  <a:srgbClr val="92D050"/>
                </a:solidFill>
              </a:rPr>
              <a:t>P(X|Y) </a:t>
            </a:r>
            <a:r>
              <a:rPr lang="es-MX" sz="3200" dirty="0"/>
              <a:t>como una </a:t>
            </a:r>
            <a:r>
              <a:rPr lang="es-MX" sz="3200" dirty="0">
                <a:solidFill>
                  <a:srgbClr val="92D050"/>
                </a:solidFill>
              </a:rPr>
              <a:t>probabilidad de X dado Y. </a:t>
            </a:r>
          </a:p>
        </p:txBody>
      </p:sp>
    </p:spTree>
    <p:extLst>
      <p:ext uri="{BB962C8B-B14F-4D97-AF65-F5344CB8AC3E}">
        <p14:creationId xmlns:p14="http://schemas.microsoft.com/office/powerpoint/2010/main" val="197668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C13F1-7A25-B29E-7E5E-80B57B53969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F3D775D-B892-7E07-5C51-E96BF6C09C8D}"/>
              </a:ext>
            </a:extLst>
          </p:cNvPr>
          <p:cNvSpPr>
            <a:spLocks noGrp="1"/>
          </p:cNvSpPr>
          <p:nvPr>
            <p:ph type="title"/>
          </p:nvPr>
        </p:nvSpPr>
        <p:spPr>
          <a:xfrm>
            <a:off x="0" y="0"/>
            <a:ext cx="9144000" cy="1143000"/>
          </a:xfrm>
        </p:spPr>
        <p:txBody>
          <a:bodyPr>
            <a:normAutofit/>
          </a:bodyPr>
          <a:lstStyle/>
          <a:p>
            <a:pPr algn="ctr"/>
            <a:r>
              <a:rPr lang="es-MX" dirty="0"/>
              <a:t>Probabilidad Condicional</a:t>
            </a:r>
            <a:endParaRPr lang="es-ES" dirty="0"/>
          </a:p>
        </p:txBody>
      </p:sp>
      <p:sp>
        <p:nvSpPr>
          <p:cNvPr id="9" name="8 CuadroTexto">
            <a:extLst>
              <a:ext uri="{FF2B5EF4-FFF2-40B4-BE49-F238E27FC236}">
                <a16:creationId xmlns:a16="http://schemas.microsoft.com/office/drawing/2014/main" id="{2D813081-429A-0894-B9E4-091B0CE2E65E}"/>
              </a:ext>
            </a:extLst>
          </p:cNvPr>
          <p:cNvSpPr txBox="1"/>
          <p:nvPr/>
        </p:nvSpPr>
        <p:spPr>
          <a:xfrm>
            <a:off x="316829" y="1143000"/>
            <a:ext cx="8215370" cy="5016758"/>
          </a:xfrm>
          <a:prstGeom prst="rect">
            <a:avLst/>
          </a:prstGeom>
          <a:noFill/>
        </p:spPr>
        <p:txBody>
          <a:bodyPr wrap="square" rtlCol="0">
            <a:spAutoFit/>
          </a:bodyPr>
          <a:lstStyle/>
          <a:p>
            <a:pPr algn="just"/>
            <a:r>
              <a:rPr lang="es-MX" sz="3200" dirty="0"/>
              <a:t>Esta notación está un poco simplificada. Lo que normalmente queremos decir con </a:t>
            </a:r>
            <a:r>
              <a:rPr lang="es-MX" sz="3200" dirty="0">
                <a:solidFill>
                  <a:srgbClr val="92D050"/>
                </a:solidFill>
              </a:rPr>
              <a:t>P(X|Y) es P(X = x|Y = y), </a:t>
            </a:r>
            <a:r>
              <a:rPr lang="es-MX" sz="3200" dirty="0"/>
              <a:t>la probabilidad de que la </a:t>
            </a:r>
            <a:r>
              <a:rPr lang="es-MX" sz="3200" dirty="0">
                <a:solidFill>
                  <a:srgbClr val="92D050"/>
                </a:solidFill>
              </a:rPr>
              <a:t>variable X tome el valor x, dado que la variable Y tome el valor y</a:t>
            </a:r>
            <a:r>
              <a:rPr lang="es-MX" sz="3200" dirty="0"/>
              <a:t>. </a:t>
            </a:r>
          </a:p>
          <a:p>
            <a:pPr algn="just"/>
            <a:endParaRPr lang="es-MX" sz="3200" dirty="0"/>
          </a:p>
          <a:p>
            <a:pPr algn="just"/>
            <a:r>
              <a:rPr lang="es-MX" sz="3200" dirty="0"/>
              <a:t>Esta notación también se puede </a:t>
            </a:r>
            <a:r>
              <a:rPr lang="es-MX" sz="3200" dirty="0">
                <a:solidFill>
                  <a:schemeClr val="bg2">
                    <a:lumMod val="90000"/>
                  </a:schemeClr>
                </a:solidFill>
              </a:rPr>
              <a:t>extender a casos continuos</a:t>
            </a:r>
            <a:r>
              <a:rPr lang="es-MX" sz="3200" dirty="0"/>
              <a:t>, donde queremos </a:t>
            </a:r>
            <a:r>
              <a:rPr lang="es-MX" sz="3200" dirty="0">
                <a:solidFill>
                  <a:schemeClr val="bg2">
                    <a:lumMod val="90000"/>
                  </a:schemeClr>
                </a:solidFill>
              </a:rPr>
              <a:t>trabajar con densidades de probabilidad</a:t>
            </a:r>
            <a:r>
              <a:rPr lang="es-MX" sz="3200" dirty="0"/>
              <a:t>; por ejemplo, </a:t>
            </a:r>
            <a:r>
              <a:rPr lang="es-MX" sz="3200" dirty="0">
                <a:solidFill>
                  <a:schemeClr val="bg2">
                    <a:lumMod val="90000"/>
                  </a:schemeClr>
                </a:solidFill>
              </a:rPr>
              <a:t>P(0 &lt; X ​​&lt; 0,25|Y &gt; 0,5).</a:t>
            </a:r>
          </a:p>
        </p:txBody>
      </p:sp>
    </p:spTree>
    <p:extLst>
      <p:ext uri="{BB962C8B-B14F-4D97-AF65-F5344CB8AC3E}">
        <p14:creationId xmlns:p14="http://schemas.microsoft.com/office/powerpoint/2010/main" val="401920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06577-6187-C5EA-227D-33B63984A6F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B3065D9-48B4-20A4-1DB8-E7928988FF99}"/>
              </a:ext>
            </a:extLst>
          </p:cNvPr>
          <p:cNvSpPr>
            <a:spLocks noGrp="1"/>
          </p:cNvSpPr>
          <p:nvPr>
            <p:ph type="title"/>
          </p:nvPr>
        </p:nvSpPr>
        <p:spPr>
          <a:xfrm>
            <a:off x="0" y="0"/>
            <a:ext cx="9144000" cy="1143000"/>
          </a:xfrm>
        </p:spPr>
        <p:txBody>
          <a:bodyPr>
            <a:normAutofit/>
          </a:bodyPr>
          <a:lstStyle/>
          <a:p>
            <a:pPr algn="ctr"/>
            <a:r>
              <a:rPr lang="es-MX" dirty="0"/>
              <a:t>Probabilidad Condicional</a:t>
            </a:r>
            <a:endParaRPr lang="es-ES" dirty="0"/>
          </a:p>
        </p:txBody>
      </p:sp>
      <p:sp>
        <p:nvSpPr>
          <p:cNvPr id="9" name="8 CuadroTexto">
            <a:extLst>
              <a:ext uri="{FF2B5EF4-FFF2-40B4-BE49-F238E27FC236}">
                <a16:creationId xmlns:a16="http://schemas.microsoft.com/office/drawing/2014/main" id="{32DD130D-738E-6B34-69F2-DF214E2EA594}"/>
              </a:ext>
            </a:extLst>
          </p:cNvPr>
          <p:cNvSpPr txBox="1"/>
          <p:nvPr/>
        </p:nvSpPr>
        <p:spPr>
          <a:xfrm>
            <a:off x="316829" y="1143000"/>
            <a:ext cx="8215370" cy="3539430"/>
          </a:xfrm>
          <a:prstGeom prst="rect">
            <a:avLst/>
          </a:prstGeom>
          <a:noFill/>
        </p:spPr>
        <p:txBody>
          <a:bodyPr wrap="square" rtlCol="0">
            <a:spAutoFit/>
          </a:bodyPr>
          <a:lstStyle/>
          <a:p>
            <a:pPr algn="just"/>
            <a:r>
              <a:rPr lang="es-MX" sz="3200" dirty="0"/>
              <a:t>Imagina que tienes una librería en Internet. </a:t>
            </a:r>
          </a:p>
          <a:p>
            <a:pPr algn="just"/>
            <a:endParaRPr lang="es-MX" sz="3200" dirty="0"/>
          </a:p>
          <a:p>
            <a:pPr algn="just"/>
            <a:r>
              <a:rPr lang="es-MX" sz="3200" dirty="0">
                <a:solidFill>
                  <a:schemeClr val="bg2">
                    <a:lumMod val="90000"/>
                  </a:schemeClr>
                </a:solidFill>
              </a:rPr>
              <a:t>¿Cuál es la probabilidad de que una persona compre el libro A, dado que compró el libro B? </a:t>
            </a:r>
            <a:r>
              <a:rPr lang="es-MX" sz="3200" dirty="0"/>
              <a:t>Esta pregunta se puede responder utilizando la siguiente consulta de probabilidad condicional: </a:t>
            </a:r>
            <a:r>
              <a:rPr lang="es-MX" sz="3200" dirty="0">
                <a:solidFill>
                  <a:schemeClr val="tx2">
                    <a:lumMod val="40000"/>
                    <a:lumOff val="60000"/>
                  </a:schemeClr>
                </a:solidFill>
              </a:rPr>
              <a:t>P(libro A|libro B)</a:t>
            </a:r>
          </a:p>
        </p:txBody>
      </p:sp>
    </p:spTree>
    <p:extLst>
      <p:ext uri="{BB962C8B-B14F-4D97-AF65-F5344CB8AC3E}">
        <p14:creationId xmlns:p14="http://schemas.microsoft.com/office/powerpoint/2010/main" val="377683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B1DA0-CD8C-624B-ADE2-410BA6D8A36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8083888-90BA-A97E-2024-915375B09CBE}"/>
              </a:ext>
            </a:extLst>
          </p:cNvPr>
          <p:cNvSpPr>
            <a:spLocks noGrp="1"/>
          </p:cNvSpPr>
          <p:nvPr>
            <p:ph type="title"/>
          </p:nvPr>
        </p:nvSpPr>
        <p:spPr>
          <a:xfrm>
            <a:off x="0" y="0"/>
            <a:ext cx="9144000" cy="1143000"/>
          </a:xfrm>
        </p:spPr>
        <p:txBody>
          <a:bodyPr>
            <a:normAutofit/>
          </a:bodyPr>
          <a:lstStyle/>
          <a:p>
            <a:pPr algn="ctr"/>
            <a:r>
              <a:rPr lang="es-MX" dirty="0"/>
              <a:t>Probabilidad Condicional</a:t>
            </a:r>
            <a:endParaRPr lang="es-ES" dirty="0"/>
          </a:p>
        </p:txBody>
      </p:sp>
      <p:sp>
        <p:nvSpPr>
          <p:cNvPr id="9" name="8 CuadroTexto">
            <a:extLst>
              <a:ext uri="{FF2B5EF4-FFF2-40B4-BE49-F238E27FC236}">
                <a16:creationId xmlns:a16="http://schemas.microsoft.com/office/drawing/2014/main" id="{59F64FE2-2CDA-60BC-C069-3EC8B297E0E0}"/>
              </a:ext>
            </a:extLst>
          </p:cNvPr>
          <p:cNvSpPr txBox="1"/>
          <p:nvPr/>
        </p:nvSpPr>
        <p:spPr>
          <a:xfrm>
            <a:off x="185057" y="1143000"/>
            <a:ext cx="8752114" cy="5509200"/>
          </a:xfrm>
          <a:prstGeom prst="rect">
            <a:avLst/>
          </a:prstGeom>
          <a:noFill/>
        </p:spPr>
        <p:txBody>
          <a:bodyPr wrap="square" rtlCol="0">
            <a:spAutoFit/>
          </a:bodyPr>
          <a:lstStyle/>
          <a:p>
            <a:pPr algn="just"/>
            <a:r>
              <a:rPr lang="es-MX" sz="3200" dirty="0"/>
              <a:t>Tenga en cuenta que la </a:t>
            </a:r>
            <a:r>
              <a:rPr lang="es-MX" sz="3200" dirty="0">
                <a:solidFill>
                  <a:schemeClr val="tx2">
                    <a:lumMod val="40000"/>
                    <a:lumOff val="60000"/>
                  </a:schemeClr>
                </a:solidFill>
              </a:rPr>
              <a:t>fórmula anterior </a:t>
            </a:r>
            <a:r>
              <a:rPr lang="es-MX" sz="3200" dirty="0"/>
              <a:t>no nos da </a:t>
            </a:r>
            <a:r>
              <a:rPr lang="es-MX" sz="3200" dirty="0">
                <a:solidFill>
                  <a:schemeClr val="tx2">
                    <a:lumMod val="40000"/>
                    <a:lumOff val="60000"/>
                  </a:schemeClr>
                </a:solidFill>
              </a:rPr>
              <a:t>ninguna información sobre la relación causal entre ambos eventos</a:t>
            </a:r>
            <a:r>
              <a:rPr lang="es-MX" sz="3200" dirty="0"/>
              <a:t>. No sabemos si la compra del libro A provocó que el cliente comprara el libro B, la compra del libro B provocó que comprara el libro A, o si hay otro evento (no observado) que causó ambos. </a:t>
            </a:r>
            <a:r>
              <a:rPr lang="es-MX" sz="3200" dirty="0">
                <a:solidFill>
                  <a:srgbClr val="FFC000"/>
                </a:solidFill>
              </a:rPr>
              <a:t>Solo obtenemos información sobre la asociación no causal entre estos eventos.</a:t>
            </a:r>
            <a:r>
              <a:rPr lang="es-MX" sz="3200" dirty="0"/>
              <a:t> Para verlo presentaremos brevemente un concepto más importante.</a:t>
            </a:r>
          </a:p>
        </p:txBody>
      </p:sp>
    </p:spTree>
    <p:extLst>
      <p:ext uri="{BB962C8B-B14F-4D97-AF65-F5344CB8AC3E}">
        <p14:creationId xmlns:p14="http://schemas.microsoft.com/office/powerpoint/2010/main" val="1178547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09DA-8787-EE59-38D0-10E31D8A1B7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3C5F2EC-971A-A03A-167B-1687A3733179}"/>
              </a:ext>
            </a:extLst>
          </p:cNvPr>
          <p:cNvSpPr>
            <a:spLocks noGrp="1"/>
          </p:cNvSpPr>
          <p:nvPr>
            <p:ph type="title"/>
          </p:nvPr>
        </p:nvSpPr>
        <p:spPr>
          <a:xfrm>
            <a:off x="0" y="0"/>
            <a:ext cx="9144000" cy="1143000"/>
          </a:xfrm>
        </p:spPr>
        <p:txBody>
          <a:bodyPr>
            <a:normAutofit fontScale="90000"/>
          </a:bodyPr>
          <a:lstStyle/>
          <a:p>
            <a:pPr algn="ctr"/>
            <a:r>
              <a:rPr lang="es-MX" dirty="0"/>
              <a:t>Modelos Causales Estructurales (SCM)</a:t>
            </a:r>
            <a:endParaRPr lang="es-ES" dirty="0"/>
          </a:p>
        </p:txBody>
      </p:sp>
      <p:sp>
        <p:nvSpPr>
          <p:cNvPr id="9" name="8 CuadroTexto">
            <a:extLst>
              <a:ext uri="{FF2B5EF4-FFF2-40B4-BE49-F238E27FC236}">
                <a16:creationId xmlns:a16="http://schemas.microsoft.com/office/drawing/2014/main" id="{619B1F61-54E0-F6F5-C30C-3F50B0E3FC88}"/>
              </a:ext>
            </a:extLst>
          </p:cNvPr>
          <p:cNvSpPr txBox="1"/>
          <p:nvPr/>
        </p:nvSpPr>
        <p:spPr>
          <a:xfrm>
            <a:off x="185057" y="1143000"/>
            <a:ext cx="8752114" cy="5016758"/>
          </a:xfrm>
          <a:prstGeom prst="rect">
            <a:avLst/>
          </a:prstGeom>
          <a:noFill/>
        </p:spPr>
        <p:txBody>
          <a:bodyPr wrap="square" rtlCol="0">
            <a:spAutoFit/>
          </a:bodyPr>
          <a:lstStyle/>
          <a:p>
            <a:pPr algn="just"/>
            <a:r>
              <a:rPr lang="es-MX" sz="3200" dirty="0"/>
              <a:t>Son una herramienta simple pero poderosa para </a:t>
            </a:r>
            <a:r>
              <a:rPr lang="es-MX" sz="3200" dirty="0">
                <a:solidFill>
                  <a:srgbClr val="FFC000"/>
                </a:solidFill>
              </a:rPr>
              <a:t>codificar relaciones causales entre variables</a:t>
            </a:r>
            <a:r>
              <a:rPr lang="es-MX" sz="3200" dirty="0"/>
              <a:t>. Los SCM los utilizaremos como nuestro </a:t>
            </a:r>
            <a:r>
              <a:rPr lang="es-MX" sz="3200" dirty="0">
                <a:solidFill>
                  <a:srgbClr val="0070C0"/>
                </a:solidFill>
              </a:rPr>
              <a:t>proceso de generación de datos</a:t>
            </a:r>
            <a:r>
              <a:rPr lang="es-MX" sz="3200" dirty="0"/>
              <a:t>. </a:t>
            </a:r>
          </a:p>
          <a:p>
            <a:pPr algn="just"/>
            <a:endParaRPr lang="es-MX" sz="3200" dirty="0"/>
          </a:p>
          <a:p>
            <a:pPr algn="just"/>
            <a:r>
              <a:rPr lang="es-MX" sz="3200" dirty="0"/>
              <a:t>De esta manera, imitaremos un escenario frecuente del mundo real </a:t>
            </a:r>
            <a:r>
              <a:rPr lang="es-MX" sz="3200" dirty="0">
                <a:solidFill>
                  <a:srgbClr val="0070C0"/>
                </a:solidFill>
              </a:rPr>
              <a:t>donde se desconoce el verdadero proceso de generación de datos </a:t>
            </a:r>
            <a:r>
              <a:rPr lang="es-MX" sz="3200" dirty="0"/>
              <a:t>y lo único </a:t>
            </a:r>
            <a:r>
              <a:rPr lang="es-MX" sz="3200" dirty="0">
                <a:solidFill>
                  <a:srgbClr val="00B050"/>
                </a:solidFill>
              </a:rPr>
              <a:t>que tenemos son datos de observación.</a:t>
            </a:r>
          </a:p>
        </p:txBody>
      </p:sp>
    </p:spTree>
    <p:extLst>
      <p:ext uri="{BB962C8B-B14F-4D97-AF65-F5344CB8AC3E}">
        <p14:creationId xmlns:p14="http://schemas.microsoft.com/office/powerpoint/2010/main" val="3276452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06AB1-68E4-5BA4-6FEB-B56731CDF2C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45AB43D-8DDD-8709-C534-037BA6A43E98}"/>
              </a:ext>
            </a:extLst>
          </p:cNvPr>
          <p:cNvSpPr>
            <a:spLocks noGrp="1"/>
          </p:cNvSpPr>
          <p:nvPr>
            <p:ph type="title"/>
          </p:nvPr>
        </p:nvSpPr>
        <p:spPr>
          <a:xfrm>
            <a:off x="0" y="0"/>
            <a:ext cx="9144000" cy="1143000"/>
          </a:xfrm>
        </p:spPr>
        <p:txBody>
          <a:bodyPr>
            <a:normAutofit fontScale="90000"/>
          </a:bodyPr>
          <a:lstStyle/>
          <a:p>
            <a:pPr algn="ctr"/>
            <a:r>
              <a:rPr lang="es-MX" dirty="0"/>
              <a:t>Modelos Causales Estructurales (SCM)</a:t>
            </a:r>
            <a:endParaRPr lang="es-ES" dirty="0"/>
          </a:p>
        </p:txBody>
      </p:sp>
      <p:pic>
        <p:nvPicPr>
          <p:cNvPr id="4" name="Imagen 3">
            <a:extLst>
              <a:ext uri="{FF2B5EF4-FFF2-40B4-BE49-F238E27FC236}">
                <a16:creationId xmlns:a16="http://schemas.microsoft.com/office/drawing/2014/main" id="{2DED4787-AEC2-1E30-2F40-FCDCE50BD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79508"/>
            <a:ext cx="7772400" cy="5079076"/>
          </a:xfrm>
          <a:prstGeom prst="rect">
            <a:avLst/>
          </a:prstGeom>
        </p:spPr>
      </p:pic>
    </p:spTree>
    <p:extLst>
      <p:ext uri="{BB962C8B-B14F-4D97-AF65-F5344CB8AC3E}">
        <p14:creationId xmlns:p14="http://schemas.microsoft.com/office/powerpoint/2010/main" val="2941332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C2B7D-1842-324C-81AA-5C2CDB0FCCE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554D498-11C1-C9ED-A711-F0E56DBA2CA0}"/>
              </a:ext>
            </a:extLst>
          </p:cNvPr>
          <p:cNvSpPr>
            <a:spLocks noGrp="1"/>
          </p:cNvSpPr>
          <p:nvPr>
            <p:ph type="title"/>
          </p:nvPr>
        </p:nvSpPr>
        <p:spPr>
          <a:xfrm>
            <a:off x="0" y="0"/>
            <a:ext cx="9144000" cy="1143000"/>
          </a:xfrm>
        </p:spPr>
        <p:txBody>
          <a:bodyPr>
            <a:normAutofit fontScale="90000"/>
          </a:bodyPr>
          <a:lstStyle/>
          <a:p>
            <a:pPr algn="ctr"/>
            <a:r>
              <a:rPr lang="es-MX" dirty="0"/>
              <a:t>Modelos Causales Estructurales (SCM)</a:t>
            </a:r>
            <a:endParaRPr lang="es-ES" dirty="0"/>
          </a:p>
        </p:txBody>
      </p:sp>
      <p:sp>
        <p:nvSpPr>
          <p:cNvPr id="9" name="8 CuadroTexto">
            <a:extLst>
              <a:ext uri="{FF2B5EF4-FFF2-40B4-BE49-F238E27FC236}">
                <a16:creationId xmlns:a16="http://schemas.microsoft.com/office/drawing/2014/main" id="{05F354ED-117A-90E1-CE44-C6A267DE4E8A}"/>
              </a:ext>
            </a:extLst>
          </p:cNvPr>
          <p:cNvSpPr txBox="1"/>
          <p:nvPr/>
        </p:nvSpPr>
        <p:spPr>
          <a:xfrm>
            <a:off x="185057" y="1143000"/>
            <a:ext cx="8752114" cy="5016758"/>
          </a:xfrm>
          <a:prstGeom prst="rect">
            <a:avLst/>
          </a:prstGeom>
          <a:noFill/>
        </p:spPr>
        <p:txBody>
          <a:bodyPr wrap="square" rtlCol="0">
            <a:spAutoFit/>
          </a:bodyPr>
          <a:lstStyle/>
          <a:p>
            <a:pPr algn="just"/>
            <a:r>
              <a:rPr lang="es-MX" sz="3200" dirty="0"/>
              <a:t>Los </a:t>
            </a:r>
            <a:r>
              <a:rPr lang="es-MX" sz="3200" dirty="0">
                <a:solidFill>
                  <a:srgbClr val="00B050"/>
                </a:solidFill>
              </a:rPr>
              <a:t>círculos o nodos </a:t>
            </a:r>
            <a:r>
              <a:rPr lang="es-MX" sz="3200" dirty="0"/>
              <a:t>de la figura anterior representan </a:t>
            </a:r>
            <a:r>
              <a:rPr lang="es-MX" sz="3200" dirty="0">
                <a:solidFill>
                  <a:srgbClr val="00B050"/>
                </a:solidFill>
              </a:rPr>
              <a:t>variables</a:t>
            </a:r>
            <a:r>
              <a:rPr lang="es-MX" sz="3200" dirty="0"/>
              <a:t>. </a:t>
            </a:r>
          </a:p>
          <a:p>
            <a:pPr algn="just"/>
            <a:endParaRPr lang="es-MX" sz="3200" dirty="0"/>
          </a:p>
          <a:p>
            <a:pPr algn="just"/>
            <a:r>
              <a:rPr lang="es-MX" sz="3200" dirty="0"/>
              <a:t>Las </a:t>
            </a:r>
            <a:r>
              <a:rPr lang="es-MX" sz="3200" dirty="0">
                <a:solidFill>
                  <a:schemeClr val="accent2"/>
                </a:solidFill>
              </a:rPr>
              <a:t>líneas con flechas o bordes </a:t>
            </a:r>
            <a:r>
              <a:rPr lang="es-MX" sz="3200" dirty="0"/>
              <a:t>representan </a:t>
            </a:r>
            <a:r>
              <a:rPr lang="es-MX" sz="3200" dirty="0">
                <a:solidFill>
                  <a:schemeClr val="accent2"/>
                </a:solidFill>
              </a:rPr>
              <a:t>relaciones entre variables</a:t>
            </a:r>
            <a:r>
              <a:rPr lang="es-MX" sz="3200" dirty="0"/>
              <a:t>. </a:t>
            </a:r>
          </a:p>
          <a:p>
            <a:pPr algn="just"/>
            <a:endParaRPr lang="es-MX" sz="3200" dirty="0"/>
          </a:p>
          <a:p>
            <a:pPr algn="just"/>
            <a:r>
              <a:rPr lang="es-MX" sz="3200" dirty="0"/>
              <a:t>Como puede ver, hay </a:t>
            </a:r>
            <a:r>
              <a:rPr lang="es-MX" sz="3200" dirty="0">
                <a:solidFill>
                  <a:schemeClr val="accent5">
                    <a:lumMod val="40000"/>
                    <a:lumOff val="60000"/>
                  </a:schemeClr>
                </a:solidFill>
              </a:rPr>
              <a:t>dos tipos de variables </a:t>
            </a:r>
            <a:r>
              <a:rPr lang="es-MX" sz="3200" dirty="0"/>
              <a:t>(marcadas con </a:t>
            </a:r>
            <a:r>
              <a:rPr lang="es-MX" sz="3200" dirty="0">
                <a:solidFill>
                  <a:schemeClr val="accent5">
                    <a:lumMod val="40000"/>
                    <a:lumOff val="60000"/>
                  </a:schemeClr>
                </a:solidFill>
              </a:rPr>
              <a:t>líneas discontinuas y regulares</a:t>
            </a:r>
            <a:r>
              <a:rPr lang="es-MX" sz="3200" dirty="0"/>
              <a:t>). Las </a:t>
            </a:r>
            <a:r>
              <a:rPr lang="es-MX" sz="3200" dirty="0">
                <a:solidFill>
                  <a:schemeClr val="accent2">
                    <a:lumMod val="75000"/>
                  </a:schemeClr>
                </a:solidFill>
              </a:rPr>
              <a:t>flechas al final de las líneas representan la dirección de la relación</a:t>
            </a:r>
            <a:r>
              <a:rPr lang="es-MX" sz="3200" dirty="0"/>
              <a:t>.</a:t>
            </a:r>
            <a:endParaRPr lang="es-MX" sz="3200" dirty="0">
              <a:solidFill>
                <a:srgbClr val="00B050"/>
              </a:solidFill>
            </a:endParaRPr>
          </a:p>
        </p:txBody>
      </p:sp>
    </p:spTree>
    <p:extLst>
      <p:ext uri="{BB962C8B-B14F-4D97-AF65-F5344CB8AC3E}">
        <p14:creationId xmlns:p14="http://schemas.microsoft.com/office/powerpoint/2010/main" val="407786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C62A-D088-E102-2B1E-3E0AF61CB7E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7BC45AE-C920-3B04-8BD4-862FFEE39E26}"/>
              </a:ext>
            </a:extLst>
          </p:cNvPr>
          <p:cNvSpPr>
            <a:spLocks noGrp="1"/>
          </p:cNvSpPr>
          <p:nvPr>
            <p:ph type="title"/>
          </p:nvPr>
        </p:nvSpPr>
        <p:spPr>
          <a:xfrm>
            <a:off x="0" y="0"/>
            <a:ext cx="9144000" cy="1143000"/>
          </a:xfrm>
        </p:spPr>
        <p:txBody>
          <a:bodyPr>
            <a:normAutofit/>
          </a:bodyPr>
          <a:lstStyle/>
          <a:p>
            <a:pPr algn="ctr"/>
            <a:r>
              <a:rPr lang="es-MX" dirty="0"/>
              <a:t>Modelos Causales estructurales</a:t>
            </a:r>
            <a:endParaRPr lang="es-ES" dirty="0"/>
          </a:p>
        </p:txBody>
      </p:sp>
      <p:sp>
        <p:nvSpPr>
          <p:cNvPr id="9" name="8 CuadroTexto">
            <a:extLst>
              <a:ext uri="{FF2B5EF4-FFF2-40B4-BE49-F238E27FC236}">
                <a16:creationId xmlns:a16="http://schemas.microsoft.com/office/drawing/2014/main" id="{F8E6C155-1DCE-15E5-D0B1-CEF704EE5201}"/>
              </a:ext>
            </a:extLst>
          </p:cNvPr>
          <p:cNvSpPr txBox="1"/>
          <p:nvPr/>
        </p:nvSpPr>
        <p:spPr>
          <a:xfrm>
            <a:off x="185057" y="1143000"/>
            <a:ext cx="8752114" cy="3539430"/>
          </a:xfrm>
          <a:prstGeom prst="rect">
            <a:avLst/>
          </a:prstGeom>
          <a:noFill/>
        </p:spPr>
        <p:txBody>
          <a:bodyPr wrap="square" rtlCol="0">
            <a:spAutoFit/>
          </a:bodyPr>
          <a:lstStyle/>
          <a:p>
            <a:pPr algn="just"/>
            <a:r>
              <a:rPr lang="es-MX" sz="3200" dirty="0"/>
              <a:t>Los nodos A, B y C están marcados con </a:t>
            </a:r>
            <a:r>
              <a:rPr lang="es-MX" sz="3200" dirty="0">
                <a:solidFill>
                  <a:schemeClr val="accent2">
                    <a:lumMod val="75000"/>
                  </a:schemeClr>
                </a:solidFill>
              </a:rPr>
              <a:t>líneas continuas</a:t>
            </a:r>
            <a:r>
              <a:rPr lang="es-MX" sz="3200" dirty="0"/>
              <a:t>. Representan las </a:t>
            </a:r>
            <a:r>
              <a:rPr lang="es-MX" sz="3200" dirty="0">
                <a:solidFill>
                  <a:schemeClr val="accent2">
                    <a:lumMod val="75000"/>
                  </a:schemeClr>
                </a:solidFill>
              </a:rPr>
              <a:t>variables observadas en nuestro modelo</a:t>
            </a:r>
            <a:r>
              <a:rPr lang="es-MX" sz="3200" dirty="0"/>
              <a:t>. </a:t>
            </a:r>
          </a:p>
          <a:p>
            <a:pPr algn="just"/>
            <a:endParaRPr lang="es-MX" sz="3200" dirty="0"/>
          </a:p>
          <a:p>
            <a:pPr algn="just"/>
            <a:r>
              <a:rPr lang="es-MX" sz="3200" dirty="0"/>
              <a:t>A este tipo de variable la llamamos </a:t>
            </a:r>
            <a:r>
              <a:rPr lang="es-MX" sz="3200" dirty="0">
                <a:solidFill>
                  <a:srgbClr val="FFC000"/>
                </a:solidFill>
              </a:rPr>
              <a:t>endógena</a:t>
            </a:r>
            <a:r>
              <a:rPr lang="es-MX" sz="3200" dirty="0"/>
              <a:t>. Las variables endógenas siempre </a:t>
            </a:r>
            <a:r>
              <a:rPr lang="es-MX" sz="3200" dirty="0">
                <a:solidFill>
                  <a:srgbClr val="FFC000"/>
                </a:solidFill>
              </a:rPr>
              <a:t>son hijas de al menos otra variable en un modelo</a:t>
            </a:r>
            <a:r>
              <a:rPr lang="es-MX" sz="3200" dirty="0"/>
              <a:t>.</a:t>
            </a:r>
          </a:p>
        </p:txBody>
      </p:sp>
    </p:spTree>
    <p:extLst>
      <p:ext uri="{BB962C8B-B14F-4D97-AF65-F5344CB8AC3E}">
        <p14:creationId xmlns:p14="http://schemas.microsoft.com/office/powerpoint/2010/main" val="334755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26E35-79EE-C43A-C8A0-8BD54252722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F588158-2F2E-3360-E379-8DBF47B9B58B}"/>
              </a:ext>
            </a:extLst>
          </p:cNvPr>
          <p:cNvSpPr>
            <a:spLocks noGrp="1"/>
          </p:cNvSpPr>
          <p:nvPr>
            <p:ph type="title"/>
          </p:nvPr>
        </p:nvSpPr>
        <p:spPr>
          <a:xfrm>
            <a:off x="0" y="0"/>
            <a:ext cx="9144000" cy="1143000"/>
          </a:xfrm>
        </p:spPr>
        <p:txBody>
          <a:bodyPr>
            <a:normAutofit/>
          </a:bodyPr>
          <a:lstStyle/>
          <a:p>
            <a:pPr algn="ctr"/>
            <a:r>
              <a:rPr lang="es-MX" dirty="0"/>
              <a:t>Modelos Causales estructurales</a:t>
            </a:r>
            <a:endParaRPr lang="es-ES" dirty="0"/>
          </a:p>
        </p:txBody>
      </p:sp>
      <p:sp>
        <p:nvSpPr>
          <p:cNvPr id="9" name="8 CuadroTexto">
            <a:extLst>
              <a:ext uri="{FF2B5EF4-FFF2-40B4-BE49-F238E27FC236}">
                <a16:creationId xmlns:a16="http://schemas.microsoft.com/office/drawing/2014/main" id="{95628AEB-6D48-8121-AB1D-8ED789CC049E}"/>
              </a:ext>
            </a:extLst>
          </p:cNvPr>
          <p:cNvSpPr txBox="1"/>
          <p:nvPr/>
        </p:nvSpPr>
        <p:spPr>
          <a:xfrm>
            <a:off x="185057" y="1143000"/>
            <a:ext cx="8752114" cy="5016758"/>
          </a:xfrm>
          <a:prstGeom prst="rect">
            <a:avLst/>
          </a:prstGeom>
          <a:noFill/>
        </p:spPr>
        <p:txBody>
          <a:bodyPr wrap="square" rtlCol="0">
            <a:spAutoFit/>
          </a:bodyPr>
          <a:lstStyle/>
          <a:p>
            <a:pPr algn="just"/>
            <a:r>
              <a:rPr lang="es-MX" sz="3200" dirty="0"/>
              <a:t>El otro tipo de nodos (nodos U</a:t>
            </a:r>
            <a:r>
              <a:rPr lang="es-MX" sz="3200" baseline="-25000" dirty="0"/>
              <a:t>X</a:t>
            </a:r>
            <a:r>
              <a:rPr lang="es-MX" sz="3200" dirty="0"/>
              <a:t>) están marcados con </a:t>
            </a:r>
            <a:r>
              <a:rPr lang="es-MX" sz="3200" dirty="0">
                <a:solidFill>
                  <a:srgbClr val="FFC000"/>
                </a:solidFill>
              </a:rPr>
              <a:t>líneas discontinuas</a:t>
            </a:r>
            <a:r>
              <a:rPr lang="es-MX" sz="3200" dirty="0"/>
              <a:t>. </a:t>
            </a:r>
          </a:p>
          <a:p>
            <a:pPr algn="just"/>
            <a:endParaRPr lang="es-MX" sz="3200" dirty="0"/>
          </a:p>
          <a:p>
            <a:pPr algn="just"/>
            <a:r>
              <a:rPr lang="es-MX" sz="3200" dirty="0"/>
              <a:t>A estas variables las llamamos </a:t>
            </a:r>
            <a:r>
              <a:rPr lang="es-MX" sz="3200" dirty="0">
                <a:solidFill>
                  <a:srgbClr val="00B050"/>
                </a:solidFill>
              </a:rPr>
              <a:t>exógenas</a:t>
            </a:r>
            <a:r>
              <a:rPr lang="es-MX" sz="3200" dirty="0"/>
              <a:t> y están representadas por </a:t>
            </a:r>
            <a:r>
              <a:rPr lang="es-MX" sz="3200" dirty="0">
                <a:solidFill>
                  <a:srgbClr val="00B050"/>
                </a:solidFill>
              </a:rPr>
              <a:t>nodos raíz en el gráfico</a:t>
            </a:r>
            <a:r>
              <a:rPr lang="es-MX" sz="3200" dirty="0"/>
              <a:t> (</a:t>
            </a:r>
            <a:r>
              <a:rPr lang="es-MX" sz="3200" dirty="0">
                <a:solidFill>
                  <a:srgbClr val="00B050"/>
                </a:solidFill>
              </a:rPr>
              <a:t>no son descendientes </a:t>
            </a:r>
            <a:r>
              <a:rPr lang="es-MX" sz="3200" dirty="0"/>
              <a:t>de ninguna otra variable). </a:t>
            </a:r>
          </a:p>
          <a:p>
            <a:pPr algn="just"/>
            <a:endParaRPr lang="es-MX" sz="3200" dirty="0"/>
          </a:p>
          <a:p>
            <a:pPr algn="just"/>
            <a:r>
              <a:rPr lang="es-MX" sz="3200" dirty="0"/>
              <a:t>Las </a:t>
            </a:r>
            <a:r>
              <a:rPr lang="es-MX" sz="3200" dirty="0">
                <a:solidFill>
                  <a:schemeClr val="accent2"/>
                </a:solidFill>
              </a:rPr>
              <a:t>variables exógenas </a:t>
            </a:r>
            <a:r>
              <a:rPr lang="es-MX" sz="3200" dirty="0"/>
              <a:t>también se denominan </a:t>
            </a:r>
            <a:r>
              <a:rPr lang="es-MX" sz="3200" dirty="0">
                <a:solidFill>
                  <a:schemeClr val="accent2"/>
                </a:solidFill>
              </a:rPr>
              <a:t>variables de ruido</a:t>
            </a:r>
            <a:r>
              <a:rPr lang="es-MX" sz="3200" dirty="0"/>
              <a:t>.</a:t>
            </a:r>
          </a:p>
        </p:txBody>
      </p:sp>
    </p:spTree>
    <p:extLst>
      <p:ext uri="{BB962C8B-B14F-4D97-AF65-F5344CB8AC3E}">
        <p14:creationId xmlns:p14="http://schemas.microsoft.com/office/powerpoint/2010/main" val="391511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87500-B0C4-B3A9-46EC-60EE34356A9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215538A-BB1B-AFF8-9DBD-2D1062DA49E5}"/>
              </a:ext>
            </a:extLst>
          </p:cNvPr>
          <p:cNvSpPr>
            <a:spLocks noGrp="1"/>
          </p:cNvSpPr>
          <p:nvPr>
            <p:ph type="title"/>
          </p:nvPr>
        </p:nvSpPr>
        <p:spPr>
          <a:xfrm>
            <a:off x="0" y="0"/>
            <a:ext cx="9144000" cy="1143000"/>
          </a:xfrm>
        </p:spPr>
        <p:txBody>
          <a:bodyPr>
            <a:normAutofit/>
          </a:bodyPr>
          <a:lstStyle/>
          <a:p>
            <a:pPr algn="ctr"/>
            <a:r>
              <a:rPr lang="es-MX" dirty="0"/>
              <a:t>Variables de Ruido</a:t>
            </a:r>
            <a:endParaRPr lang="es-ES" dirty="0"/>
          </a:p>
        </p:txBody>
      </p:sp>
      <p:sp>
        <p:nvSpPr>
          <p:cNvPr id="9" name="8 CuadroTexto">
            <a:extLst>
              <a:ext uri="{FF2B5EF4-FFF2-40B4-BE49-F238E27FC236}">
                <a16:creationId xmlns:a16="http://schemas.microsoft.com/office/drawing/2014/main" id="{33168B43-B09F-40AB-958B-37AE77CCF109}"/>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Cabe señalar que la mayoría de los métodos de inferencia causal y de descubrimiento causal requieren que las </a:t>
            </a:r>
            <a:r>
              <a:rPr lang="es-MX" sz="3200" dirty="0">
                <a:solidFill>
                  <a:schemeClr val="accent6"/>
                </a:solidFill>
                <a:effectLst/>
                <a:latin typeface="Helvetica" pitchFamily="2" charset="0"/>
              </a:rPr>
              <a:t>variables de ruido no estén correlacionadas entre sí </a:t>
            </a:r>
            <a:r>
              <a:rPr lang="es-MX" sz="3200" dirty="0">
                <a:solidFill>
                  <a:srgbClr val="161615"/>
                </a:solidFill>
                <a:effectLst/>
                <a:latin typeface="Helvetica" pitchFamily="2" charset="0"/>
              </a:rPr>
              <a:t>(de lo contrario, se convierten en </a:t>
            </a:r>
            <a:r>
              <a:rPr lang="es-MX" sz="3200" dirty="0">
                <a:solidFill>
                  <a:schemeClr val="tx2"/>
                </a:solidFill>
                <a:effectLst/>
                <a:latin typeface="Helvetica" pitchFamily="2" charset="0"/>
              </a:rPr>
              <a:t>factores de confusión no observados</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Esta es una de las principales dificultades de la inferencia causal en el mundo real, ya que a veces es </a:t>
            </a:r>
            <a:r>
              <a:rPr lang="es-MX" sz="3200" dirty="0">
                <a:solidFill>
                  <a:schemeClr val="bg2">
                    <a:lumMod val="50000"/>
                  </a:schemeClr>
                </a:solidFill>
                <a:effectLst/>
                <a:latin typeface="Helvetica" pitchFamily="2" charset="0"/>
              </a:rPr>
              <a:t>muy difícil estar seguros de que hemos cumplido con este supuesto</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362747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a:t>Unidad 2</a:t>
            </a:r>
          </a:p>
        </p:txBody>
      </p:sp>
      <p:sp>
        <p:nvSpPr>
          <p:cNvPr id="5" name="Rectángulo 4">
            <a:extLst>
              <a:ext uri="{FF2B5EF4-FFF2-40B4-BE49-F238E27FC236}">
                <a16:creationId xmlns:a16="http://schemas.microsoft.com/office/drawing/2014/main" id="{75658ECC-2312-E840-BD8C-9A799FC04452}"/>
              </a:ext>
            </a:extLst>
          </p:cNvPr>
          <p:cNvSpPr/>
          <p:nvPr/>
        </p:nvSpPr>
        <p:spPr>
          <a:xfrm>
            <a:off x="183823" y="2045864"/>
            <a:ext cx="8776353" cy="1446550"/>
          </a:xfrm>
          <a:prstGeom prst="rect">
            <a:avLst/>
          </a:prstGeom>
        </p:spPr>
        <p:txBody>
          <a:bodyPr wrap="square">
            <a:spAutoFit/>
          </a:bodyPr>
          <a:lstStyle/>
          <a:p>
            <a:pPr algn="ctr"/>
            <a:r>
              <a:rPr lang="en-US" sz="4400" dirty="0">
                <a:solidFill>
                  <a:srgbClr val="7030A0"/>
                </a:solidFill>
                <a:latin typeface="Verdana" panose="020B0604030504040204" pitchFamily="34" charset="0"/>
                <a:cs typeface="Times New Roman" panose="02020603050405020304" pitchFamily="18" charset="0"/>
              </a:rPr>
              <a:t>Judea Pearl y la Escalera de la </a:t>
            </a:r>
            <a:r>
              <a:rPr lang="en-US" sz="4400" dirty="0" err="1">
                <a:solidFill>
                  <a:srgbClr val="7030A0"/>
                </a:solidFill>
                <a:latin typeface="Verdana" panose="020B0604030504040204" pitchFamily="34" charset="0"/>
                <a:cs typeface="Times New Roman" panose="02020603050405020304" pitchFamily="18" charset="0"/>
              </a:rPr>
              <a:t>Causalidad</a:t>
            </a:r>
            <a:endParaRPr lang="en-US" sz="4400" dirty="0">
              <a:solidFill>
                <a:srgbClr val="7030A0"/>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8117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A3620-3C84-E43C-AB92-E9E54DD3E4C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B9E59FC-AB13-7811-0677-17FE8C1ADAED}"/>
              </a:ext>
            </a:extLst>
          </p:cNvPr>
          <p:cNvSpPr>
            <a:spLocks noGrp="1"/>
          </p:cNvSpPr>
          <p:nvPr>
            <p:ph type="title"/>
          </p:nvPr>
        </p:nvSpPr>
        <p:spPr>
          <a:xfrm>
            <a:off x="0" y="0"/>
            <a:ext cx="9144000" cy="1143000"/>
          </a:xfrm>
        </p:spPr>
        <p:txBody>
          <a:bodyPr>
            <a:normAutofit/>
          </a:bodyPr>
          <a:lstStyle/>
          <a:p>
            <a:pPr algn="ctr"/>
            <a:r>
              <a:rPr lang="es-MX" dirty="0"/>
              <a:t>SCM</a:t>
            </a:r>
            <a:endParaRPr lang="es-ES" dirty="0"/>
          </a:p>
        </p:txBody>
      </p:sp>
      <p:sp>
        <p:nvSpPr>
          <p:cNvPr id="9" name="8 CuadroTexto">
            <a:extLst>
              <a:ext uri="{FF2B5EF4-FFF2-40B4-BE49-F238E27FC236}">
                <a16:creationId xmlns:a16="http://schemas.microsoft.com/office/drawing/2014/main" id="{E119586E-D19D-20B9-30B3-45F239D23BF9}"/>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Un SCM puede representarse </a:t>
            </a:r>
            <a:r>
              <a:rPr lang="es-MX" sz="3200" dirty="0">
                <a:solidFill>
                  <a:schemeClr val="bg2">
                    <a:lumMod val="50000"/>
                  </a:schemeClr>
                </a:solidFill>
                <a:effectLst/>
                <a:latin typeface="Helvetica" pitchFamily="2" charset="0"/>
              </a:rPr>
              <a:t>gráficamente</a:t>
            </a:r>
            <a:r>
              <a:rPr lang="es-MX" sz="3200" dirty="0">
                <a:solidFill>
                  <a:srgbClr val="161615"/>
                </a:solidFill>
                <a:effectLst/>
                <a:latin typeface="Helvetica" pitchFamily="2" charset="0"/>
              </a:rPr>
              <a:t> (como en en el ejemplo anterior) o como una </a:t>
            </a:r>
            <a:r>
              <a:rPr lang="es-MX" sz="3200" dirty="0">
                <a:solidFill>
                  <a:schemeClr val="bg2">
                    <a:lumMod val="50000"/>
                  </a:schemeClr>
                </a:solidFill>
                <a:effectLst/>
                <a:latin typeface="Helvetica" pitchFamily="2" charset="0"/>
              </a:rPr>
              <a:t>serie de ecuaciones</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Estas </a:t>
            </a:r>
            <a:r>
              <a:rPr lang="es-MX" sz="3200" dirty="0">
                <a:solidFill>
                  <a:schemeClr val="accent6"/>
                </a:solidFill>
                <a:effectLst/>
                <a:latin typeface="Helvetica" pitchFamily="2" charset="0"/>
              </a:rPr>
              <a:t>dos representaciones tienen propiedades diferentes </a:t>
            </a:r>
            <a:r>
              <a:rPr lang="es-MX" sz="3200" dirty="0">
                <a:solidFill>
                  <a:srgbClr val="161615"/>
                </a:solidFill>
                <a:effectLst/>
                <a:latin typeface="Helvetica" pitchFamily="2" charset="0"/>
              </a:rPr>
              <a:t>y pueden requerir </a:t>
            </a:r>
            <a:r>
              <a:rPr lang="es-MX" sz="3200" dirty="0">
                <a:solidFill>
                  <a:schemeClr val="accent6"/>
                </a:solidFill>
                <a:effectLst/>
                <a:latin typeface="Helvetica" pitchFamily="2" charset="0"/>
              </a:rPr>
              <a:t>diferentes suposiciones </a:t>
            </a:r>
            <a:r>
              <a:rPr lang="es-MX" sz="3200" dirty="0">
                <a:solidFill>
                  <a:srgbClr val="161615"/>
                </a:solidFill>
                <a:effectLst/>
                <a:latin typeface="Helvetica" pitchFamily="2" charset="0"/>
              </a:rPr>
              <a:t>(por ahora, dejaremos de lado esta complejidad), pero se refieren al mismo objeto: </a:t>
            </a:r>
            <a:r>
              <a:rPr lang="es-MX" sz="3200" dirty="0">
                <a:solidFill>
                  <a:srgbClr val="00B050"/>
                </a:solidFill>
                <a:effectLst/>
                <a:latin typeface="Helvetica" pitchFamily="2" charset="0"/>
              </a:rPr>
              <a:t>un proceso de generación de datos.</a:t>
            </a:r>
          </a:p>
        </p:txBody>
      </p:sp>
    </p:spTree>
    <p:extLst>
      <p:ext uri="{BB962C8B-B14F-4D97-AF65-F5344CB8AC3E}">
        <p14:creationId xmlns:p14="http://schemas.microsoft.com/office/powerpoint/2010/main" val="1217349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68EED-3B21-6821-D5D4-33FDEE96493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DFFD650-86B6-79E8-E98A-2EAC985A66EB}"/>
              </a:ext>
            </a:extLst>
          </p:cNvPr>
          <p:cNvSpPr>
            <a:spLocks noGrp="1"/>
          </p:cNvSpPr>
          <p:nvPr>
            <p:ph type="title"/>
          </p:nvPr>
        </p:nvSpPr>
        <p:spPr>
          <a:xfrm>
            <a:off x="0" y="0"/>
            <a:ext cx="9144000" cy="1143000"/>
          </a:xfrm>
        </p:spPr>
        <p:txBody>
          <a:bodyPr>
            <a:normAutofit/>
          </a:bodyPr>
          <a:lstStyle/>
          <a:p>
            <a:pPr algn="ctr"/>
            <a:r>
              <a:rPr lang="es-MX" dirty="0"/>
              <a:t>SCM</a:t>
            </a:r>
            <a:endParaRPr lang="es-ES" dirty="0"/>
          </a:p>
        </p:txBody>
      </p:sp>
      <p:sp>
        <p:nvSpPr>
          <p:cNvPr id="9" name="8 CuadroTexto">
            <a:extLst>
              <a:ext uri="{FF2B5EF4-FFF2-40B4-BE49-F238E27FC236}">
                <a16:creationId xmlns:a16="http://schemas.microsoft.com/office/drawing/2014/main" id="{B428C96D-5B0C-4786-D552-073C089330A3}"/>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FFC000"/>
                </a:solidFill>
                <a:effectLst/>
                <a:latin typeface="Helvetica" pitchFamily="2" charset="0"/>
              </a:rPr>
              <a:t>A, B, C y U</a:t>
            </a:r>
            <a:r>
              <a:rPr lang="es-MX" sz="3200" baseline="-25000" dirty="0">
                <a:solidFill>
                  <a:srgbClr val="FFC000"/>
                </a:solidFill>
                <a:effectLst/>
                <a:latin typeface="Helvetica" pitchFamily="2" charset="0"/>
              </a:rPr>
              <a:t>X</a:t>
            </a:r>
            <a:r>
              <a:rPr lang="es-MX" sz="3200" dirty="0">
                <a:solidFill>
                  <a:srgbClr val="FFC000"/>
                </a:solidFill>
                <a:effectLst/>
                <a:latin typeface="Helvetica" pitchFamily="2" charset="0"/>
              </a:rPr>
              <a:t> </a:t>
            </a:r>
            <a:r>
              <a:rPr lang="es-MX" sz="3200" dirty="0">
                <a:solidFill>
                  <a:srgbClr val="161615"/>
                </a:solidFill>
                <a:effectLst/>
                <a:latin typeface="Helvetica" pitchFamily="2" charset="0"/>
              </a:rPr>
              <a:t>representan los </a:t>
            </a:r>
            <a:r>
              <a:rPr lang="es-MX" sz="3200" dirty="0">
                <a:solidFill>
                  <a:srgbClr val="FFC000"/>
                </a:solidFill>
                <a:effectLst/>
                <a:latin typeface="Helvetica" pitchFamily="2" charset="0"/>
              </a:rPr>
              <a:t>nodos</a:t>
            </a:r>
            <a:r>
              <a:rPr lang="es-MX" sz="3200" dirty="0">
                <a:solidFill>
                  <a:srgbClr val="161615"/>
                </a:solidFill>
                <a:effectLst/>
                <a:latin typeface="Helvetica" pitchFamily="2" charset="0"/>
              </a:rPr>
              <a:t>, y </a:t>
            </a:r>
            <a:r>
              <a:rPr lang="es-MX" sz="3200" dirty="0">
                <a:solidFill>
                  <a:schemeClr val="accent2"/>
                </a:solidFill>
                <a:effectLst/>
                <a:latin typeface="Helvetica" pitchFamily="2" charset="0"/>
              </a:rPr>
              <a:t>≔</a:t>
            </a:r>
            <a:r>
              <a:rPr lang="es-MX" sz="3200" dirty="0">
                <a:solidFill>
                  <a:srgbClr val="161615"/>
                </a:solidFill>
                <a:effectLst/>
                <a:latin typeface="Helvetica" pitchFamily="2" charset="0"/>
              </a:rPr>
              <a:t> es un </a:t>
            </a:r>
            <a:r>
              <a:rPr lang="es-MX" sz="3200" dirty="0">
                <a:solidFill>
                  <a:schemeClr val="accent2"/>
                </a:solidFill>
                <a:effectLst/>
                <a:latin typeface="Helvetica" pitchFamily="2" charset="0"/>
              </a:rPr>
              <a:t>operador de asignación</a:t>
            </a:r>
            <a:r>
              <a:rPr lang="es-MX" sz="3200" dirty="0">
                <a:solidFill>
                  <a:srgbClr val="161615"/>
                </a:solidFill>
                <a:effectLst/>
                <a:latin typeface="Helvetica" pitchFamily="2" charset="0"/>
              </a:rPr>
              <a:t>, también conocido como </a:t>
            </a:r>
            <a:r>
              <a:rPr lang="es-MX" sz="3200" dirty="0">
                <a:solidFill>
                  <a:schemeClr val="accent2"/>
                </a:solidFill>
                <a:effectLst/>
                <a:latin typeface="Helvetica" pitchFamily="2" charset="0"/>
              </a:rPr>
              <a:t>operador de morsa</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Lo usamos aquí para enfatizar que la </a:t>
            </a:r>
            <a:r>
              <a:rPr lang="es-MX" sz="3200" dirty="0">
                <a:solidFill>
                  <a:srgbClr val="00B050"/>
                </a:solidFill>
                <a:effectLst/>
                <a:latin typeface="Helvetica" pitchFamily="2" charset="0"/>
              </a:rPr>
              <a:t>relación</a:t>
            </a:r>
            <a:r>
              <a:rPr lang="es-MX" sz="3200" dirty="0">
                <a:solidFill>
                  <a:srgbClr val="161615"/>
                </a:solidFill>
                <a:effectLst/>
                <a:latin typeface="Helvetica" pitchFamily="2" charset="0"/>
              </a:rPr>
              <a:t> que estamos describiendo es </a:t>
            </a:r>
            <a:r>
              <a:rPr lang="es-MX" sz="3200" dirty="0">
                <a:solidFill>
                  <a:srgbClr val="00B050"/>
                </a:solidFill>
                <a:effectLst/>
                <a:latin typeface="Helvetica" pitchFamily="2" charset="0"/>
              </a:rPr>
              <a:t>direccional</a:t>
            </a:r>
            <a:r>
              <a:rPr lang="es-MX" sz="3200" dirty="0">
                <a:solidFill>
                  <a:srgbClr val="161615"/>
                </a:solidFill>
                <a:effectLst/>
                <a:latin typeface="Helvetica" pitchFamily="2" charset="0"/>
              </a:rPr>
              <a:t> (o asimétrica), a diferencia del </a:t>
            </a:r>
            <a:r>
              <a:rPr lang="es-MX" sz="3200" dirty="0">
                <a:solidFill>
                  <a:schemeClr val="accent2">
                    <a:lumMod val="75000"/>
                  </a:schemeClr>
                </a:solidFill>
                <a:effectLst/>
                <a:latin typeface="Helvetica" pitchFamily="2" charset="0"/>
              </a:rPr>
              <a:t>signo igual </a:t>
            </a:r>
            <a:r>
              <a:rPr lang="es-MX" sz="3200" dirty="0">
                <a:solidFill>
                  <a:srgbClr val="161615"/>
                </a:solidFill>
                <a:effectLst/>
                <a:latin typeface="Helvetica" pitchFamily="2" charset="0"/>
              </a:rPr>
              <a:t>regular que sugiere una </a:t>
            </a:r>
            <a:r>
              <a:rPr lang="es-MX" sz="3200" dirty="0">
                <a:solidFill>
                  <a:schemeClr val="accent2">
                    <a:lumMod val="75000"/>
                  </a:schemeClr>
                </a:solidFill>
                <a:effectLst/>
                <a:latin typeface="Helvetica" pitchFamily="2" charset="0"/>
              </a:rPr>
              <a:t>relación simétrica</a:t>
            </a:r>
            <a:r>
              <a:rPr lang="es-MX" sz="3200" dirty="0">
                <a:solidFill>
                  <a:srgbClr val="161615"/>
                </a:solidFill>
                <a:effectLst/>
                <a:latin typeface="Helvetica" pitchFamily="2" charset="0"/>
              </a:rPr>
              <a:t>. Finalmente, </a:t>
            </a:r>
            <a:r>
              <a:rPr lang="es-MX" sz="3200" dirty="0">
                <a:solidFill>
                  <a:schemeClr val="accent3">
                    <a:lumMod val="75000"/>
                  </a:schemeClr>
                </a:solidFill>
                <a:effectLst/>
                <a:latin typeface="Helvetica" pitchFamily="2" charset="0"/>
              </a:rPr>
              <a:t>f</a:t>
            </a:r>
            <a:r>
              <a:rPr lang="es-MX" sz="3200" baseline="-25000" dirty="0">
                <a:solidFill>
                  <a:schemeClr val="accent3">
                    <a:lumMod val="75000"/>
                  </a:schemeClr>
                </a:solidFill>
                <a:effectLst/>
                <a:latin typeface="Helvetica" pitchFamily="2" charset="0"/>
              </a:rPr>
              <a:t>A</a:t>
            </a:r>
            <a:r>
              <a:rPr lang="es-MX" sz="3200" dirty="0">
                <a:solidFill>
                  <a:schemeClr val="accent3">
                    <a:lumMod val="75000"/>
                  </a:schemeClr>
                </a:solidFill>
                <a:effectLst/>
                <a:latin typeface="Helvetica" pitchFamily="2" charset="0"/>
              </a:rPr>
              <a:t>, fB, f</a:t>
            </a:r>
            <a:r>
              <a:rPr lang="es-MX" sz="3200" baseline="-25000" dirty="0">
                <a:solidFill>
                  <a:schemeClr val="accent3">
                    <a:lumMod val="75000"/>
                  </a:schemeClr>
                </a:solidFill>
                <a:effectLst/>
                <a:latin typeface="Helvetica" pitchFamily="2" charset="0"/>
              </a:rPr>
              <a:t>C</a:t>
            </a:r>
            <a:r>
              <a:rPr lang="es-MX" sz="3200" dirty="0">
                <a:solidFill>
                  <a:srgbClr val="161615"/>
                </a:solidFill>
                <a:effectLst/>
                <a:latin typeface="Helvetica" pitchFamily="2" charset="0"/>
              </a:rPr>
              <a:t> representan </a:t>
            </a:r>
            <a:r>
              <a:rPr lang="es-MX" sz="3200" dirty="0">
                <a:solidFill>
                  <a:schemeClr val="accent3">
                    <a:lumMod val="75000"/>
                  </a:schemeClr>
                </a:solidFill>
                <a:effectLst/>
                <a:latin typeface="Helvetica" pitchFamily="2" charset="0"/>
              </a:rPr>
              <a:t>funciones arbitrarias </a:t>
            </a:r>
            <a:r>
              <a:rPr lang="es-MX" sz="3200" dirty="0">
                <a:solidFill>
                  <a:srgbClr val="161615"/>
                </a:solidFill>
                <a:effectLst/>
                <a:latin typeface="Helvetica" pitchFamily="2" charset="0"/>
              </a:rPr>
              <a:t>(pueden ser tan simples como una suma o tan complejas como desee).</a:t>
            </a:r>
          </a:p>
        </p:txBody>
      </p:sp>
    </p:spTree>
    <p:extLst>
      <p:ext uri="{BB962C8B-B14F-4D97-AF65-F5344CB8AC3E}">
        <p14:creationId xmlns:p14="http://schemas.microsoft.com/office/powerpoint/2010/main" val="907766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48B46-7659-6937-AE23-AD83290FFC8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E665FDF-8116-48D8-7532-F9AAD0ACE250}"/>
              </a:ext>
            </a:extLst>
          </p:cNvPr>
          <p:cNvSpPr>
            <a:spLocks noGrp="1"/>
          </p:cNvSpPr>
          <p:nvPr>
            <p:ph type="title"/>
          </p:nvPr>
        </p:nvSpPr>
        <p:spPr>
          <a:xfrm>
            <a:off x="0" y="0"/>
            <a:ext cx="9144000" cy="1143000"/>
          </a:xfrm>
        </p:spPr>
        <p:txBody>
          <a:bodyPr>
            <a:normAutofit/>
          </a:bodyPr>
          <a:lstStyle/>
          <a:p>
            <a:pPr algn="ctr"/>
            <a:r>
              <a:rPr lang="es-MX" dirty="0"/>
              <a:t>Otro ejemplo</a:t>
            </a:r>
            <a:endParaRPr lang="es-ES" dirty="0"/>
          </a:p>
        </p:txBody>
      </p:sp>
      <p:sp>
        <p:nvSpPr>
          <p:cNvPr id="9" name="8 CuadroTexto">
            <a:extLst>
              <a:ext uri="{FF2B5EF4-FFF2-40B4-BE49-F238E27FC236}">
                <a16:creationId xmlns:a16="http://schemas.microsoft.com/office/drawing/2014/main" id="{548DEABF-7349-72BD-FC86-B04CA3E9897D}"/>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161615"/>
                </a:solidFill>
                <a:effectLst/>
                <a:latin typeface="Helvetica" pitchFamily="2" charset="0"/>
              </a:rPr>
              <a:t>Tomando el caso de una </a:t>
            </a:r>
            <a:r>
              <a:rPr lang="es-MX" sz="3200" dirty="0">
                <a:solidFill>
                  <a:schemeClr val="accent3">
                    <a:lumMod val="75000"/>
                  </a:schemeClr>
                </a:solidFill>
                <a:effectLst/>
                <a:latin typeface="Helvetica" pitchFamily="2" charset="0"/>
              </a:rPr>
              <a:t>librería</a:t>
            </a:r>
            <a:r>
              <a:rPr lang="es-MX" sz="3200" dirty="0">
                <a:solidFill>
                  <a:srgbClr val="161615"/>
                </a:solidFill>
                <a:effectLst/>
                <a:latin typeface="Helvetica" pitchFamily="2" charset="0"/>
              </a:rPr>
              <a:t>, primero definamos un </a:t>
            </a:r>
            <a:r>
              <a:rPr lang="es-MX" sz="3200" dirty="0">
                <a:solidFill>
                  <a:schemeClr val="accent3">
                    <a:lumMod val="75000"/>
                  </a:schemeClr>
                </a:solidFill>
                <a:effectLst/>
                <a:latin typeface="Helvetica" pitchFamily="2" charset="0"/>
              </a:rPr>
              <a:t>modelo de mercado de valores </a:t>
            </a:r>
            <a:r>
              <a:rPr lang="es-MX" sz="3200" dirty="0">
                <a:solidFill>
                  <a:srgbClr val="161615"/>
                </a:solidFill>
                <a:effectLst/>
                <a:latin typeface="Helvetica" pitchFamily="2" charset="0"/>
              </a:rPr>
              <a:t>que pueda </a:t>
            </a:r>
            <a:r>
              <a:rPr lang="es-MX" sz="3200" dirty="0">
                <a:solidFill>
                  <a:srgbClr val="C00000"/>
                </a:solidFill>
                <a:effectLst/>
                <a:latin typeface="Helvetica" pitchFamily="2" charset="0"/>
              </a:rPr>
              <a:t>generar datos </a:t>
            </a:r>
            <a:r>
              <a:rPr lang="es-MX" sz="3200" dirty="0">
                <a:solidFill>
                  <a:srgbClr val="161615"/>
                </a:solidFill>
                <a:effectLst/>
                <a:latin typeface="Helvetica" pitchFamily="2" charset="0"/>
              </a:rPr>
              <a:t>con </a:t>
            </a:r>
            <a:r>
              <a:rPr lang="es-MX" sz="3200" dirty="0">
                <a:solidFill>
                  <a:srgbClr val="C00000"/>
                </a:solidFill>
                <a:effectLst/>
                <a:latin typeface="Helvetica" pitchFamily="2" charset="0"/>
              </a:rPr>
              <a:t>una probabilidad distinta de cero de comprar el libro A</a:t>
            </a:r>
            <a:r>
              <a:rPr lang="es-MX" sz="3200" dirty="0">
                <a:solidFill>
                  <a:srgbClr val="161615"/>
                </a:solidFill>
                <a:effectLst/>
                <a:latin typeface="Helvetica" pitchFamily="2" charset="0"/>
              </a:rPr>
              <a:t>, </a:t>
            </a:r>
            <a:r>
              <a:rPr lang="es-MX" sz="3200" dirty="0">
                <a:solidFill>
                  <a:srgbClr val="C00000"/>
                </a:solidFill>
                <a:effectLst/>
                <a:latin typeface="Helvetica" pitchFamily="2" charset="0"/>
              </a:rPr>
              <a:t>dado que compramos el libro B</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Hay muchos modelos de mercado de valores posibles que podrían generar dichos datos. Cómo el que se muestra a continuación:</a:t>
            </a:r>
          </a:p>
        </p:txBody>
      </p:sp>
    </p:spTree>
    <p:extLst>
      <p:ext uri="{BB962C8B-B14F-4D97-AF65-F5344CB8AC3E}">
        <p14:creationId xmlns:p14="http://schemas.microsoft.com/office/powerpoint/2010/main" val="150712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D0FB6-63E8-061A-2D28-D5EE6E73192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D423B6B-BF58-CCEB-4A26-7FC22F05B02F}"/>
              </a:ext>
            </a:extLst>
          </p:cNvPr>
          <p:cNvSpPr>
            <a:spLocks noGrp="1"/>
          </p:cNvSpPr>
          <p:nvPr>
            <p:ph type="title"/>
          </p:nvPr>
        </p:nvSpPr>
        <p:spPr>
          <a:xfrm>
            <a:off x="0" y="0"/>
            <a:ext cx="9144000" cy="1143000"/>
          </a:xfrm>
        </p:spPr>
        <p:txBody>
          <a:bodyPr>
            <a:normAutofit/>
          </a:bodyPr>
          <a:lstStyle/>
          <a:p>
            <a:pPr algn="ctr"/>
            <a:r>
              <a:rPr lang="es-MX" dirty="0"/>
              <a:t>Otro ejemplo</a:t>
            </a:r>
            <a:endParaRPr lang="es-ES" dirty="0"/>
          </a:p>
        </p:txBody>
      </p:sp>
      <p:pic>
        <p:nvPicPr>
          <p:cNvPr id="4" name="Imagen 3">
            <a:extLst>
              <a:ext uri="{FF2B5EF4-FFF2-40B4-BE49-F238E27FC236}">
                <a16:creationId xmlns:a16="http://schemas.microsoft.com/office/drawing/2014/main" id="{1E813192-88C9-32A7-C3AB-FE85C7775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322" y="1143000"/>
            <a:ext cx="5708650" cy="5708650"/>
          </a:xfrm>
          <a:prstGeom prst="rect">
            <a:avLst/>
          </a:prstGeom>
        </p:spPr>
      </p:pic>
    </p:spTree>
    <p:extLst>
      <p:ext uri="{BB962C8B-B14F-4D97-AF65-F5344CB8AC3E}">
        <p14:creationId xmlns:p14="http://schemas.microsoft.com/office/powerpoint/2010/main" val="2778440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3BE20-6567-0D1F-3262-24FF0293823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776EE9D-3BD5-36B9-3337-5D2808956228}"/>
              </a:ext>
            </a:extLst>
          </p:cNvPr>
          <p:cNvSpPr>
            <a:spLocks noGrp="1"/>
          </p:cNvSpPr>
          <p:nvPr>
            <p:ph type="title"/>
          </p:nvPr>
        </p:nvSpPr>
        <p:spPr>
          <a:xfrm>
            <a:off x="0" y="0"/>
            <a:ext cx="9144000" cy="1143000"/>
          </a:xfrm>
        </p:spPr>
        <p:txBody>
          <a:bodyPr>
            <a:normAutofit/>
          </a:bodyPr>
          <a:lstStyle/>
          <a:p>
            <a:pPr algn="ctr"/>
            <a:r>
              <a:rPr lang="es-MX" dirty="0"/>
              <a:t>Otro ejemplo</a:t>
            </a:r>
            <a:endParaRPr lang="es-ES" dirty="0"/>
          </a:p>
        </p:txBody>
      </p:sp>
      <p:sp>
        <p:nvSpPr>
          <p:cNvPr id="9" name="8 CuadroTexto">
            <a:extLst>
              <a:ext uri="{FF2B5EF4-FFF2-40B4-BE49-F238E27FC236}">
                <a16:creationId xmlns:a16="http://schemas.microsoft.com/office/drawing/2014/main" id="{6C8BD310-630D-CD13-57BF-45A53EA44B55}"/>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161615"/>
                </a:solidFill>
                <a:latin typeface="Helvetica" pitchFamily="2" charset="0"/>
              </a:rPr>
              <a:t>El sistema de ecuaciones que representa el modelo es:</a:t>
            </a:r>
          </a:p>
          <a:p>
            <a:pPr algn="just"/>
            <a:endParaRPr lang="es-MX" sz="3200" dirty="0">
              <a:solidFill>
                <a:srgbClr val="161615"/>
              </a:solidFill>
              <a:effectLst/>
              <a:latin typeface="Helvetica" pitchFamily="2" charset="0"/>
            </a:endParaRPr>
          </a:p>
          <a:p>
            <a:r>
              <a:rPr lang="es-MX" sz="3200" dirty="0">
                <a:solidFill>
                  <a:srgbClr val="92D050"/>
                </a:solidFill>
                <a:effectLst/>
                <a:latin typeface="Helvetica" pitchFamily="2" charset="0"/>
              </a:rPr>
              <a:t>U</a:t>
            </a:r>
            <a:r>
              <a:rPr lang="es-MX" sz="3200" baseline="-25000" dirty="0">
                <a:solidFill>
                  <a:srgbClr val="92D050"/>
                </a:solidFill>
                <a:effectLst/>
                <a:latin typeface="Helvetica" pitchFamily="2" charset="0"/>
              </a:rPr>
              <a:t>0</a:t>
            </a:r>
            <a:r>
              <a:rPr lang="es-MX" sz="3200" dirty="0">
                <a:solidFill>
                  <a:srgbClr val="92D050"/>
                </a:solidFill>
                <a:effectLst/>
                <a:latin typeface="Helvetica" pitchFamily="2" charset="0"/>
              </a:rPr>
              <a:t> ~ U </a:t>
            </a:r>
            <a:r>
              <a:rPr lang="es-MX" sz="3200" dirty="0">
                <a:solidFill>
                  <a:srgbClr val="92D050"/>
                </a:solidFill>
                <a:effectLst/>
                <a:latin typeface="STIXSizeOneSym"/>
              </a:rPr>
              <a:t>(</a:t>
            </a:r>
            <a:r>
              <a:rPr lang="es-MX" sz="3200" dirty="0">
                <a:solidFill>
                  <a:srgbClr val="92D050"/>
                </a:solidFill>
                <a:effectLst/>
                <a:latin typeface="Helvetica" pitchFamily="2" charset="0"/>
              </a:rPr>
              <a:t>0,1</a:t>
            </a:r>
            <a:r>
              <a:rPr lang="es-MX" sz="3200" dirty="0">
                <a:solidFill>
                  <a:srgbClr val="92D050"/>
                </a:solidFill>
                <a:effectLst/>
                <a:latin typeface="STIXSizeOneSym"/>
              </a:rPr>
              <a:t>)</a:t>
            </a:r>
            <a:endParaRPr lang="es-MX" sz="3200" dirty="0">
              <a:solidFill>
                <a:srgbClr val="92D050"/>
              </a:solidFill>
              <a:effectLst/>
              <a:latin typeface="Helvetica" pitchFamily="2" charset="0"/>
            </a:endParaRPr>
          </a:p>
          <a:p>
            <a:r>
              <a:rPr lang="es-MX" sz="3200" dirty="0">
                <a:solidFill>
                  <a:srgbClr val="92D050"/>
                </a:solidFill>
                <a:effectLst/>
                <a:latin typeface="Helvetica" pitchFamily="2" charset="0"/>
              </a:rPr>
              <a:t>U</a:t>
            </a:r>
            <a:r>
              <a:rPr lang="es-MX" sz="3200" baseline="-25000" dirty="0">
                <a:solidFill>
                  <a:srgbClr val="92D050"/>
                </a:solidFill>
                <a:effectLst/>
                <a:latin typeface="Helvetica" pitchFamily="2" charset="0"/>
              </a:rPr>
              <a:t>1</a:t>
            </a:r>
            <a:r>
              <a:rPr lang="es-MX" sz="3200" dirty="0">
                <a:solidFill>
                  <a:srgbClr val="92D050"/>
                </a:solidFill>
                <a:effectLst/>
                <a:latin typeface="Helvetica" pitchFamily="2" charset="0"/>
              </a:rPr>
              <a:t> ~ N (0,1)</a:t>
            </a:r>
          </a:p>
          <a:p>
            <a:endParaRPr lang="es-MX" sz="3200" dirty="0">
              <a:solidFill>
                <a:srgbClr val="92D050"/>
              </a:solidFill>
              <a:effectLst/>
              <a:latin typeface="Helvetica" pitchFamily="2" charset="0"/>
            </a:endParaRPr>
          </a:p>
          <a:p>
            <a:r>
              <a:rPr lang="es-MX" sz="3200" dirty="0">
                <a:solidFill>
                  <a:srgbClr val="92D050"/>
                </a:solidFill>
                <a:effectLst/>
                <a:latin typeface="Helvetica" pitchFamily="2" charset="0"/>
              </a:rPr>
              <a:t>A := 1</a:t>
            </a:r>
            <a:r>
              <a:rPr lang="es-MX" sz="3200" baseline="-25000" dirty="0">
                <a:solidFill>
                  <a:srgbClr val="92D050"/>
                </a:solidFill>
                <a:effectLst/>
                <a:latin typeface="STIXSizeOneSym"/>
              </a:rPr>
              <a:t>{</a:t>
            </a:r>
            <a:r>
              <a:rPr lang="es-MX" sz="3200" baseline="-25000" dirty="0">
                <a:solidFill>
                  <a:srgbClr val="92D050"/>
                </a:solidFill>
                <a:effectLst/>
                <a:latin typeface="Helvetica" pitchFamily="2" charset="0"/>
              </a:rPr>
              <a:t> U0 &gt;.61</a:t>
            </a:r>
            <a:r>
              <a:rPr lang="es-MX" sz="3200" baseline="-25000" dirty="0">
                <a:solidFill>
                  <a:srgbClr val="92D050"/>
                </a:solidFill>
                <a:effectLst/>
                <a:latin typeface="STIXSizeOneSym"/>
              </a:rPr>
              <a:t>}</a:t>
            </a:r>
            <a:endParaRPr lang="es-MX" sz="3200" baseline="-25000" dirty="0">
              <a:solidFill>
                <a:srgbClr val="92D050"/>
              </a:solidFill>
              <a:effectLst/>
              <a:latin typeface="Helvetica" pitchFamily="2" charset="0"/>
            </a:endParaRPr>
          </a:p>
          <a:p>
            <a:r>
              <a:rPr lang="es-MX" sz="3200" dirty="0">
                <a:solidFill>
                  <a:srgbClr val="92D050"/>
                </a:solidFill>
                <a:effectLst/>
                <a:latin typeface="Helvetica" pitchFamily="2" charset="0"/>
              </a:rPr>
              <a:t>B </a:t>
            </a:r>
            <a:r>
              <a:rPr lang="es-MX" sz="3200" dirty="0">
                <a:solidFill>
                  <a:srgbClr val="92D050"/>
                </a:solidFill>
                <a:effectLst/>
                <a:latin typeface="STIXGeneral"/>
              </a:rPr>
              <a:t>≔ </a:t>
            </a:r>
            <a:r>
              <a:rPr lang="es-MX" sz="3200" dirty="0">
                <a:solidFill>
                  <a:srgbClr val="92D050"/>
                </a:solidFill>
                <a:effectLst/>
                <a:latin typeface="Helvetica" pitchFamily="2" charset="0"/>
              </a:rPr>
              <a:t>1</a:t>
            </a:r>
            <a:r>
              <a:rPr lang="es-MX" sz="3200" baseline="-25000" dirty="0">
                <a:solidFill>
                  <a:srgbClr val="92D050"/>
                </a:solidFill>
                <a:effectLst/>
                <a:latin typeface="Helvetica" pitchFamily="2" charset="0"/>
              </a:rPr>
              <a:t>{(A+ .5*U1 ) &gt; .2</a:t>
            </a:r>
            <a:r>
              <a:rPr lang="es-MX" sz="3200" baseline="-25000" dirty="0">
                <a:solidFill>
                  <a:srgbClr val="92D050"/>
                </a:solidFill>
                <a:effectLst/>
                <a:latin typeface="STIXSizeOneSym"/>
              </a:rPr>
              <a:t>}</a:t>
            </a:r>
            <a:endParaRPr lang="es-MX" sz="3200" baseline="-25000" dirty="0">
              <a:solidFill>
                <a:srgbClr val="92D050"/>
              </a:solidFill>
              <a:effectLst/>
              <a:latin typeface="Helvetica" pitchFamily="2" charset="0"/>
            </a:endParaRPr>
          </a:p>
          <a:p>
            <a:pPr algn="just"/>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784511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9851B-F7F8-C86A-3F87-676D336DB8C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12825D4-3C79-35A0-FA2B-44036E6698F2}"/>
              </a:ext>
            </a:extLst>
          </p:cNvPr>
          <p:cNvSpPr>
            <a:spLocks noGrp="1"/>
          </p:cNvSpPr>
          <p:nvPr>
            <p:ph type="title"/>
          </p:nvPr>
        </p:nvSpPr>
        <p:spPr>
          <a:xfrm>
            <a:off x="0" y="0"/>
            <a:ext cx="9144000" cy="1143000"/>
          </a:xfrm>
        </p:spPr>
        <p:txBody>
          <a:bodyPr>
            <a:normAutofit/>
          </a:bodyPr>
          <a:lstStyle/>
          <a:p>
            <a:pPr algn="ctr"/>
            <a:r>
              <a:rPr lang="es-MX" dirty="0"/>
              <a:t>Otro ejemplo</a:t>
            </a:r>
            <a:endParaRPr lang="es-ES" dirty="0"/>
          </a:p>
        </p:txBody>
      </p:sp>
      <p:sp>
        <p:nvSpPr>
          <p:cNvPr id="9" name="8 CuadroTexto">
            <a:extLst>
              <a:ext uri="{FF2B5EF4-FFF2-40B4-BE49-F238E27FC236}">
                <a16:creationId xmlns:a16="http://schemas.microsoft.com/office/drawing/2014/main" id="{0DF43940-A8AB-73F4-7188-B3609D75C50F}"/>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latin typeface="Helvetica" pitchFamily="2" charset="0"/>
              </a:rPr>
              <a:t>En las fórmulas anteriores, </a:t>
            </a:r>
            <a:r>
              <a:rPr lang="es-MX" sz="3200" dirty="0">
                <a:solidFill>
                  <a:srgbClr val="92D050"/>
                </a:solidFill>
                <a:latin typeface="Helvetica" pitchFamily="2" charset="0"/>
              </a:rPr>
              <a:t>U</a:t>
            </a:r>
            <a:r>
              <a:rPr lang="es-MX" sz="3200" baseline="-25000" dirty="0">
                <a:solidFill>
                  <a:srgbClr val="92D050"/>
                </a:solidFill>
                <a:latin typeface="Helvetica" pitchFamily="2" charset="0"/>
              </a:rPr>
              <a:t>0</a:t>
            </a:r>
            <a:r>
              <a:rPr lang="es-MX" sz="3200" dirty="0">
                <a:solidFill>
                  <a:srgbClr val="161615"/>
                </a:solidFill>
                <a:latin typeface="Helvetica" pitchFamily="2" charset="0"/>
              </a:rPr>
              <a:t> es una </a:t>
            </a:r>
            <a:r>
              <a:rPr lang="es-MX" sz="3200" dirty="0">
                <a:solidFill>
                  <a:srgbClr val="92D050"/>
                </a:solidFill>
                <a:latin typeface="Helvetica" pitchFamily="2" charset="0"/>
              </a:rPr>
              <a:t>variable aleatoria continua distribuida uniformemente </a:t>
            </a:r>
            <a:r>
              <a:rPr lang="es-MX" sz="3200" dirty="0">
                <a:solidFill>
                  <a:srgbClr val="161615"/>
                </a:solidFill>
                <a:latin typeface="Helvetica" pitchFamily="2" charset="0"/>
              </a:rPr>
              <a:t>entre 0 y 1. </a:t>
            </a:r>
          </a:p>
          <a:p>
            <a:pPr algn="just"/>
            <a:endParaRPr lang="es-MX" sz="3200" dirty="0">
              <a:solidFill>
                <a:srgbClr val="161615"/>
              </a:solidFill>
              <a:latin typeface="Helvetica" pitchFamily="2" charset="0"/>
            </a:endParaRPr>
          </a:p>
          <a:p>
            <a:pPr algn="just"/>
            <a:r>
              <a:rPr lang="es-MX" sz="3200" dirty="0">
                <a:solidFill>
                  <a:schemeClr val="tx2"/>
                </a:solidFill>
                <a:latin typeface="Helvetica" pitchFamily="2" charset="0"/>
              </a:rPr>
              <a:t>U</a:t>
            </a:r>
            <a:r>
              <a:rPr lang="es-MX" sz="3200" baseline="-25000" dirty="0">
                <a:solidFill>
                  <a:schemeClr val="tx2"/>
                </a:solidFill>
                <a:latin typeface="Helvetica" pitchFamily="2" charset="0"/>
              </a:rPr>
              <a:t>1</a:t>
            </a:r>
            <a:r>
              <a:rPr lang="es-MX" sz="3200" dirty="0">
                <a:solidFill>
                  <a:srgbClr val="161615"/>
                </a:solidFill>
                <a:latin typeface="Helvetica" pitchFamily="2" charset="0"/>
              </a:rPr>
              <a:t> es una </a:t>
            </a:r>
            <a:r>
              <a:rPr lang="es-MX" sz="3200" dirty="0">
                <a:solidFill>
                  <a:schemeClr val="tx2"/>
                </a:solidFill>
                <a:latin typeface="Helvetica" pitchFamily="2" charset="0"/>
              </a:rPr>
              <a:t>variable aleatoria distribuida normalmente</a:t>
            </a:r>
            <a:r>
              <a:rPr lang="es-MX" sz="3200" dirty="0">
                <a:solidFill>
                  <a:srgbClr val="161615"/>
                </a:solidFill>
                <a:latin typeface="Helvetica" pitchFamily="2" charset="0"/>
              </a:rPr>
              <a:t>, con un </a:t>
            </a:r>
            <a:r>
              <a:rPr lang="es-MX" sz="3200" dirty="0">
                <a:solidFill>
                  <a:schemeClr val="tx2"/>
                </a:solidFill>
                <a:latin typeface="Helvetica" pitchFamily="2" charset="0"/>
              </a:rPr>
              <a:t>valor medio de 0 </a:t>
            </a:r>
            <a:r>
              <a:rPr lang="es-MX" sz="3200" dirty="0">
                <a:solidFill>
                  <a:srgbClr val="161615"/>
                </a:solidFill>
                <a:latin typeface="Helvetica" pitchFamily="2" charset="0"/>
              </a:rPr>
              <a:t>y una desviación </a:t>
            </a:r>
            <a:r>
              <a:rPr lang="es-MX" sz="3200" dirty="0">
                <a:solidFill>
                  <a:schemeClr val="tx2"/>
                </a:solidFill>
                <a:latin typeface="Helvetica" pitchFamily="2" charset="0"/>
              </a:rPr>
              <a:t>estándar de 1</a:t>
            </a:r>
            <a:r>
              <a:rPr lang="es-MX" sz="3200" dirty="0">
                <a:solidFill>
                  <a:srgbClr val="161615"/>
                </a:solidFill>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7030A0"/>
                </a:solidFill>
                <a:latin typeface="Helvetica" pitchFamily="2" charset="0"/>
              </a:rPr>
              <a:t>A y B son variables binarias</a:t>
            </a:r>
            <a:r>
              <a:rPr lang="es-MX" sz="3200" dirty="0">
                <a:solidFill>
                  <a:srgbClr val="161615"/>
                </a:solidFill>
                <a:latin typeface="Helvetica" pitchFamily="2" charset="0"/>
              </a:rPr>
              <a:t>, y </a:t>
            </a:r>
            <a:r>
              <a:rPr lang="es-MX" sz="3200" dirty="0">
                <a:solidFill>
                  <a:schemeClr val="accent6">
                    <a:lumMod val="75000"/>
                  </a:schemeClr>
                </a:solidFill>
                <a:latin typeface="Helvetica" pitchFamily="2" charset="0"/>
              </a:rPr>
              <a:t>1</a:t>
            </a:r>
            <a:r>
              <a:rPr lang="es-MX" sz="3200" baseline="-25000" dirty="0">
                <a:solidFill>
                  <a:schemeClr val="accent6">
                    <a:lumMod val="75000"/>
                  </a:schemeClr>
                </a:solidFill>
                <a:latin typeface="Helvetica" pitchFamily="2" charset="0"/>
              </a:rPr>
              <a:t>{f}</a:t>
            </a:r>
            <a:r>
              <a:rPr lang="es-MX" sz="3200" dirty="0">
                <a:solidFill>
                  <a:srgbClr val="161615"/>
                </a:solidFill>
                <a:latin typeface="Helvetica" pitchFamily="2" charset="0"/>
              </a:rPr>
              <a:t> es una </a:t>
            </a:r>
            <a:r>
              <a:rPr lang="es-MX" sz="3200" dirty="0">
                <a:solidFill>
                  <a:schemeClr val="accent6">
                    <a:lumMod val="75000"/>
                  </a:schemeClr>
                </a:solidFill>
                <a:latin typeface="Helvetica" pitchFamily="2" charset="0"/>
              </a:rPr>
              <a:t>función indicadora</a:t>
            </a:r>
            <a:r>
              <a:rPr lang="es-MX" sz="3200" dirty="0">
                <a:solidFill>
                  <a:srgbClr val="161615"/>
                </a:solidFill>
                <a:latin typeface="Helvetica" pitchFamily="2" charset="0"/>
              </a:rPr>
              <a:t>.</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153775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068E5-F17C-E99F-B40A-A6EC38D4996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913C416-1099-8CE6-8697-C98DE700FD09}"/>
              </a:ext>
            </a:extLst>
          </p:cNvPr>
          <p:cNvSpPr>
            <a:spLocks noGrp="1"/>
          </p:cNvSpPr>
          <p:nvPr>
            <p:ph type="title"/>
          </p:nvPr>
        </p:nvSpPr>
        <p:spPr>
          <a:xfrm>
            <a:off x="0" y="0"/>
            <a:ext cx="9144000" cy="1143000"/>
          </a:xfrm>
        </p:spPr>
        <p:txBody>
          <a:bodyPr>
            <a:normAutofit/>
          </a:bodyPr>
          <a:lstStyle/>
          <a:p>
            <a:pPr algn="ctr"/>
            <a:r>
              <a:rPr lang="es-MX" dirty="0"/>
              <a:t>Resolución del problema</a:t>
            </a:r>
            <a:endParaRPr lang="es-ES" dirty="0"/>
          </a:p>
        </p:txBody>
      </p:sp>
      <p:sp>
        <p:nvSpPr>
          <p:cNvPr id="9" name="8 CuadroTexto">
            <a:extLst>
              <a:ext uri="{FF2B5EF4-FFF2-40B4-BE49-F238E27FC236}">
                <a16:creationId xmlns:a16="http://schemas.microsoft.com/office/drawing/2014/main" id="{FBFC42C0-87A0-FDA2-83C0-04FA3B175654}"/>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latin typeface="Helvetica" pitchFamily="2" charset="0"/>
              </a:rPr>
              <a:t>El código del python se encuentra en: </a:t>
            </a:r>
            <a:r>
              <a:rPr lang="es-MX" sz="3200" dirty="0">
                <a:solidFill>
                  <a:srgbClr val="161615"/>
                </a:solidFill>
                <a:effectLst/>
                <a:latin typeface="Helvetica" pitchFamily="2" charset="0"/>
                <a:hlinkClick r:id="rId2"/>
              </a:rPr>
              <a:t>https://bit.ly/causal-ntbk-02</a:t>
            </a:r>
            <a:r>
              <a:rPr lang="es-MX" sz="3200" dirty="0">
                <a:solidFill>
                  <a:srgbClr val="161615"/>
                </a:solidFill>
                <a:effectLst/>
                <a:latin typeface="Helvetica" pitchFamily="2" charset="0"/>
              </a:rPr>
              <a:t> </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El código para calcular P(A|B):</a:t>
            </a:r>
          </a:p>
          <a:p>
            <a:pPr algn="just"/>
            <a:endParaRPr lang="es-MX" sz="3200" dirty="0">
              <a:solidFill>
                <a:srgbClr val="161615"/>
              </a:solidFill>
              <a:latin typeface="Helvetica" pitchFamily="2" charset="0"/>
            </a:endParaRPr>
          </a:p>
          <a:p>
            <a:r>
              <a:rPr lang="es-MX" sz="3200" i="1" dirty="0">
                <a:solidFill>
                  <a:srgbClr val="0F0E0C"/>
                </a:solidFill>
                <a:effectLst/>
                <a:latin typeface="Helvetica" pitchFamily="2" charset="0"/>
              </a:rPr>
              <a:t>proba_book_a_given_book_b = buy_book_a[buy_book_b].sum() / buy_</a:t>
            </a:r>
          </a:p>
          <a:p>
            <a:r>
              <a:rPr lang="es-MX" sz="3200" i="1" dirty="0">
                <a:solidFill>
                  <a:srgbClr val="0F0E0C"/>
                </a:solidFill>
                <a:effectLst/>
                <a:latin typeface="Helvetica" pitchFamily="2" charset="0"/>
              </a:rPr>
              <a:t>book_a[buy_book_b].shape[0]</a:t>
            </a:r>
          </a:p>
          <a:p>
            <a:endParaRPr lang="es-MX" sz="3200" dirty="0">
              <a:solidFill>
                <a:srgbClr val="0F0E0C"/>
              </a:solidFill>
              <a:latin typeface="Helvetica" pitchFamily="2" charset="0"/>
            </a:endParaRPr>
          </a:p>
          <a:p>
            <a:r>
              <a:rPr lang="es-MX" sz="3200" dirty="0">
                <a:solidFill>
                  <a:schemeClr val="tx2">
                    <a:lumMod val="40000"/>
                    <a:lumOff val="60000"/>
                  </a:schemeClr>
                </a:solidFill>
                <a:effectLst/>
                <a:latin typeface="Helvetica" pitchFamily="2" charset="0"/>
              </a:rPr>
              <a:t>La probabilidad es de 0.638</a:t>
            </a:r>
          </a:p>
        </p:txBody>
      </p:sp>
    </p:spTree>
    <p:extLst>
      <p:ext uri="{BB962C8B-B14F-4D97-AF65-F5344CB8AC3E}">
        <p14:creationId xmlns:p14="http://schemas.microsoft.com/office/powerpoint/2010/main" val="251974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DBFAA-EC81-E5B8-8A44-BAB18962D49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B912792-528C-CF4D-10BC-A958727FBE01}"/>
              </a:ext>
            </a:extLst>
          </p:cNvPr>
          <p:cNvSpPr>
            <a:spLocks noGrp="1"/>
          </p:cNvSpPr>
          <p:nvPr>
            <p:ph type="title"/>
          </p:nvPr>
        </p:nvSpPr>
        <p:spPr>
          <a:xfrm>
            <a:off x="0" y="0"/>
            <a:ext cx="9144000" cy="1143000"/>
          </a:xfrm>
        </p:spPr>
        <p:txBody>
          <a:bodyPr>
            <a:normAutofit/>
          </a:bodyPr>
          <a:lstStyle/>
          <a:p>
            <a:pPr algn="ctr"/>
            <a:r>
              <a:rPr lang="es-MX" dirty="0"/>
              <a:t>Resumamos</a:t>
            </a:r>
            <a:endParaRPr lang="es-ES" dirty="0"/>
          </a:p>
        </p:txBody>
      </p:sp>
      <p:sp>
        <p:nvSpPr>
          <p:cNvPr id="9" name="8 CuadroTexto">
            <a:extLst>
              <a:ext uri="{FF2B5EF4-FFF2-40B4-BE49-F238E27FC236}">
                <a16:creationId xmlns:a16="http://schemas.microsoft.com/office/drawing/2014/main" id="{B48F5D8F-6874-DA2D-6171-D41994600D2C}"/>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chemeClr val="accent2"/>
                </a:solidFill>
                <a:latin typeface="Helvetica" pitchFamily="2" charset="0"/>
              </a:rPr>
              <a:t>Las asociaciones son útiles. </a:t>
            </a:r>
            <a:r>
              <a:rPr lang="es-MX" sz="3200" dirty="0">
                <a:solidFill>
                  <a:srgbClr val="161615"/>
                </a:solidFill>
                <a:latin typeface="Helvetica" pitchFamily="2" charset="0"/>
              </a:rPr>
              <a:t>Nos permiten </a:t>
            </a:r>
            <a:r>
              <a:rPr lang="es-MX" sz="3200" dirty="0">
                <a:solidFill>
                  <a:schemeClr val="bg2">
                    <a:lumMod val="50000"/>
                  </a:schemeClr>
                </a:solidFill>
                <a:latin typeface="Helvetica" pitchFamily="2" charset="0"/>
              </a:rPr>
              <a:t>generar predicciones significativas </a:t>
            </a:r>
            <a:r>
              <a:rPr lang="es-MX" sz="3200" dirty="0">
                <a:solidFill>
                  <a:srgbClr val="161615"/>
                </a:solidFill>
                <a:latin typeface="Helvetica" pitchFamily="2" charset="0"/>
              </a:rPr>
              <a:t>de una </a:t>
            </a:r>
            <a:r>
              <a:rPr lang="es-MX" sz="3200" dirty="0">
                <a:solidFill>
                  <a:schemeClr val="bg2">
                    <a:lumMod val="50000"/>
                  </a:schemeClr>
                </a:solidFill>
                <a:latin typeface="Helvetica" pitchFamily="2" charset="0"/>
              </a:rPr>
              <a:t>importancia práctica potencialmente alta </a:t>
            </a:r>
            <a:r>
              <a:rPr lang="es-MX" sz="3200" dirty="0">
                <a:solidFill>
                  <a:srgbClr val="161615"/>
                </a:solidFill>
                <a:latin typeface="Helvetica" pitchFamily="2" charset="0"/>
              </a:rPr>
              <a:t>en </a:t>
            </a:r>
            <a:r>
              <a:rPr lang="es-MX" sz="3200" dirty="0">
                <a:solidFill>
                  <a:schemeClr val="bg2">
                    <a:lumMod val="50000"/>
                  </a:schemeClr>
                </a:solidFill>
                <a:latin typeface="Helvetica" pitchFamily="2" charset="0"/>
              </a:rPr>
              <a:t>ausencia de conocimiento del proceso de generación de datos</a:t>
            </a:r>
            <a:r>
              <a:rPr lang="es-MX" sz="3200" dirty="0">
                <a:solidFill>
                  <a:srgbClr val="161615"/>
                </a:solidFill>
                <a:latin typeface="Helvetica" pitchFamily="2" charset="0"/>
              </a:rPr>
              <a:t>.</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Utilizamos un </a:t>
            </a:r>
            <a:r>
              <a:rPr lang="es-MX" sz="3200" dirty="0">
                <a:solidFill>
                  <a:schemeClr val="bg2">
                    <a:lumMod val="50000"/>
                  </a:schemeClr>
                </a:solidFill>
                <a:latin typeface="Helvetica" pitchFamily="2" charset="0"/>
              </a:rPr>
              <a:t>SCM para generar datos hipotéticos para nuestro ejemplo de librería </a:t>
            </a:r>
            <a:r>
              <a:rPr lang="es-MX" sz="3200" dirty="0">
                <a:solidFill>
                  <a:srgbClr val="161615"/>
                </a:solidFill>
                <a:latin typeface="Helvetica" pitchFamily="2" charset="0"/>
              </a:rPr>
              <a:t>y estimamos la fuerza de la asociación entre las ventas del libro A y del libro B</a:t>
            </a:r>
            <a:r>
              <a:rPr lang="es-MX" sz="3200" dirty="0">
                <a:solidFill>
                  <a:srgbClr val="7030A0"/>
                </a:solidFill>
                <a:latin typeface="Helvetica" pitchFamily="2" charset="0"/>
              </a:rPr>
              <a:t>, utilizando una consulta de probabilidad condicional</a:t>
            </a:r>
            <a:r>
              <a:rPr lang="es-MX" sz="3200" dirty="0">
                <a:solidFill>
                  <a:srgbClr val="161615"/>
                </a:solidFill>
                <a:latin typeface="Helvetica" pitchFamily="2" charset="0"/>
              </a:rPr>
              <a:t>. </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3945842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45EC3-A93E-B4EB-60FC-6668F75DA75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827446E-5EE7-9BB7-B3C9-E697A6FAB697}"/>
              </a:ext>
            </a:extLst>
          </p:cNvPr>
          <p:cNvSpPr>
            <a:spLocks noGrp="1"/>
          </p:cNvSpPr>
          <p:nvPr>
            <p:ph type="title"/>
          </p:nvPr>
        </p:nvSpPr>
        <p:spPr>
          <a:xfrm>
            <a:off x="0" y="0"/>
            <a:ext cx="9144000" cy="1143000"/>
          </a:xfrm>
        </p:spPr>
        <p:txBody>
          <a:bodyPr>
            <a:normAutofit/>
          </a:bodyPr>
          <a:lstStyle/>
          <a:p>
            <a:pPr algn="ctr"/>
            <a:r>
              <a:rPr lang="es-MX" dirty="0"/>
              <a:t>Resumamos</a:t>
            </a:r>
            <a:endParaRPr lang="es-ES" dirty="0"/>
          </a:p>
        </p:txBody>
      </p:sp>
      <p:sp>
        <p:nvSpPr>
          <p:cNvPr id="9" name="8 CuadroTexto">
            <a:extLst>
              <a:ext uri="{FF2B5EF4-FFF2-40B4-BE49-F238E27FC236}">
                <a16:creationId xmlns:a16="http://schemas.microsoft.com/office/drawing/2014/main" id="{DD7C6076-1F99-10EC-0C8D-2574F644C5D7}"/>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latin typeface="Helvetica" pitchFamily="2" charset="0"/>
              </a:rPr>
              <a:t>La </a:t>
            </a:r>
            <a:r>
              <a:rPr lang="es-MX" sz="3200" dirty="0">
                <a:solidFill>
                  <a:srgbClr val="7030A0"/>
                </a:solidFill>
                <a:latin typeface="Helvetica" pitchFamily="2" charset="0"/>
              </a:rPr>
              <a:t>probabilidad condicional </a:t>
            </a:r>
            <a:r>
              <a:rPr lang="es-MX" sz="3200" dirty="0">
                <a:solidFill>
                  <a:srgbClr val="161615"/>
                </a:solidFill>
                <a:latin typeface="Helvetica" pitchFamily="2" charset="0"/>
              </a:rPr>
              <a:t>nos permitió sacar conclusiones en ausencia de conocimiento del verdadero proceso de generación de datos, </a:t>
            </a:r>
            <a:r>
              <a:rPr lang="es-MX" sz="3200" dirty="0">
                <a:solidFill>
                  <a:srgbClr val="7030A0"/>
                </a:solidFill>
                <a:latin typeface="Helvetica" pitchFamily="2" charset="0"/>
              </a:rPr>
              <a:t>basándonos únicamente en los datos de observación </a:t>
            </a:r>
            <a:r>
              <a:rPr lang="es-MX" sz="3200" dirty="0">
                <a:solidFill>
                  <a:srgbClr val="161615"/>
                </a:solidFill>
                <a:latin typeface="Helvetica" pitchFamily="2" charset="0"/>
              </a:rPr>
              <a:t>(nótese que, aunque conocíamos el verdadero SCM, no utilizamos ningún conocimiento sobre él al calcular la consulta de probabilidad condicional; prácticamente olvidamos todo sobre el SCM antes de generar las predicciones).</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907827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50496-FDC1-CA8A-72EB-333E1D44E23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70AAA76-A746-FC13-7B52-F5AF13A6F423}"/>
              </a:ext>
            </a:extLst>
          </p:cNvPr>
          <p:cNvSpPr>
            <a:spLocks noGrp="1"/>
          </p:cNvSpPr>
          <p:nvPr>
            <p:ph type="title"/>
          </p:nvPr>
        </p:nvSpPr>
        <p:spPr>
          <a:xfrm>
            <a:off x="0" y="0"/>
            <a:ext cx="9144000" cy="1143000"/>
          </a:xfrm>
        </p:spPr>
        <p:txBody>
          <a:bodyPr>
            <a:normAutofit/>
          </a:bodyPr>
          <a:lstStyle/>
          <a:p>
            <a:pPr algn="ctr"/>
            <a:r>
              <a:rPr lang="es-MX" dirty="0"/>
              <a:t>Resumamos</a:t>
            </a:r>
            <a:endParaRPr lang="es-ES" dirty="0"/>
          </a:p>
        </p:txBody>
      </p:sp>
      <p:sp>
        <p:nvSpPr>
          <p:cNvPr id="9" name="8 CuadroTexto">
            <a:extLst>
              <a:ext uri="{FF2B5EF4-FFF2-40B4-BE49-F238E27FC236}">
                <a16:creationId xmlns:a16="http://schemas.microsoft.com/office/drawing/2014/main" id="{130D05C1-4BB6-BD66-2002-925F86E30353}"/>
              </a:ext>
            </a:extLst>
          </p:cNvPr>
          <p:cNvSpPr txBox="1"/>
          <p:nvPr/>
        </p:nvSpPr>
        <p:spPr>
          <a:xfrm>
            <a:off x="185057" y="1143000"/>
            <a:ext cx="8752114" cy="3046988"/>
          </a:xfrm>
          <a:prstGeom prst="rect">
            <a:avLst/>
          </a:prstGeom>
          <a:noFill/>
        </p:spPr>
        <p:txBody>
          <a:bodyPr wrap="square" rtlCol="0">
            <a:spAutoFit/>
          </a:bodyPr>
          <a:lstStyle/>
          <a:p>
            <a:pPr algn="just"/>
            <a:r>
              <a:rPr lang="es-MX" sz="3200" dirty="0">
                <a:solidFill>
                  <a:srgbClr val="161615"/>
                </a:solidFill>
                <a:latin typeface="Helvetica" pitchFamily="2" charset="0"/>
              </a:rPr>
              <a:t>Dicho esto, </a:t>
            </a:r>
            <a:r>
              <a:rPr lang="es-MX" sz="3200" dirty="0">
                <a:solidFill>
                  <a:srgbClr val="7030A0"/>
                </a:solidFill>
                <a:latin typeface="Helvetica" pitchFamily="2" charset="0"/>
              </a:rPr>
              <a:t>las asociaciones solo nos permiten responder a las preguntas del primer peldaño</a:t>
            </a:r>
            <a:r>
              <a:rPr lang="es-MX" sz="3200" dirty="0">
                <a:solidFill>
                  <a:srgbClr val="161615"/>
                </a:solidFill>
                <a:latin typeface="Helvetica" pitchFamily="2" charset="0"/>
              </a:rPr>
              <a:t>.</a:t>
            </a:r>
          </a:p>
          <a:p>
            <a:pPr algn="just"/>
            <a:endParaRPr lang="es-MX" sz="3200" dirty="0">
              <a:solidFill>
                <a:srgbClr val="161615"/>
              </a:solidFill>
              <a:latin typeface="Helvetica" pitchFamily="2" charset="0"/>
            </a:endParaRPr>
          </a:p>
          <a:p>
            <a:pPr algn="just"/>
            <a:r>
              <a:rPr lang="es-MX" sz="3200" dirty="0">
                <a:solidFill>
                  <a:srgbClr val="161615"/>
                </a:solidFill>
                <a:latin typeface="Helvetica" pitchFamily="2" charset="0"/>
              </a:rPr>
              <a:t>Subamos al segundo peldaño de la Escalera de la Causalidad para ver cómo ir más allá de algunas de estas limitaciones.</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170886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0AAF2-EBBA-DB0B-1956-DA9F3703E0A4}"/>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C3594B0-3820-4B20-037D-899165251EBE}"/>
              </a:ext>
            </a:extLst>
          </p:cNvPr>
          <p:cNvSpPr>
            <a:spLocks noGrp="1"/>
          </p:cNvSpPr>
          <p:nvPr>
            <p:ph type="title"/>
          </p:nvPr>
        </p:nvSpPr>
        <p:spPr/>
        <p:txBody>
          <a:bodyPr/>
          <a:lstStyle/>
          <a:p>
            <a:r>
              <a:rPr lang="es-ES_tradnl" dirty="0"/>
              <a:t>Escalera de la Causalidad </a:t>
            </a:r>
          </a:p>
        </p:txBody>
      </p:sp>
      <p:pic>
        <p:nvPicPr>
          <p:cNvPr id="3" name="Imagen 2">
            <a:extLst>
              <a:ext uri="{FF2B5EF4-FFF2-40B4-BE49-F238E27FC236}">
                <a16:creationId xmlns:a16="http://schemas.microsoft.com/office/drawing/2014/main" id="{A5FFFAC5-5773-A3F1-50CE-C635E6A17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29" y="911513"/>
            <a:ext cx="7772400" cy="5556621"/>
          </a:xfrm>
          <a:prstGeom prst="rect">
            <a:avLst/>
          </a:prstGeom>
        </p:spPr>
      </p:pic>
    </p:spTree>
    <p:extLst>
      <p:ext uri="{BB962C8B-B14F-4D97-AF65-F5344CB8AC3E}">
        <p14:creationId xmlns:p14="http://schemas.microsoft.com/office/powerpoint/2010/main" val="2849515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4E2C5-3001-3EB5-6DEE-C3381E5BB4D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E016169-9703-070F-454B-D4D9B234CC90}"/>
              </a:ext>
            </a:extLst>
          </p:cNvPr>
          <p:cNvSpPr>
            <a:spLocks noGrp="1"/>
          </p:cNvSpPr>
          <p:nvPr>
            <p:ph type="title"/>
          </p:nvPr>
        </p:nvSpPr>
        <p:spPr>
          <a:xfrm>
            <a:off x="0" y="0"/>
            <a:ext cx="9144000" cy="1143000"/>
          </a:xfrm>
        </p:spPr>
        <p:txBody>
          <a:bodyPr>
            <a:normAutofit/>
          </a:bodyPr>
          <a:lstStyle/>
          <a:p>
            <a:pPr algn="ctr"/>
            <a:r>
              <a:rPr lang="es-MX" dirty="0"/>
              <a:t>¿Qué son las intervencciones?</a:t>
            </a:r>
            <a:endParaRPr lang="es-ES" dirty="0"/>
          </a:p>
        </p:txBody>
      </p:sp>
      <p:sp>
        <p:nvSpPr>
          <p:cNvPr id="9" name="8 CuadroTexto">
            <a:extLst>
              <a:ext uri="{FF2B5EF4-FFF2-40B4-BE49-F238E27FC236}">
                <a16:creationId xmlns:a16="http://schemas.microsoft.com/office/drawing/2014/main" id="{6698C9F5-A0BD-0C67-4BB2-F606BE184024}"/>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La idea de la intervención es muy simple. </a:t>
            </a:r>
            <a:r>
              <a:rPr lang="es-MX" sz="3200" dirty="0">
                <a:solidFill>
                  <a:srgbClr val="7030A0"/>
                </a:solidFill>
                <a:effectLst/>
                <a:latin typeface="Helvetica" pitchFamily="2" charset="0"/>
              </a:rPr>
              <a:t>Cambiamos una cosa en el mundo y observamos si este cambio afecta a otra cosa en el mundo y cómo lo hace</a:t>
            </a:r>
            <a:r>
              <a:rPr lang="es-MX" sz="3200" dirty="0">
                <a:solidFill>
                  <a:srgbClr val="161615"/>
                </a:solidFill>
                <a:effectLst/>
                <a:latin typeface="Helvetica" pitchFamily="2" charset="0"/>
              </a:rPr>
              <a:t>. Esta es la esencia de los </a:t>
            </a:r>
            <a:r>
              <a:rPr lang="es-MX" sz="3200" dirty="0">
                <a:solidFill>
                  <a:srgbClr val="7030A0"/>
                </a:solidFill>
                <a:effectLst/>
                <a:latin typeface="Helvetica" pitchFamily="2" charset="0"/>
              </a:rPr>
              <a:t>experimentos científicos</a:t>
            </a:r>
            <a:r>
              <a:rPr lang="es-MX" sz="3200" dirty="0">
                <a:solidFill>
                  <a:srgbClr val="161615"/>
                </a:solidFill>
                <a:effectLst/>
                <a:latin typeface="Helvetica" pitchFamily="2" charset="0"/>
              </a:rPr>
              <a:t>.</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Para describir las intervenciones matemáticamente, utilizamos un operador do especial. Por lo general, lo expresamos en notación matemática de la siguiente manera:</a:t>
            </a:r>
          </a:p>
        </p:txBody>
      </p:sp>
    </p:spTree>
    <p:extLst>
      <p:ext uri="{BB962C8B-B14F-4D97-AF65-F5344CB8AC3E}">
        <p14:creationId xmlns:p14="http://schemas.microsoft.com/office/powerpoint/2010/main" val="130896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FFEA6-5B29-2FE8-8390-BF1377B7F91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EA23AEF-F42F-CA56-9CEA-C04B0B504B92}"/>
              </a:ext>
            </a:extLst>
          </p:cNvPr>
          <p:cNvSpPr>
            <a:spLocks noGrp="1"/>
          </p:cNvSpPr>
          <p:nvPr>
            <p:ph type="title"/>
          </p:nvPr>
        </p:nvSpPr>
        <p:spPr>
          <a:xfrm>
            <a:off x="0" y="0"/>
            <a:ext cx="9144000" cy="1143000"/>
          </a:xfrm>
        </p:spPr>
        <p:txBody>
          <a:bodyPr>
            <a:normAutofit/>
          </a:bodyPr>
          <a:lstStyle/>
          <a:p>
            <a:pPr algn="ctr"/>
            <a:r>
              <a:rPr lang="es-MX" dirty="0"/>
              <a:t>¿Qué son las intervencciones?</a:t>
            </a:r>
            <a:endParaRPr lang="es-ES" dirty="0"/>
          </a:p>
        </p:txBody>
      </p:sp>
      <p:sp>
        <p:nvSpPr>
          <p:cNvPr id="9" name="8 CuadroTexto">
            <a:extLst>
              <a:ext uri="{FF2B5EF4-FFF2-40B4-BE49-F238E27FC236}">
                <a16:creationId xmlns:a16="http://schemas.microsoft.com/office/drawing/2014/main" id="{EED8ADE2-9D46-E0DE-859D-FAF053952A73}"/>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7030A0"/>
                </a:solidFill>
                <a:effectLst/>
                <a:latin typeface="Helvetica" pitchFamily="2" charset="0"/>
              </a:rPr>
              <a:t>P (Y=1 | do (X=0) )</a:t>
            </a:r>
          </a:p>
          <a:p>
            <a:pPr algn="just"/>
            <a:endParaRPr lang="es-MX" sz="3200" dirty="0">
              <a:solidFill>
                <a:srgbClr val="161615"/>
              </a:solidFill>
              <a:effectLst/>
              <a:latin typeface="Helvetica" pitchFamily="2" charset="0"/>
            </a:endParaRPr>
          </a:p>
          <a:p>
            <a:pPr algn="just"/>
            <a:r>
              <a:rPr lang="es-MX" sz="3200" dirty="0">
                <a:solidFill>
                  <a:schemeClr val="tx2">
                    <a:lumMod val="40000"/>
                    <a:lumOff val="60000"/>
                  </a:schemeClr>
                </a:solidFill>
                <a:effectLst/>
                <a:latin typeface="Helvetica" pitchFamily="2" charset="0"/>
              </a:rPr>
              <a:t>La fórmula anterior establece que la probabilidad de Y=1, dado que fijamos X en 0.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El hecho de que necesitemos </a:t>
            </a:r>
            <a:r>
              <a:rPr lang="es-MX" sz="3200" dirty="0">
                <a:solidFill>
                  <a:srgbClr val="00B050"/>
                </a:solidFill>
                <a:effectLst/>
                <a:latin typeface="Helvetica" pitchFamily="2" charset="0"/>
              </a:rPr>
              <a:t>cambiar el valor de X es fundamental aquí</a:t>
            </a:r>
            <a:r>
              <a:rPr lang="es-MX" sz="3200" dirty="0">
                <a:solidFill>
                  <a:srgbClr val="161615"/>
                </a:solidFill>
                <a:effectLst/>
                <a:latin typeface="Helvetica" pitchFamily="2" charset="0"/>
              </a:rPr>
              <a:t>, y resalta la diferencia inherente entre </a:t>
            </a:r>
            <a:r>
              <a:rPr lang="es-MX" sz="3200" dirty="0">
                <a:solidFill>
                  <a:srgbClr val="00B050"/>
                </a:solidFill>
                <a:effectLst/>
                <a:latin typeface="Helvetica" pitchFamily="2" charset="0"/>
              </a:rPr>
              <a:t>intervenir y condicionar</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792092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9E425-2B01-F63B-B9C6-AAC26DC47F4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0788803A-EA07-9737-81C7-E218BE3E445A}"/>
              </a:ext>
            </a:extLst>
          </p:cNvPr>
          <p:cNvSpPr>
            <a:spLocks noGrp="1"/>
          </p:cNvSpPr>
          <p:nvPr>
            <p:ph type="title"/>
          </p:nvPr>
        </p:nvSpPr>
        <p:spPr>
          <a:xfrm>
            <a:off x="0" y="0"/>
            <a:ext cx="9144000" cy="1143000"/>
          </a:xfrm>
        </p:spPr>
        <p:txBody>
          <a:bodyPr>
            <a:normAutofit/>
          </a:bodyPr>
          <a:lstStyle/>
          <a:p>
            <a:pPr algn="ctr"/>
            <a:r>
              <a:rPr lang="es-MX" dirty="0"/>
              <a:t>¿Qué son las intervencciones?</a:t>
            </a:r>
            <a:endParaRPr lang="es-ES" dirty="0"/>
          </a:p>
        </p:txBody>
      </p:sp>
      <p:sp>
        <p:nvSpPr>
          <p:cNvPr id="9" name="8 CuadroTexto">
            <a:extLst>
              <a:ext uri="{FF2B5EF4-FFF2-40B4-BE49-F238E27FC236}">
                <a16:creationId xmlns:a16="http://schemas.microsoft.com/office/drawing/2014/main" id="{83B24D67-421A-49A6-2A6A-66577DB0E3E4}"/>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effectLst/>
                <a:latin typeface="Helvetica" pitchFamily="2" charset="0"/>
              </a:rPr>
              <a:t>El </a:t>
            </a:r>
            <a:r>
              <a:rPr lang="es-MX" sz="3200" dirty="0">
                <a:solidFill>
                  <a:srgbClr val="00B050"/>
                </a:solidFill>
                <a:effectLst/>
                <a:latin typeface="Helvetica" pitchFamily="2" charset="0"/>
              </a:rPr>
              <a:t>condicionamiento solo modifica nuestra visión de los datos</a:t>
            </a:r>
            <a:r>
              <a:rPr lang="es-MX" sz="3200" dirty="0">
                <a:solidFill>
                  <a:srgbClr val="161615"/>
                </a:solidFill>
                <a:effectLst/>
                <a:latin typeface="Helvetica" pitchFamily="2" charset="0"/>
              </a:rPr>
              <a:t>, mientras que la </a:t>
            </a:r>
            <a:r>
              <a:rPr lang="es-MX" sz="3200" dirty="0">
                <a:solidFill>
                  <a:srgbClr val="FFC000"/>
                </a:solidFill>
                <a:effectLst/>
                <a:latin typeface="Helvetica" pitchFamily="2" charset="0"/>
              </a:rPr>
              <a:t>intervención afecta la distribución al fijar activamente una (o más) variable(s) en un valor fijo (o una distribución)</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Esto es muy importante: </a:t>
            </a:r>
            <a:r>
              <a:rPr lang="es-MX" sz="3200" dirty="0">
                <a:solidFill>
                  <a:srgbClr val="00B0F0"/>
                </a:solidFill>
                <a:effectLst/>
                <a:latin typeface="Helvetica" pitchFamily="2" charset="0"/>
              </a:rPr>
              <a:t>la intervención cambia el sistema, pero el condicionamiento no. </a:t>
            </a:r>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855818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53585-9FA1-462D-DF7E-79AEB2CC531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1C95A1D-12E1-C5C4-EE18-E7FB893CDED6}"/>
              </a:ext>
            </a:extLst>
          </p:cNvPr>
          <p:cNvSpPr>
            <a:spLocks noGrp="1"/>
          </p:cNvSpPr>
          <p:nvPr>
            <p:ph type="title"/>
          </p:nvPr>
        </p:nvSpPr>
        <p:spPr>
          <a:xfrm>
            <a:off x="0" y="0"/>
            <a:ext cx="9144000" cy="1143000"/>
          </a:xfrm>
        </p:spPr>
        <p:txBody>
          <a:bodyPr>
            <a:normAutofit fontScale="90000"/>
          </a:bodyPr>
          <a:lstStyle/>
          <a:p>
            <a:pPr algn="ctr"/>
            <a:r>
              <a:rPr lang="es-MX" dirty="0"/>
              <a:t>La saga de los grafos: padres, hijos y más</a:t>
            </a:r>
            <a:endParaRPr lang="es-ES" dirty="0"/>
          </a:p>
        </p:txBody>
      </p:sp>
      <p:sp>
        <p:nvSpPr>
          <p:cNvPr id="9" name="8 CuadroTexto">
            <a:extLst>
              <a:ext uri="{FF2B5EF4-FFF2-40B4-BE49-F238E27FC236}">
                <a16:creationId xmlns:a16="http://schemas.microsoft.com/office/drawing/2014/main" id="{C638404F-4E37-1480-79A0-DABC01527049}"/>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Cuando hablamos de grafos, a menudo utilizamos términos como padres, hijos, descendientes y antepasados.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Decimos que el nodo </a:t>
            </a:r>
            <a:r>
              <a:rPr lang="es-MX" sz="3200" dirty="0">
                <a:solidFill>
                  <a:srgbClr val="00B0F0"/>
                </a:solidFill>
                <a:effectLst/>
                <a:latin typeface="Helvetica" pitchFamily="2" charset="0"/>
              </a:rPr>
              <a:t>X es un padre del nodo Y </a:t>
            </a:r>
            <a:r>
              <a:rPr lang="es-MX" sz="3200" dirty="0">
                <a:solidFill>
                  <a:srgbClr val="161615"/>
                </a:solidFill>
                <a:effectLst/>
                <a:latin typeface="Helvetica" pitchFamily="2" charset="0"/>
              </a:rPr>
              <a:t>y que </a:t>
            </a:r>
            <a:r>
              <a:rPr lang="es-MX" sz="3200" dirty="0">
                <a:solidFill>
                  <a:srgbClr val="00B0F0"/>
                </a:solidFill>
                <a:effectLst/>
                <a:latin typeface="Helvetica" pitchFamily="2" charset="0"/>
              </a:rPr>
              <a:t>Y es un hijo de X </a:t>
            </a:r>
            <a:r>
              <a:rPr lang="es-MX" sz="3200" dirty="0">
                <a:solidFill>
                  <a:srgbClr val="161615"/>
                </a:solidFill>
                <a:effectLst/>
                <a:latin typeface="Helvetica" pitchFamily="2" charset="0"/>
              </a:rPr>
              <a:t>cuando hay una </a:t>
            </a:r>
            <a:r>
              <a:rPr lang="es-MX" sz="3200" dirty="0">
                <a:solidFill>
                  <a:srgbClr val="00B0F0"/>
                </a:solidFill>
                <a:effectLst/>
                <a:latin typeface="Helvetica" pitchFamily="2" charset="0"/>
              </a:rPr>
              <a:t>flecha directa de X a Y</a:t>
            </a:r>
            <a:r>
              <a:rPr lang="es-MX" sz="3200" dirty="0">
                <a:solidFill>
                  <a:srgbClr val="161615"/>
                </a:solidFill>
                <a:effectLst/>
                <a:latin typeface="Helvetica" pitchFamily="2" charset="0"/>
              </a:rPr>
              <a:t>. Si también hay una </a:t>
            </a:r>
            <a:r>
              <a:rPr lang="es-MX" sz="3200" dirty="0">
                <a:solidFill>
                  <a:schemeClr val="accent4">
                    <a:lumMod val="60000"/>
                    <a:lumOff val="40000"/>
                  </a:schemeClr>
                </a:solidFill>
                <a:effectLst/>
                <a:latin typeface="Helvetica" pitchFamily="2" charset="0"/>
              </a:rPr>
              <a:t>flecha de Y a Z</a:t>
            </a:r>
            <a:r>
              <a:rPr lang="es-MX" sz="3200" dirty="0">
                <a:solidFill>
                  <a:srgbClr val="161615"/>
                </a:solidFill>
                <a:effectLst/>
                <a:latin typeface="Helvetica" pitchFamily="2" charset="0"/>
              </a:rPr>
              <a:t>, decimos que </a:t>
            </a:r>
            <a:r>
              <a:rPr lang="es-MX" sz="3200" dirty="0">
                <a:solidFill>
                  <a:schemeClr val="accent4">
                    <a:lumMod val="60000"/>
                    <a:lumOff val="40000"/>
                  </a:schemeClr>
                </a:solidFill>
                <a:effectLst/>
                <a:latin typeface="Helvetica" pitchFamily="2" charset="0"/>
              </a:rPr>
              <a:t>Z es un nieto de X</a:t>
            </a:r>
            <a:r>
              <a:rPr lang="es-MX" sz="3200" dirty="0">
                <a:solidFill>
                  <a:srgbClr val="161615"/>
                </a:solidFill>
                <a:effectLst/>
                <a:latin typeface="Helvetica" pitchFamily="2" charset="0"/>
              </a:rPr>
              <a:t> y que </a:t>
            </a:r>
            <a:r>
              <a:rPr lang="es-MX" sz="3200" dirty="0">
                <a:solidFill>
                  <a:schemeClr val="accent4">
                    <a:lumMod val="60000"/>
                    <a:lumOff val="40000"/>
                  </a:schemeClr>
                </a:solidFill>
                <a:effectLst/>
                <a:latin typeface="Helvetica" pitchFamily="2" charset="0"/>
              </a:rPr>
              <a:t>X es un abuelo de Z</a:t>
            </a:r>
            <a:r>
              <a:rPr lang="es-MX" sz="3200" dirty="0">
                <a:solidFill>
                  <a:srgbClr val="161615"/>
                </a:solidFill>
                <a:effectLst/>
                <a:latin typeface="Helvetica" pitchFamily="2" charset="0"/>
              </a:rPr>
              <a:t>. </a:t>
            </a:r>
            <a:r>
              <a:rPr lang="es-MX" sz="3200" dirty="0">
                <a:solidFill>
                  <a:schemeClr val="accent3">
                    <a:lumMod val="75000"/>
                  </a:schemeClr>
                </a:solidFill>
                <a:effectLst/>
                <a:latin typeface="Helvetica" pitchFamily="2" charset="0"/>
              </a:rPr>
              <a:t>Cada hijo de X, todos sus hijos y sus hijos, los hijos de sus hijos, etc. son descendientes de X</a:t>
            </a:r>
            <a:r>
              <a:rPr lang="es-MX" sz="3200" dirty="0">
                <a:solidFill>
                  <a:srgbClr val="161615"/>
                </a:solidFill>
                <a:effectLst/>
                <a:latin typeface="Helvetica" pitchFamily="2" charset="0"/>
              </a:rPr>
              <a:t>, que es su antepasado. </a:t>
            </a:r>
          </a:p>
        </p:txBody>
      </p:sp>
    </p:spTree>
    <p:extLst>
      <p:ext uri="{BB962C8B-B14F-4D97-AF65-F5344CB8AC3E}">
        <p14:creationId xmlns:p14="http://schemas.microsoft.com/office/powerpoint/2010/main" val="2996237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D6D25-2CFB-1FDB-2819-02F8D0CF904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4520C79-67D8-8CB5-5D91-102C9BD5034E}"/>
              </a:ext>
            </a:extLst>
          </p:cNvPr>
          <p:cNvSpPr>
            <a:spLocks noGrp="1"/>
          </p:cNvSpPr>
          <p:nvPr>
            <p:ph type="title"/>
          </p:nvPr>
        </p:nvSpPr>
        <p:spPr>
          <a:xfrm>
            <a:off x="0" y="0"/>
            <a:ext cx="9144000" cy="1143000"/>
          </a:xfrm>
        </p:spPr>
        <p:txBody>
          <a:bodyPr>
            <a:normAutofit/>
          </a:bodyPr>
          <a:lstStyle/>
          <a:p>
            <a:pPr algn="ctr"/>
            <a:r>
              <a:rPr lang="es-MX" dirty="0"/>
              <a:t>Cambiando el mundo</a:t>
            </a:r>
            <a:endParaRPr lang="es-ES" dirty="0"/>
          </a:p>
        </p:txBody>
      </p:sp>
      <p:sp>
        <p:nvSpPr>
          <p:cNvPr id="9" name="8 CuadroTexto">
            <a:extLst>
              <a:ext uri="{FF2B5EF4-FFF2-40B4-BE49-F238E27FC236}">
                <a16:creationId xmlns:a16="http://schemas.microsoft.com/office/drawing/2014/main" id="{15AF9587-ADEA-DAD3-8D79-E1ADEDD9422C}"/>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Cuando intervenimos en un sistema y fijamos un valor o alteramos la distribución de alguna variable –llamémosla X– pueden ocurrir tres cosas:</a:t>
            </a:r>
          </a:p>
          <a:p>
            <a:pPr algn="just"/>
            <a:endParaRPr lang="es-MX" sz="3200" dirty="0">
              <a:solidFill>
                <a:srgbClr val="161615"/>
              </a:solidFill>
              <a:effectLst/>
              <a:latin typeface="Helvetica" pitchFamily="2" charset="0"/>
            </a:endParaRPr>
          </a:p>
          <a:p>
            <a:pPr marL="457200" indent="-457200" algn="just">
              <a:buFont typeface="Arial" panose="020B0604020202020204" pitchFamily="34" charset="0"/>
              <a:buChar char="•"/>
            </a:pPr>
            <a:r>
              <a:rPr lang="es-MX" sz="3200" dirty="0">
                <a:solidFill>
                  <a:srgbClr val="161615"/>
                </a:solidFill>
                <a:effectLst/>
                <a:latin typeface="Helvetica" pitchFamily="2" charset="0"/>
              </a:rPr>
              <a:t>El </a:t>
            </a:r>
            <a:r>
              <a:rPr lang="es-MX" sz="3200" dirty="0">
                <a:solidFill>
                  <a:schemeClr val="accent3">
                    <a:lumMod val="75000"/>
                  </a:schemeClr>
                </a:solidFill>
                <a:effectLst/>
                <a:latin typeface="Helvetica" pitchFamily="2" charset="0"/>
              </a:rPr>
              <a:t>cambio en X influirá en los valores de sus descendientes </a:t>
            </a:r>
            <a:r>
              <a:rPr lang="es-MX" sz="3200" dirty="0">
                <a:solidFill>
                  <a:srgbClr val="161615"/>
                </a:solidFill>
                <a:effectLst/>
                <a:latin typeface="Helvetica" pitchFamily="2" charset="0"/>
              </a:rPr>
              <a:t>(suponiendo que X tiene descendientes y excluyendo casos especiales en los que la influencia de X se cancela –por ejemplo, f (x)= x −x )</a:t>
            </a:r>
          </a:p>
        </p:txBody>
      </p:sp>
    </p:spTree>
    <p:extLst>
      <p:ext uri="{BB962C8B-B14F-4D97-AF65-F5344CB8AC3E}">
        <p14:creationId xmlns:p14="http://schemas.microsoft.com/office/powerpoint/2010/main" val="237940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0476D-D41F-29EC-0937-7C0F68EA986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3C863D1-1467-0D68-E381-E957D3AF09D2}"/>
              </a:ext>
            </a:extLst>
          </p:cNvPr>
          <p:cNvSpPr>
            <a:spLocks noGrp="1"/>
          </p:cNvSpPr>
          <p:nvPr>
            <p:ph type="title"/>
          </p:nvPr>
        </p:nvSpPr>
        <p:spPr>
          <a:xfrm>
            <a:off x="0" y="0"/>
            <a:ext cx="9144000" cy="1143000"/>
          </a:xfrm>
        </p:spPr>
        <p:txBody>
          <a:bodyPr>
            <a:normAutofit/>
          </a:bodyPr>
          <a:lstStyle/>
          <a:p>
            <a:pPr algn="ctr"/>
            <a:r>
              <a:rPr lang="es-MX" dirty="0"/>
              <a:t>Cambiando el mundo</a:t>
            </a:r>
            <a:endParaRPr lang="es-ES" dirty="0"/>
          </a:p>
        </p:txBody>
      </p:sp>
      <p:sp>
        <p:nvSpPr>
          <p:cNvPr id="9" name="8 CuadroTexto">
            <a:extLst>
              <a:ext uri="{FF2B5EF4-FFF2-40B4-BE49-F238E27FC236}">
                <a16:creationId xmlns:a16="http://schemas.microsoft.com/office/drawing/2014/main" id="{3C386610-C567-ADF3-FDC9-687D58830189}"/>
              </a:ext>
            </a:extLst>
          </p:cNvPr>
          <p:cNvSpPr txBox="1"/>
          <p:nvPr/>
        </p:nvSpPr>
        <p:spPr>
          <a:xfrm>
            <a:off x="185057" y="1143000"/>
            <a:ext cx="8752114" cy="3046988"/>
          </a:xfrm>
          <a:prstGeom prst="rect">
            <a:avLst/>
          </a:prstGeom>
          <a:noFill/>
        </p:spPr>
        <p:txBody>
          <a:bodyPr wrap="square" rtlCol="0">
            <a:spAutoFit/>
          </a:bodyPr>
          <a:lstStyle/>
          <a:p>
            <a:pPr marL="457200" indent="-457200" algn="just">
              <a:buFont typeface="Arial" panose="020B0604020202020204" pitchFamily="34" charset="0"/>
              <a:buChar char="•"/>
            </a:pPr>
            <a:r>
              <a:rPr lang="es-MX" sz="3200" dirty="0">
                <a:solidFill>
                  <a:schemeClr val="accent3">
                    <a:lumMod val="75000"/>
                  </a:schemeClr>
                </a:solidFill>
                <a:effectLst/>
                <a:latin typeface="Helvetica" pitchFamily="2" charset="0"/>
              </a:rPr>
              <a:t>X se volverá independiente de sus ancestros </a:t>
            </a:r>
            <a:r>
              <a:rPr lang="es-MX" sz="3200" dirty="0">
                <a:solidFill>
                  <a:srgbClr val="161615"/>
                </a:solidFill>
                <a:effectLst/>
                <a:latin typeface="Helvetica" pitchFamily="2" charset="0"/>
              </a:rPr>
              <a:t>(suponiendo que X tiene ancestros)</a:t>
            </a:r>
          </a:p>
          <a:p>
            <a:pPr marL="457200" indent="-457200" algn="just">
              <a:buFont typeface="Arial" panose="020B0604020202020204" pitchFamily="34" charset="0"/>
              <a:buChar char="•"/>
            </a:pPr>
            <a:endParaRPr lang="es-MX" sz="3200" dirty="0">
              <a:solidFill>
                <a:srgbClr val="161615"/>
              </a:solidFill>
              <a:effectLst/>
              <a:latin typeface="Helvetica" pitchFamily="2" charset="0"/>
            </a:endParaRPr>
          </a:p>
          <a:p>
            <a:pPr marL="457200" indent="-457200" algn="just">
              <a:buFont typeface="Arial" panose="020B0604020202020204" pitchFamily="34" charset="0"/>
              <a:buChar char="•"/>
            </a:pPr>
            <a:r>
              <a:rPr lang="es-MX" sz="3200" dirty="0">
                <a:solidFill>
                  <a:srgbClr val="7030A0"/>
                </a:solidFill>
                <a:effectLst/>
                <a:latin typeface="Helvetica" pitchFamily="2" charset="0"/>
              </a:rPr>
              <a:t>Se darán ambas situaciones </a:t>
            </a:r>
            <a:r>
              <a:rPr lang="es-MX" sz="3200" dirty="0">
                <a:solidFill>
                  <a:srgbClr val="161615"/>
                </a:solidFill>
                <a:effectLst/>
                <a:latin typeface="Helvetica" pitchFamily="2" charset="0"/>
              </a:rPr>
              <a:t>(suponiendo que X tiene descendientes y ascendientes, excluyendo casos especiales)</a:t>
            </a:r>
          </a:p>
        </p:txBody>
      </p:sp>
    </p:spTree>
    <p:extLst>
      <p:ext uri="{BB962C8B-B14F-4D97-AF65-F5344CB8AC3E}">
        <p14:creationId xmlns:p14="http://schemas.microsoft.com/office/powerpoint/2010/main" val="1209916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FB9CF-BDC1-A905-1516-3189174548E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079F0F4-6336-5989-88D7-8AA8CC5A3C1F}"/>
              </a:ext>
            </a:extLst>
          </p:cNvPr>
          <p:cNvSpPr>
            <a:spLocks noGrp="1"/>
          </p:cNvSpPr>
          <p:nvPr>
            <p:ph type="title"/>
          </p:nvPr>
        </p:nvSpPr>
        <p:spPr>
          <a:xfrm>
            <a:off x="0" y="0"/>
            <a:ext cx="9144000" cy="1143000"/>
          </a:xfrm>
        </p:spPr>
        <p:txBody>
          <a:bodyPr>
            <a:normAutofit/>
          </a:bodyPr>
          <a:lstStyle/>
          <a:p>
            <a:pPr algn="ctr"/>
            <a:r>
              <a:rPr lang="es-MX" dirty="0"/>
              <a:t>Cambiando el mundo</a:t>
            </a:r>
            <a:endParaRPr lang="es-ES" dirty="0"/>
          </a:p>
        </p:txBody>
      </p:sp>
      <p:sp>
        <p:nvSpPr>
          <p:cNvPr id="9" name="8 CuadroTexto">
            <a:extLst>
              <a:ext uri="{FF2B5EF4-FFF2-40B4-BE49-F238E27FC236}">
                <a16:creationId xmlns:a16="http://schemas.microsoft.com/office/drawing/2014/main" id="{008EF526-C99A-1B05-626E-BFFA195CB967}"/>
              </a:ext>
            </a:extLst>
          </p:cNvPr>
          <p:cNvSpPr txBox="1"/>
          <p:nvPr/>
        </p:nvSpPr>
        <p:spPr>
          <a:xfrm>
            <a:off x="185057" y="1143000"/>
            <a:ext cx="8752114" cy="3539430"/>
          </a:xfrm>
          <a:prstGeom prst="rect">
            <a:avLst/>
          </a:prstGeom>
          <a:noFill/>
        </p:spPr>
        <p:txBody>
          <a:bodyPr wrap="square" rtlCol="0">
            <a:spAutoFit/>
          </a:bodyPr>
          <a:lstStyle/>
          <a:p>
            <a:pPr algn="just"/>
            <a:r>
              <a:rPr lang="es-MX" sz="3200" dirty="0">
                <a:effectLst/>
                <a:latin typeface="Helvetica" pitchFamily="2" charset="0"/>
              </a:rPr>
              <a:t>Traduzcamos las intervenciones a código. Para ello, utilizaremos el siguiente modelo SCM:</a:t>
            </a:r>
          </a:p>
          <a:p>
            <a:pPr algn="just"/>
            <a:endParaRPr lang="es-MX" sz="3200" dirty="0">
              <a:effectLst/>
              <a:latin typeface="Helvetica" pitchFamily="2" charset="0"/>
            </a:endParaRPr>
          </a:p>
          <a:p>
            <a:pPr algn="just"/>
            <a:r>
              <a:rPr lang="es-MX" sz="3200" dirty="0">
                <a:effectLst/>
                <a:latin typeface="Helvetica" pitchFamily="2" charset="0"/>
              </a:rPr>
              <a:t>U</a:t>
            </a:r>
            <a:r>
              <a:rPr lang="es-MX" sz="3200" baseline="-25000" dirty="0">
                <a:effectLst/>
                <a:latin typeface="Helvetica" pitchFamily="2" charset="0"/>
              </a:rPr>
              <a:t>0</a:t>
            </a:r>
            <a:r>
              <a:rPr lang="es-MX" sz="3200" dirty="0">
                <a:effectLst/>
                <a:latin typeface="Helvetica" pitchFamily="2" charset="0"/>
              </a:rPr>
              <a:t> ~ N (0, 1)</a:t>
            </a:r>
          </a:p>
          <a:p>
            <a:pPr algn="just"/>
            <a:r>
              <a:rPr lang="es-MX" sz="3200" dirty="0">
                <a:effectLst/>
                <a:latin typeface="Helvetica" pitchFamily="2" charset="0"/>
              </a:rPr>
              <a:t>U</a:t>
            </a:r>
            <a:r>
              <a:rPr lang="es-MX" sz="3200" baseline="-25000" dirty="0">
                <a:effectLst/>
                <a:latin typeface="Helvetica" pitchFamily="2" charset="0"/>
              </a:rPr>
              <a:t>1</a:t>
            </a:r>
            <a:r>
              <a:rPr lang="es-MX" sz="3200" dirty="0">
                <a:effectLst/>
                <a:latin typeface="Helvetica" pitchFamily="2" charset="0"/>
              </a:rPr>
              <a:t> ~ N (0, 1)</a:t>
            </a:r>
          </a:p>
          <a:p>
            <a:pPr algn="just"/>
            <a:r>
              <a:rPr lang="es-MX" sz="3200" dirty="0">
                <a:effectLst/>
                <a:latin typeface="Helvetica" pitchFamily="2" charset="0"/>
              </a:rPr>
              <a:t>A ≔ U</a:t>
            </a:r>
            <a:r>
              <a:rPr lang="es-MX" sz="3200" baseline="-25000" dirty="0">
                <a:effectLst/>
                <a:latin typeface="Helvetica" pitchFamily="2" charset="0"/>
              </a:rPr>
              <a:t>0</a:t>
            </a:r>
          </a:p>
          <a:p>
            <a:pPr algn="just"/>
            <a:r>
              <a:rPr lang="es-MX" sz="3200" dirty="0">
                <a:effectLst/>
                <a:latin typeface="Helvetica" pitchFamily="2" charset="0"/>
              </a:rPr>
              <a:t>B ≔ 5A + U</a:t>
            </a:r>
            <a:r>
              <a:rPr lang="es-MX" sz="3200" baseline="-25000" dirty="0">
                <a:effectLst/>
                <a:latin typeface="Helvetica" pitchFamily="2" charset="0"/>
              </a:rPr>
              <a:t>1</a:t>
            </a:r>
          </a:p>
        </p:txBody>
      </p:sp>
    </p:spTree>
    <p:extLst>
      <p:ext uri="{BB962C8B-B14F-4D97-AF65-F5344CB8AC3E}">
        <p14:creationId xmlns:p14="http://schemas.microsoft.com/office/powerpoint/2010/main" val="1578713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BD720-0233-C002-9AFC-9BC4A685CBA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A2F9EBB-97A6-A3F1-122C-815DD179FC6F}"/>
              </a:ext>
            </a:extLst>
          </p:cNvPr>
          <p:cNvSpPr>
            <a:spLocks noGrp="1"/>
          </p:cNvSpPr>
          <p:nvPr>
            <p:ph type="title"/>
          </p:nvPr>
        </p:nvSpPr>
        <p:spPr>
          <a:xfrm>
            <a:off x="0" y="0"/>
            <a:ext cx="9144000" cy="1143000"/>
          </a:xfrm>
        </p:spPr>
        <p:txBody>
          <a:bodyPr>
            <a:normAutofit/>
          </a:bodyPr>
          <a:lstStyle/>
          <a:p>
            <a:pPr algn="ctr"/>
            <a:r>
              <a:rPr lang="es-MX" dirty="0"/>
              <a:t>Cambiando el mundo</a:t>
            </a:r>
            <a:endParaRPr lang="es-ES" dirty="0"/>
          </a:p>
        </p:txBody>
      </p:sp>
      <p:sp>
        <p:nvSpPr>
          <p:cNvPr id="9" name="8 CuadroTexto">
            <a:extLst>
              <a:ext uri="{FF2B5EF4-FFF2-40B4-BE49-F238E27FC236}">
                <a16:creationId xmlns:a16="http://schemas.microsoft.com/office/drawing/2014/main" id="{7FDA9252-A8FD-7FCB-F4CD-C2347830C3AE}"/>
              </a:ext>
            </a:extLst>
          </p:cNvPr>
          <p:cNvSpPr txBox="1"/>
          <p:nvPr/>
        </p:nvSpPr>
        <p:spPr>
          <a:xfrm>
            <a:off x="185057" y="1143000"/>
            <a:ext cx="8752114" cy="3539430"/>
          </a:xfrm>
          <a:prstGeom prst="rect">
            <a:avLst/>
          </a:prstGeom>
          <a:noFill/>
        </p:spPr>
        <p:txBody>
          <a:bodyPr wrap="square" rtlCol="0">
            <a:spAutoFit/>
          </a:bodyPr>
          <a:lstStyle/>
          <a:p>
            <a:pPr algn="just"/>
            <a:r>
              <a:rPr lang="es-MX" sz="3200" dirty="0">
                <a:effectLst/>
                <a:latin typeface="Helvetica" pitchFamily="2" charset="0"/>
              </a:rPr>
              <a:t>Como podemos ver, la </a:t>
            </a:r>
            <a:r>
              <a:rPr lang="es-MX" sz="3200" dirty="0">
                <a:solidFill>
                  <a:schemeClr val="bg2">
                    <a:lumMod val="50000"/>
                  </a:schemeClr>
                </a:solidFill>
                <a:effectLst/>
                <a:latin typeface="Helvetica" pitchFamily="2" charset="0"/>
              </a:rPr>
              <a:t>correlación</a:t>
            </a:r>
            <a:r>
              <a:rPr lang="es-MX" sz="3200" dirty="0">
                <a:effectLst/>
                <a:latin typeface="Helvetica" pitchFamily="2" charset="0"/>
              </a:rPr>
              <a:t> entre los valores de A y B es muy alta </a:t>
            </a:r>
            <a:r>
              <a:rPr lang="es-MX" sz="3200" dirty="0">
                <a:solidFill>
                  <a:schemeClr val="bg2">
                    <a:lumMod val="50000"/>
                  </a:schemeClr>
                </a:solidFill>
                <a:effectLst/>
                <a:latin typeface="Helvetica" pitchFamily="2" charset="0"/>
              </a:rPr>
              <a:t>(r=.978; p &lt; .001)</a:t>
            </a:r>
            <a:r>
              <a:rPr lang="es-MX" sz="3200" dirty="0">
                <a:effectLst/>
                <a:latin typeface="Helvetica" pitchFamily="2" charset="0"/>
              </a:rPr>
              <a:t>. </a:t>
            </a:r>
          </a:p>
          <a:p>
            <a:pPr algn="just"/>
            <a:endParaRPr lang="es-MX" sz="3200" dirty="0">
              <a:latin typeface="Helvetica" pitchFamily="2" charset="0"/>
            </a:endParaRPr>
          </a:p>
          <a:p>
            <a:pPr algn="just"/>
            <a:r>
              <a:rPr lang="es-MX" sz="3200" dirty="0">
                <a:effectLst/>
                <a:latin typeface="Helvetica" pitchFamily="2" charset="0"/>
              </a:rPr>
              <a:t>Esto no es sorprendente, dado que </a:t>
            </a:r>
            <a:r>
              <a:rPr lang="es-MX" sz="3200" dirty="0">
                <a:solidFill>
                  <a:schemeClr val="bg2">
                    <a:lumMod val="50000"/>
                  </a:schemeClr>
                </a:solidFill>
                <a:effectLst/>
                <a:latin typeface="Helvetica" pitchFamily="2" charset="0"/>
              </a:rPr>
              <a:t>B es una función lineal simple de A</a:t>
            </a:r>
            <a:r>
              <a:rPr lang="es-MX" sz="3200" dirty="0">
                <a:effectLst/>
                <a:latin typeface="Helvetica" pitchFamily="2" charset="0"/>
              </a:rPr>
              <a:t>. La media de B está ligeramente por debajo de cero y la varianza ronda el 22.</a:t>
            </a:r>
            <a:endParaRPr lang="es-MX" sz="3200" baseline="-25000" dirty="0">
              <a:effectLst/>
              <a:latin typeface="Helvetica" pitchFamily="2" charset="0"/>
            </a:endParaRPr>
          </a:p>
        </p:txBody>
      </p:sp>
    </p:spTree>
    <p:extLst>
      <p:ext uri="{BB962C8B-B14F-4D97-AF65-F5344CB8AC3E}">
        <p14:creationId xmlns:p14="http://schemas.microsoft.com/office/powerpoint/2010/main" val="708402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6AEA0-07B2-8AC0-C04F-C9C0AC8E0AF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3B1C6FC-D40B-B515-002E-383320C621F1}"/>
              </a:ext>
            </a:extLst>
          </p:cNvPr>
          <p:cNvSpPr>
            <a:spLocks noGrp="1"/>
          </p:cNvSpPr>
          <p:nvPr>
            <p:ph type="title"/>
          </p:nvPr>
        </p:nvSpPr>
        <p:spPr>
          <a:xfrm>
            <a:off x="0" y="0"/>
            <a:ext cx="9144000" cy="1143000"/>
          </a:xfrm>
        </p:spPr>
        <p:txBody>
          <a:bodyPr>
            <a:normAutofit/>
          </a:bodyPr>
          <a:lstStyle/>
          <a:p>
            <a:pPr algn="ctr"/>
            <a:r>
              <a:rPr lang="es-MX" dirty="0"/>
              <a:t>Cambiando el mundo</a:t>
            </a:r>
            <a:endParaRPr lang="es-ES" dirty="0"/>
          </a:p>
        </p:txBody>
      </p:sp>
      <p:sp>
        <p:nvSpPr>
          <p:cNvPr id="9" name="8 CuadroTexto">
            <a:extLst>
              <a:ext uri="{FF2B5EF4-FFF2-40B4-BE49-F238E27FC236}">
                <a16:creationId xmlns:a16="http://schemas.microsoft.com/office/drawing/2014/main" id="{03193FC9-25A6-250E-DBB1-5D37EA7CA0DC}"/>
              </a:ext>
            </a:extLst>
          </p:cNvPr>
          <p:cNvSpPr txBox="1"/>
          <p:nvPr/>
        </p:nvSpPr>
        <p:spPr>
          <a:xfrm>
            <a:off x="185057" y="1143000"/>
            <a:ext cx="8752114" cy="5016758"/>
          </a:xfrm>
          <a:prstGeom prst="rect">
            <a:avLst/>
          </a:prstGeom>
          <a:noFill/>
        </p:spPr>
        <p:txBody>
          <a:bodyPr wrap="square" rtlCol="0">
            <a:spAutoFit/>
          </a:bodyPr>
          <a:lstStyle/>
          <a:p>
            <a:pPr algn="just"/>
            <a:r>
              <a:rPr lang="es-MX" sz="3200" dirty="0">
                <a:effectLst/>
                <a:latin typeface="Helvetica" pitchFamily="2" charset="0"/>
              </a:rPr>
              <a:t>Decíamos que una intervención cambia el sistema. Si eso es cierto, </a:t>
            </a:r>
            <a:r>
              <a:rPr lang="es-MX" sz="3200" dirty="0">
                <a:solidFill>
                  <a:schemeClr val="accent2">
                    <a:lumMod val="40000"/>
                    <a:lumOff val="60000"/>
                  </a:schemeClr>
                </a:solidFill>
                <a:effectLst/>
                <a:latin typeface="Helvetica" pitchFamily="2" charset="0"/>
              </a:rPr>
              <a:t>las estadísticas de B deberían cambiar como resultado de nuestra intervención</a:t>
            </a:r>
            <a:r>
              <a:rPr lang="es-MX" sz="3200" dirty="0">
                <a:effectLst/>
                <a:latin typeface="Helvetica" pitchFamily="2" charset="0"/>
              </a:rPr>
              <a:t>. Vamos a comprobarlo:</a:t>
            </a:r>
          </a:p>
          <a:p>
            <a:pPr algn="just"/>
            <a:endParaRPr lang="es-MX" sz="3200" dirty="0">
              <a:effectLst/>
              <a:latin typeface="Helvetica" pitchFamily="2" charset="0"/>
            </a:endParaRPr>
          </a:p>
          <a:p>
            <a:pPr algn="just"/>
            <a:r>
              <a:rPr lang="es-MX" sz="3200" dirty="0">
                <a:effectLst/>
                <a:latin typeface="Helvetica" pitchFamily="2" charset="0"/>
              </a:rPr>
              <a:t>El resultado es el siguiente:</a:t>
            </a:r>
          </a:p>
          <a:p>
            <a:pPr algn="just"/>
            <a:r>
              <a:rPr lang="es-MX" sz="3200" dirty="0">
                <a:effectLst/>
                <a:latin typeface="Helvetica" pitchFamily="2" charset="0"/>
              </a:rPr>
              <a:t>Media de B después de la intervención en A: 7.686</a:t>
            </a:r>
          </a:p>
          <a:p>
            <a:pPr algn="just"/>
            <a:r>
              <a:rPr lang="es-MX" sz="3200" dirty="0">
                <a:effectLst/>
                <a:latin typeface="Helvetica" pitchFamily="2" charset="0"/>
              </a:rPr>
              <a:t>Varianza de B después de la intervención en A: 0.995</a:t>
            </a:r>
            <a:endParaRPr lang="es-MX" sz="3200" baseline="-25000" dirty="0">
              <a:effectLst/>
              <a:latin typeface="Helvetica" pitchFamily="2" charset="0"/>
            </a:endParaRPr>
          </a:p>
        </p:txBody>
      </p:sp>
    </p:spTree>
    <p:extLst>
      <p:ext uri="{BB962C8B-B14F-4D97-AF65-F5344CB8AC3E}">
        <p14:creationId xmlns:p14="http://schemas.microsoft.com/office/powerpoint/2010/main" val="2135523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7051F-699A-C873-1231-04ABED45AA1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633AAE5-DF48-3E01-2028-199484FB0073}"/>
              </a:ext>
            </a:extLst>
          </p:cNvPr>
          <p:cNvSpPr>
            <a:spLocks noGrp="1"/>
          </p:cNvSpPr>
          <p:nvPr>
            <p:ph type="title"/>
          </p:nvPr>
        </p:nvSpPr>
        <p:spPr>
          <a:xfrm>
            <a:off x="0" y="0"/>
            <a:ext cx="9144000" cy="1143000"/>
          </a:xfrm>
        </p:spPr>
        <p:txBody>
          <a:bodyPr>
            <a:normAutofit/>
          </a:bodyPr>
          <a:lstStyle/>
          <a:p>
            <a:pPr algn="ctr"/>
            <a:r>
              <a:rPr lang="es-MX" dirty="0"/>
              <a:t>Cambiando el mundo</a:t>
            </a:r>
            <a:endParaRPr lang="es-ES" dirty="0"/>
          </a:p>
        </p:txBody>
      </p:sp>
      <p:sp>
        <p:nvSpPr>
          <p:cNvPr id="9" name="8 CuadroTexto">
            <a:extLst>
              <a:ext uri="{FF2B5EF4-FFF2-40B4-BE49-F238E27FC236}">
                <a16:creationId xmlns:a16="http://schemas.microsoft.com/office/drawing/2014/main" id="{24079133-FB21-EDAB-7E97-624D17ACB108}"/>
              </a:ext>
            </a:extLst>
          </p:cNvPr>
          <p:cNvSpPr txBox="1"/>
          <p:nvPr/>
        </p:nvSpPr>
        <p:spPr>
          <a:xfrm>
            <a:off x="185057" y="1143000"/>
            <a:ext cx="8752114" cy="3539430"/>
          </a:xfrm>
          <a:prstGeom prst="rect">
            <a:avLst/>
          </a:prstGeom>
          <a:noFill/>
        </p:spPr>
        <p:txBody>
          <a:bodyPr wrap="square" rtlCol="0">
            <a:spAutoFit/>
          </a:bodyPr>
          <a:lstStyle/>
          <a:p>
            <a:pPr algn="just"/>
            <a:r>
              <a:rPr lang="es-MX" sz="3200" dirty="0">
                <a:solidFill>
                  <a:schemeClr val="accent2">
                    <a:lumMod val="40000"/>
                    <a:lumOff val="60000"/>
                  </a:schemeClr>
                </a:solidFill>
                <a:effectLst/>
                <a:latin typeface="Helvetica" pitchFamily="2" charset="0"/>
              </a:rPr>
              <a:t>Tanto la media como la varianza han cambiado. </a:t>
            </a:r>
            <a:r>
              <a:rPr lang="es-MX" sz="3200" dirty="0">
                <a:effectLst/>
                <a:latin typeface="Helvetica" pitchFamily="2" charset="0"/>
              </a:rPr>
              <a:t>La </a:t>
            </a:r>
            <a:r>
              <a:rPr lang="es-MX" sz="3200" dirty="0">
                <a:solidFill>
                  <a:srgbClr val="7030A0"/>
                </a:solidFill>
                <a:effectLst/>
                <a:latin typeface="Helvetica" pitchFamily="2" charset="0"/>
              </a:rPr>
              <a:t>nueva media de B es significativamente mayor que la anterior. </a:t>
            </a:r>
            <a:r>
              <a:rPr lang="es-MX" sz="3200" dirty="0">
                <a:effectLst/>
                <a:latin typeface="Helvetica" pitchFamily="2" charset="0"/>
              </a:rPr>
              <a:t>Esto se debe a que el valor de nuestra intervención en A (1.5) es mucho mayor que lo que esperaríamos de la distribución original de A (centrada en 0). </a:t>
            </a:r>
          </a:p>
        </p:txBody>
      </p:sp>
    </p:spTree>
    <p:extLst>
      <p:ext uri="{BB962C8B-B14F-4D97-AF65-F5344CB8AC3E}">
        <p14:creationId xmlns:p14="http://schemas.microsoft.com/office/powerpoint/2010/main" val="149367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26028"/>
            <a:ext cx="9144000" cy="783676"/>
          </a:xfrm>
        </p:spPr>
        <p:txBody>
          <a:bodyPr/>
          <a:lstStyle/>
          <a:p>
            <a:r>
              <a:rPr lang="es-ES_tradnl" dirty="0"/>
              <a:t>Peldaños</a:t>
            </a:r>
          </a:p>
        </p:txBody>
      </p:sp>
      <p:sp>
        <p:nvSpPr>
          <p:cNvPr id="5" name="Rectángulo 4">
            <a:extLst>
              <a:ext uri="{FF2B5EF4-FFF2-40B4-BE49-F238E27FC236}">
                <a16:creationId xmlns:a16="http://schemas.microsoft.com/office/drawing/2014/main" id="{75658ECC-2312-E840-BD8C-9A799FC04452}"/>
              </a:ext>
            </a:extLst>
          </p:cNvPr>
          <p:cNvSpPr/>
          <p:nvPr/>
        </p:nvSpPr>
        <p:spPr>
          <a:xfrm>
            <a:off x="130632" y="785326"/>
            <a:ext cx="8776353" cy="5509200"/>
          </a:xfrm>
          <a:prstGeom prst="rect">
            <a:avLst/>
          </a:prstGeom>
        </p:spPr>
        <p:txBody>
          <a:bodyPr wrap="square">
            <a:spAutoFit/>
          </a:bodyPr>
          <a:lstStyle/>
          <a:p>
            <a:pPr algn="just"/>
            <a:r>
              <a:rPr lang="es-MX" sz="3200" dirty="0"/>
              <a:t>El </a:t>
            </a:r>
            <a:r>
              <a:rPr lang="es-MX" sz="3200" dirty="0">
                <a:solidFill>
                  <a:srgbClr val="00B050"/>
                </a:solidFill>
              </a:rPr>
              <a:t>primer peldaño </a:t>
            </a:r>
            <a:r>
              <a:rPr lang="es-MX" sz="3200" dirty="0"/>
              <a:t>de la escalera representa la </a:t>
            </a:r>
            <a:r>
              <a:rPr lang="es-MX" sz="3200" dirty="0">
                <a:solidFill>
                  <a:srgbClr val="92D050"/>
                </a:solidFill>
              </a:rPr>
              <a:t>asociación</a:t>
            </a:r>
            <a:r>
              <a:rPr lang="es-MX" sz="3200" dirty="0"/>
              <a:t>. La actividad relacionada con este nivel es la </a:t>
            </a:r>
            <a:r>
              <a:rPr lang="es-MX" sz="3200" dirty="0">
                <a:solidFill>
                  <a:srgbClr val="92D050"/>
                </a:solidFill>
              </a:rPr>
              <a:t>observación</a:t>
            </a:r>
            <a:r>
              <a:rPr lang="es-MX" sz="3200" dirty="0"/>
              <a:t>.</a:t>
            </a:r>
          </a:p>
          <a:p>
            <a:pPr algn="just"/>
            <a:endParaRPr lang="es-MX" sz="3200" dirty="0"/>
          </a:p>
          <a:p>
            <a:pPr algn="just"/>
            <a:r>
              <a:rPr lang="es-MX" sz="3200" dirty="0"/>
              <a:t>Mediante la </a:t>
            </a:r>
            <a:r>
              <a:rPr lang="es-MX" sz="3200" dirty="0">
                <a:solidFill>
                  <a:srgbClr val="7030A0"/>
                </a:solidFill>
              </a:rPr>
              <a:t>asociación</a:t>
            </a:r>
            <a:r>
              <a:rPr lang="es-MX" sz="3200" dirty="0"/>
              <a:t>, podemos responder preguntas sobre cómo ver una </a:t>
            </a:r>
            <a:r>
              <a:rPr lang="es-MX" sz="3200" dirty="0">
                <a:solidFill>
                  <a:srgbClr val="7030A0"/>
                </a:solidFill>
              </a:rPr>
              <a:t>cosa cambia </a:t>
            </a:r>
            <a:r>
              <a:rPr lang="es-MX" sz="3200" dirty="0"/>
              <a:t>nuestras creencias sobre otra cosa; por ejemplo, cómo observar un </a:t>
            </a:r>
            <a:r>
              <a:rPr lang="es-MX" sz="3200" dirty="0">
                <a:solidFill>
                  <a:srgbClr val="00B0F0"/>
                </a:solidFill>
              </a:rPr>
              <a:t>lanzamiento espacial exitoso de SpaceX cambia nuestra creencia de que el precio de las acciones de SpaceX subirá</a:t>
            </a:r>
            <a:r>
              <a:rPr lang="es-MX" sz="3200" dirty="0"/>
              <a:t>.</a:t>
            </a:r>
            <a:endParaRPr lang="en-US" sz="3200" dirty="0">
              <a:solidFill>
                <a:schemeClr val="accent2">
                  <a:lumMod val="75000"/>
                </a:schemeClr>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96674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6C2D1-D00F-8B9B-D532-1F17370D40C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AD16F4D-E9E4-6B7B-3D63-6100808267C9}"/>
              </a:ext>
            </a:extLst>
          </p:cNvPr>
          <p:cNvSpPr>
            <a:spLocks noGrp="1"/>
          </p:cNvSpPr>
          <p:nvPr>
            <p:ph type="title"/>
          </p:nvPr>
        </p:nvSpPr>
        <p:spPr>
          <a:xfrm>
            <a:off x="0" y="0"/>
            <a:ext cx="9144000" cy="1143000"/>
          </a:xfrm>
        </p:spPr>
        <p:txBody>
          <a:bodyPr>
            <a:normAutofit/>
          </a:bodyPr>
          <a:lstStyle/>
          <a:p>
            <a:pPr algn="ctr"/>
            <a:r>
              <a:rPr lang="es-MX" dirty="0"/>
              <a:t>Cambiando el mundo</a:t>
            </a:r>
            <a:endParaRPr lang="es-ES" dirty="0"/>
          </a:p>
        </p:txBody>
      </p:sp>
      <p:sp>
        <p:nvSpPr>
          <p:cNvPr id="9" name="8 CuadroTexto">
            <a:extLst>
              <a:ext uri="{FF2B5EF4-FFF2-40B4-BE49-F238E27FC236}">
                <a16:creationId xmlns:a16="http://schemas.microsoft.com/office/drawing/2014/main" id="{554FFCC7-6E17-608C-4BE0-8C2E3DCB5338}"/>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7030A0"/>
                </a:solidFill>
                <a:effectLst/>
                <a:latin typeface="Helvetica" pitchFamily="2" charset="0"/>
              </a:rPr>
              <a:t>Al mismo tiempo, la varianza se ha reducido. </a:t>
            </a:r>
            <a:r>
              <a:rPr lang="es-MX" sz="3200" dirty="0">
                <a:effectLst/>
                <a:latin typeface="Helvetica" pitchFamily="2" charset="0"/>
              </a:rPr>
              <a:t>Esto se debe a que </a:t>
            </a:r>
            <a:r>
              <a:rPr lang="es-MX" sz="3200" dirty="0">
                <a:solidFill>
                  <a:srgbClr val="7030A0"/>
                </a:solidFill>
                <a:effectLst/>
                <a:latin typeface="Helvetica" pitchFamily="2" charset="0"/>
              </a:rPr>
              <a:t>A se volvió constante </a:t>
            </a:r>
            <a:r>
              <a:rPr lang="es-MX" sz="3200" dirty="0">
                <a:effectLst/>
                <a:latin typeface="Helvetica" pitchFamily="2" charset="0"/>
              </a:rPr>
              <a:t>y la única </a:t>
            </a:r>
            <a:r>
              <a:rPr lang="es-MX" sz="3200" dirty="0">
                <a:solidFill>
                  <a:srgbClr val="7030A0"/>
                </a:solidFill>
                <a:effectLst/>
                <a:latin typeface="Helvetica" pitchFamily="2" charset="0"/>
              </a:rPr>
              <a:t>variabilidad restante en B proviene de su padre estocástico, U</a:t>
            </a:r>
            <a:r>
              <a:rPr lang="es-MX" sz="3200" baseline="-25000" dirty="0">
                <a:solidFill>
                  <a:srgbClr val="7030A0"/>
                </a:solidFill>
                <a:effectLst/>
                <a:latin typeface="Helvetica" pitchFamily="2" charset="0"/>
              </a:rPr>
              <a:t>1</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solidFill>
                  <a:srgbClr val="92D050"/>
                </a:solidFill>
                <a:effectLst/>
                <a:latin typeface="Helvetica" pitchFamily="2" charset="0"/>
              </a:rPr>
              <a:t>¿Qué sucedería si interviniéramos en B en su lugar? </a:t>
            </a:r>
            <a:r>
              <a:rPr lang="es-MX" sz="3200" dirty="0">
                <a:effectLst/>
                <a:latin typeface="Helvetica" pitchFamily="2" charset="0"/>
              </a:rPr>
              <a:t>Veamos e imprimamos un par de estadísticas:</a:t>
            </a:r>
            <a:endParaRPr lang="es-MX" sz="3200" baseline="-25000" dirty="0">
              <a:effectLst/>
              <a:latin typeface="Helvetica" pitchFamily="2" charset="0"/>
            </a:endParaRPr>
          </a:p>
        </p:txBody>
      </p:sp>
    </p:spTree>
    <p:extLst>
      <p:ext uri="{BB962C8B-B14F-4D97-AF65-F5344CB8AC3E}">
        <p14:creationId xmlns:p14="http://schemas.microsoft.com/office/powerpoint/2010/main" val="279358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74F5A-2C91-6F00-BEC6-AC1E789C25F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3C01BDB-7C1D-FB72-6434-A9D9B147B840}"/>
              </a:ext>
            </a:extLst>
          </p:cNvPr>
          <p:cNvSpPr>
            <a:spLocks noGrp="1"/>
          </p:cNvSpPr>
          <p:nvPr>
            <p:ph type="title"/>
          </p:nvPr>
        </p:nvSpPr>
        <p:spPr>
          <a:xfrm>
            <a:off x="0" y="0"/>
            <a:ext cx="9144000" cy="1143000"/>
          </a:xfrm>
        </p:spPr>
        <p:txBody>
          <a:bodyPr>
            <a:normAutofit/>
          </a:bodyPr>
          <a:lstStyle/>
          <a:p>
            <a:pPr algn="ctr"/>
            <a:r>
              <a:rPr lang="es-MX" dirty="0"/>
              <a:t>Cambiando el mundo</a:t>
            </a:r>
            <a:endParaRPr lang="es-ES" dirty="0"/>
          </a:p>
        </p:txBody>
      </p:sp>
      <p:sp>
        <p:nvSpPr>
          <p:cNvPr id="9" name="8 CuadroTexto">
            <a:extLst>
              <a:ext uri="{FF2B5EF4-FFF2-40B4-BE49-F238E27FC236}">
                <a16:creationId xmlns:a16="http://schemas.microsoft.com/office/drawing/2014/main" id="{18C8E69A-49A7-A943-286B-58E24AB26C4D}"/>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7030A0"/>
                </a:solidFill>
                <a:effectLst/>
                <a:latin typeface="Helvetica" pitchFamily="2" charset="0"/>
              </a:rPr>
              <a:t>Al mismo tiempo, la varianza se ha reducido. </a:t>
            </a:r>
            <a:r>
              <a:rPr lang="es-MX" sz="3200" dirty="0">
                <a:effectLst/>
                <a:latin typeface="Helvetica" pitchFamily="2" charset="0"/>
              </a:rPr>
              <a:t>Esto se debe a que </a:t>
            </a:r>
            <a:r>
              <a:rPr lang="es-MX" sz="3200" dirty="0">
                <a:solidFill>
                  <a:srgbClr val="7030A0"/>
                </a:solidFill>
                <a:effectLst/>
                <a:latin typeface="Helvetica" pitchFamily="2" charset="0"/>
              </a:rPr>
              <a:t>A se volvió constante </a:t>
            </a:r>
            <a:r>
              <a:rPr lang="es-MX" sz="3200" dirty="0">
                <a:effectLst/>
                <a:latin typeface="Helvetica" pitchFamily="2" charset="0"/>
              </a:rPr>
              <a:t>y la única </a:t>
            </a:r>
            <a:r>
              <a:rPr lang="es-MX" sz="3200" dirty="0">
                <a:solidFill>
                  <a:srgbClr val="7030A0"/>
                </a:solidFill>
                <a:effectLst/>
                <a:latin typeface="Helvetica" pitchFamily="2" charset="0"/>
              </a:rPr>
              <a:t>variabilidad restante en B proviene de su padre estocástico, U</a:t>
            </a:r>
            <a:r>
              <a:rPr lang="es-MX" sz="3200" baseline="-25000" dirty="0">
                <a:solidFill>
                  <a:srgbClr val="7030A0"/>
                </a:solidFill>
                <a:effectLst/>
                <a:latin typeface="Helvetica" pitchFamily="2" charset="0"/>
              </a:rPr>
              <a:t>1</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solidFill>
                  <a:srgbClr val="92D050"/>
                </a:solidFill>
                <a:effectLst/>
                <a:latin typeface="Helvetica" pitchFamily="2" charset="0"/>
              </a:rPr>
              <a:t>¿Qué sucedería si interviniéramos en B en su lugar? </a:t>
            </a:r>
            <a:r>
              <a:rPr lang="es-MX" sz="3200" dirty="0">
                <a:effectLst/>
                <a:latin typeface="Helvetica" pitchFamily="2" charset="0"/>
              </a:rPr>
              <a:t>Veamos e imprimamos un par de estadísticas:</a:t>
            </a:r>
            <a:endParaRPr lang="es-MX" sz="3200" baseline="-25000" dirty="0">
              <a:effectLst/>
              <a:latin typeface="Helvetica" pitchFamily="2" charset="0"/>
            </a:endParaRPr>
          </a:p>
        </p:txBody>
      </p:sp>
    </p:spTree>
    <p:extLst>
      <p:ext uri="{BB962C8B-B14F-4D97-AF65-F5344CB8AC3E}">
        <p14:creationId xmlns:p14="http://schemas.microsoft.com/office/powerpoint/2010/main" val="2834850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AB739-EF32-EFE7-AEFB-C3E50D338D2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BF49A139-B4E0-D5B6-EF78-E286553D190F}"/>
              </a:ext>
            </a:extLst>
          </p:cNvPr>
          <p:cNvSpPr>
            <a:spLocks noGrp="1"/>
          </p:cNvSpPr>
          <p:nvPr>
            <p:ph type="title"/>
          </p:nvPr>
        </p:nvSpPr>
        <p:spPr>
          <a:xfrm>
            <a:off x="0" y="0"/>
            <a:ext cx="9144000" cy="1143000"/>
          </a:xfrm>
        </p:spPr>
        <p:txBody>
          <a:bodyPr>
            <a:normAutofit/>
          </a:bodyPr>
          <a:lstStyle/>
          <a:p>
            <a:pPr algn="ctr"/>
            <a:r>
              <a:rPr lang="es-MX" dirty="0"/>
              <a:t>Cambiando el mundo</a:t>
            </a:r>
            <a:endParaRPr lang="es-ES" dirty="0"/>
          </a:p>
        </p:txBody>
      </p:sp>
      <p:sp>
        <p:nvSpPr>
          <p:cNvPr id="9" name="8 CuadroTexto">
            <a:extLst>
              <a:ext uri="{FF2B5EF4-FFF2-40B4-BE49-F238E27FC236}">
                <a16:creationId xmlns:a16="http://schemas.microsoft.com/office/drawing/2014/main" id="{EDC8FEB0-E761-B45F-BA13-1AEB36CEFD0D}"/>
              </a:ext>
            </a:extLst>
          </p:cNvPr>
          <p:cNvSpPr txBox="1"/>
          <p:nvPr/>
        </p:nvSpPr>
        <p:spPr>
          <a:xfrm>
            <a:off x="185057" y="1143000"/>
            <a:ext cx="8752114" cy="4852610"/>
          </a:xfrm>
          <a:prstGeom prst="rect">
            <a:avLst/>
          </a:prstGeom>
          <a:noFill/>
        </p:spPr>
        <p:txBody>
          <a:bodyPr wrap="square" rtlCol="0">
            <a:spAutoFit/>
          </a:bodyPr>
          <a:lstStyle/>
          <a:p>
            <a:pPr algn="just"/>
            <a:r>
              <a:rPr lang="es-MX" sz="3200" dirty="0">
                <a:effectLst/>
                <a:latin typeface="Helvetica" pitchFamily="2" charset="0"/>
              </a:rPr>
              <a:t>Media de B tras la intervención sobre B: 0.186</a:t>
            </a:r>
          </a:p>
          <a:p>
            <a:pPr algn="just"/>
            <a:r>
              <a:rPr lang="es-MX" sz="3200" dirty="0">
                <a:effectLst/>
                <a:latin typeface="Helvetica" pitchFamily="2" charset="0"/>
              </a:rPr>
              <a:t>Varianza de B tras la intervención sobre B: 0.995</a:t>
            </a:r>
          </a:p>
          <a:p>
            <a:pPr algn="just"/>
            <a:r>
              <a:rPr lang="es-MX" sz="3200" dirty="0">
                <a:effectLst/>
                <a:latin typeface="Helvetica" pitchFamily="2" charset="0"/>
              </a:rPr>
              <a:t>Correlación entre A y B tras la intervención sobre B: r = -0.023; p = 0.821</a:t>
            </a:r>
          </a:p>
          <a:p>
            <a:pPr algn="just"/>
            <a:endParaRPr lang="es-MX" sz="3200" baseline="-25000" dirty="0">
              <a:latin typeface="Helvetica" pitchFamily="2" charset="0"/>
            </a:endParaRPr>
          </a:p>
          <a:p>
            <a:pPr algn="just"/>
            <a:r>
              <a:rPr lang="es-MX" sz="3200" dirty="0">
                <a:solidFill>
                  <a:srgbClr val="161615"/>
                </a:solidFill>
                <a:effectLst/>
                <a:latin typeface="Helvetica" pitchFamily="2" charset="0"/>
              </a:rPr>
              <a:t>Nótese que la correlación entre A y B cayó a casi cero (r=−.023), y el valor p correspondiente indica una falta de significancia (p=.821).</a:t>
            </a:r>
            <a:endParaRPr lang="es-MX" sz="3200" baseline="-25000" dirty="0">
              <a:effectLst/>
              <a:latin typeface="Helvetica" pitchFamily="2" charset="0"/>
            </a:endParaRPr>
          </a:p>
        </p:txBody>
      </p:sp>
    </p:spTree>
    <p:extLst>
      <p:ext uri="{BB962C8B-B14F-4D97-AF65-F5344CB8AC3E}">
        <p14:creationId xmlns:p14="http://schemas.microsoft.com/office/powerpoint/2010/main" val="3019721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413C1-4AD2-315F-0A43-CE1057F5452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F426119-1FB7-45F5-CBD5-4FC3E98DFA64}"/>
              </a:ext>
            </a:extLst>
          </p:cNvPr>
          <p:cNvSpPr>
            <a:spLocks noGrp="1"/>
          </p:cNvSpPr>
          <p:nvPr>
            <p:ph type="title"/>
          </p:nvPr>
        </p:nvSpPr>
        <p:spPr>
          <a:xfrm>
            <a:off x="0" y="0"/>
            <a:ext cx="9144000" cy="1143000"/>
          </a:xfrm>
        </p:spPr>
        <p:txBody>
          <a:bodyPr>
            <a:normAutofit/>
          </a:bodyPr>
          <a:lstStyle/>
          <a:p>
            <a:pPr algn="ctr"/>
            <a:r>
              <a:rPr lang="es-MX" dirty="0"/>
              <a:t>Cambiando el mundo</a:t>
            </a:r>
            <a:endParaRPr lang="es-ES" dirty="0"/>
          </a:p>
        </p:txBody>
      </p:sp>
      <p:sp>
        <p:nvSpPr>
          <p:cNvPr id="9" name="8 CuadroTexto">
            <a:extLst>
              <a:ext uri="{FF2B5EF4-FFF2-40B4-BE49-F238E27FC236}">
                <a16:creationId xmlns:a16="http://schemas.microsoft.com/office/drawing/2014/main" id="{ECD4A78A-A55A-A646-491E-788A0684346D}"/>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chemeClr val="bg2">
                    <a:lumMod val="50000"/>
                  </a:schemeClr>
                </a:solidFill>
                <a:effectLst/>
                <a:latin typeface="Helvetica" pitchFamily="2" charset="0"/>
              </a:rPr>
              <a:t>Esto indica que después de la intervención, A y B se volvieron independientes (linealmente). </a:t>
            </a:r>
            <a:r>
              <a:rPr lang="es-MX" sz="3200" dirty="0">
                <a:solidFill>
                  <a:srgbClr val="161615"/>
                </a:solidFill>
                <a:effectLst/>
                <a:latin typeface="Helvetica" pitchFamily="2" charset="0"/>
              </a:rPr>
              <a:t>Este resultado </a:t>
            </a:r>
            <a:r>
              <a:rPr lang="es-MX" sz="3200" dirty="0">
                <a:solidFill>
                  <a:schemeClr val="accent2"/>
                </a:solidFill>
                <a:effectLst/>
                <a:latin typeface="Helvetica" pitchFamily="2" charset="0"/>
              </a:rPr>
              <a:t>sugiere que no hay un vínculo causal entre B y A</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Al mismo tiempo, los resultados anteriores demostraron que </a:t>
            </a:r>
            <a:r>
              <a:rPr lang="es-MX" sz="3200" dirty="0">
                <a:solidFill>
                  <a:schemeClr val="accent4">
                    <a:lumMod val="60000"/>
                    <a:lumOff val="40000"/>
                  </a:schemeClr>
                </a:solidFill>
                <a:effectLst/>
                <a:latin typeface="Helvetica" pitchFamily="2" charset="0"/>
              </a:rPr>
              <a:t>intervenir en A cambia B</a:t>
            </a:r>
            <a:r>
              <a:rPr lang="es-MX" sz="3200" dirty="0">
                <a:solidFill>
                  <a:srgbClr val="161615"/>
                </a:solidFill>
                <a:effectLst/>
                <a:latin typeface="Helvetica" pitchFamily="2" charset="0"/>
              </a:rPr>
              <a:t>, lo que indica que hay un </a:t>
            </a:r>
            <a:r>
              <a:rPr lang="es-MX" sz="3200" dirty="0">
                <a:solidFill>
                  <a:schemeClr val="accent4">
                    <a:lumMod val="60000"/>
                    <a:lumOff val="40000"/>
                  </a:schemeClr>
                </a:solidFill>
                <a:effectLst/>
                <a:latin typeface="Helvetica" pitchFamily="2" charset="0"/>
              </a:rPr>
              <a:t>vínculo causal entre A y B</a:t>
            </a:r>
            <a:r>
              <a:rPr lang="es-MX" sz="3200" dirty="0">
                <a:solidFill>
                  <a:srgbClr val="161615"/>
                </a:solidFill>
                <a:effectLst/>
                <a:latin typeface="Helvetica" pitchFamily="2" charset="0"/>
              </a:rPr>
              <a:t>.</a:t>
            </a:r>
            <a:endParaRPr lang="es-MX" sz="3200" baseline="-25000" dirty="0">
              <a:effectLst/>
              <a:latin typeface="Helvetica" pitchFamily="2" charset="0"/>
            </a:endParaRPr>
          </a:p>
        </p:txBody>
      </p:sp>
    </p:spTree>
    <p:extLst>
      <p:ext uri="{BB962C8B-B14F-4D97-AF65-F5344CB8AC3E}">
        <p14:creationId xmlns:p14="http://schemas.microsoft.com/office/powerpoint/2010/main" val="481582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31B95-1F63-CCD3-BEAF-74AE9C89734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53C527A-0074-1612-36AA-B3E92AC26DFA}"/>
              </a:ext>
            </a:extLst>
          </p:cNvPr>
          <p:cNvSpPr>
            <a:spLocks noGrp="1"/>
          </p:cNvSpPr>
          <p:nvPr>
            <p:ph type="title"/>
          </p:nvPr>
        </p:nvSpPr>
        <p:spPr>
          <a:xfrm>
            <a:off x="0" y="0"/>
            <a:ext cx="9144000" cy="1143000"/>
          </a:xfrm>
        </p:spPr>
        <p:txBody>
          <a:bodyPr>
            <a:normAutofit/>
          </a:bodyPr>
          <a:lstStyle/>
          <a:p>
            <a:pPr algn="ctr"/>
            <a:r>
              <a:rPr lang="es-MX" dirty="0"/>
              <a:t>Correlación y causalidad</a:t>
            </a:r>
            <a:endParaRPr lang="es-ES" dirty="0"/>
          </a:p>
        </p:txBody>
      </p:sp>
      <p:pic>
        <p:nvPicPr>
          <p:cNvPr id="4" name="Imagen 3">
            <a:extLst>
              <a:ext uri="{FF2B5EF4-FFF2-40B4-BE49-F238E27FC236}">
                <a16:creationId xmlns:a16="http://schemas.microsoft.com/office/drawing/2014/main" id="{C15BAA46-1C2F-AA90-DD45-AA748B98B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078" y="1143000"/>
            <a:ext cx="7628120" cy="5163374"/>
          </a:xfrm>
          <a:prstGeom prst="rect">
            <a:avLst/>
          </a:prstGeom>
        </p:spPr>
      </p:pic>
    </p:spTree>
    <p:extLst>
      <p:ext uri="{BB962C8B-B14F-4D97-AF65-F5344CB8AC3E}">
        <p14:creationId xmlns:p14="http://schemas.microsoft.com/office/powerpoint/2010/main" val="732799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83449-A921-3077-AA53-B83532C8168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5C53015-2A46-6407-6425-D39891A0B7E7}"/>
              </a:ext>
            </a:extLst>
          </p:cNvPr>
          <p:cNvSpPr>
            <a:spLocks noGrp="1"/>
          </p:cNvSpPr>
          <p:nvPr>
            <p:ph type="title"/>
          </p:nvPr>
        </p:nvSpPr>
        <p:spPr>
          <a:xfrm>
            <a:off x="0" y="0"/>
            <a:ext cx="9144000" cy="1143000"/>
          </a:xfrm>
        </p:spPr>
        <p:txBody>
          <a:bodyPr>
            <a:normAutofit/>
          </a:bodyPr>
          <a:lstStyle/>
          <a:p>
            <a:pPr algn="ctr"/>
            <a:r>
              <a:rPr lang="es-MX" dirty="0"/>
              <a:t>Correlación y causalidad</a:t>
            </a:r>
            <a:endParaRPr lang="es-ES" dirty="0"/>
          </a:p>
        </p:txBody>
      </p:sp>
      <p:sp>
        <p:nvSpPr>
          <p:cNvPr id="9" name="8 CuadroTexto">
            <a:extLst>
              <a:ext uri="{FF2B5EF4-FFF2-40B4-BE49-F238E27FC236}">
                <a16:creationId xmlns:a16="http://schemas.microsoft.com/office/drawing/2014/main" id="{7B2AE2FB-6155-E8AD-9BD5-9926B4D35E79}"/>
              </a:ext>
            </a:extLst>
          </p:cNvPr>
          <p:cNvSpPr txBox="1"/>
          <p:nvPr/>
        </p:nvSpPr>
        <p:spPr>
          <a:xfrm>
            <a:off x="185057" y="1143000"/>
            <a:ext cx="8752114" cy="5016758"/>
          </a:xfrm>
          <a:prstGeom prst="rect">
            <a:avLst/>
          </a:prstGeom>
          <a:noFill/>
        </p:spPr>
        <p:txBody>
          <a:bodyPr wrap="square" rtlCol="0">
            <a:spAutoFit/>
          </a:bodyPr>
          <a:lstStyle/>
          <a:p>
            <a:pPr algn="just"/>
            <a:r>
              <a:rPr lang="es-MX" sz="3200" dirty="0">
                <a:effectLst/>
                <a:latin typeface="Helvetica" pitchFamily="2" charset="0"/>
              </a:rPr>
              <a:t>Es posible que hayas oído la frase de que </a:t>
            </a:r>
            <a:r>
              <a:rPr lang="es-MX" sz="3200" dirty="0">
                <a:solidFill>
                  <a:srgbClr val="00B050"/>
                </a:solidFill>
                <a:effectLst/>
                <a:latin typeface="Helvetica" pitchFamily="2" charset="0"/>
              </a:rPr>
              <a:t>la correlación no es causalidad.</a:t>
            </a:r>
            <a:r>
              <a:rPr lang="es-MX" sz="3200" dirty="0">
                <a:effectLst/>
                <a:latin typeface="Helvetica" pitchFamily="2" charset="0"/>
              </a:rPr>
              <a:t> Eso es aproximadamente cierto.</a:t>
            </a:r>
          </a:p>
          <a:p>
            <a:pPr algn="just"/>
            <a:r>
              <a:rPr lang="es-MX" sz="3200" dirty="0">
                <a:solidFill>
                  <a:schemeClr val="tx2">
                    <a:lumMod val="75000"/>
                  </a:schemeClr>
                </a:solidFill>
                <a:effectLst/>
                <a:latin typeface="Helvetica" pitchFamily="2" charset="0"/>
              </a:rPr>
              <a:t>¿Y qué tal la afirmación opuesta? ¿La causalidad es correlación?</a:t>
            </a:r>
          </a:p>
          <a:p>
            <a:pPr algn="just"/>
            <a:r>
              <a:rPr lang="es-MX" sz="3200" dirty="0">
                <a:effectLst/>
                <a:latin typeface="Helvetica" pitchFamily="2" charset="0"/>
              </a:rPr>
              <a:t>La figura anterior presenta los datos generados según el siguiente conjunto de ecuaciones estructurales:</a:t>
            </a:r>
          </a:p>
          <a:p>
            <a:pPr algn="just"/>
            <a:r>
              <a:rPr lang="es-MX" sz="3200" dirty="0">
                <a:effectLst/>
                <a:latin typeface="Helvetica" pitchFamily="2" charset="0"/>
              </a:rPr>
              <a:t>X≔𝒰 (−2, 2)</a:t>
            </a:r>
          </a:p>
          <a:p>
            <a:pPr algn="just"/>
            <a:r>
              <a:rPr lang="es-MX" sz="3200" dirty="0">
                <a:effectLst/>
                <a:latin typeface="Helvetica" pitchFamily="2" charset="0"/>
              </a:rPr>
              <a:t>Y :=X</a:t>
            </a:r>
            <a:r>
              <a:rPr lang="es-MX" sz="3200" baseline="30000" dirty="0">
                <a:effectLst/>
                <a:latin typeface="Helvetica" pitchFamily="2" charset="0"/>
              </a:rPr>
              <a:t>2</a:t>
            </a:r>
            <a:r>
              <a:rPr lang="es-MX" sz="3200" dirty="0">
                <a:effectLst/>
                <a:latin typeface="Helvetica" pitchFamily="2" charset="0"/>
              </a:rPr>
              <a:t>+ 0.2×𝒩 (0, 1)</a:t>
            </a:r>
            <a:endParaRPr lang="es-MX" sz="3200" baseline="-25000" dirty="0">
              <a:effectLst/>
              <a:latin typeface="Helvetica" pitchFamily="2" charset="0"/>
            </a:endParaRPr>
          </a:p>
        </p:txBody>
      </p:sp>
    </p:spTree>
    <p:extLst>
      <p:ext uri="{BB962C8B-B14F-4D97-AF65-F5344CB8AC3E}">
        <p14:creationId xmlns:p14="http://schemas.microsoft.com/office/powerpoint/2010/main" val="3294371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951BF-6156-9C96-C647-4C14DAA7088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18FA317-1E29-BF94-9420-8481784FA417}"/>
              </a:ext>
            </a:extLst>
          </p:cNvPr>
          <p:cNvSpPr>
            <a:spLocks noGrp="1"/>
          </p:cNvSpPr>
          <p:nvPr>
            <p:ph type="title"/>
          </p:nvPr>
        </p:nvSpPr>
        <p:spPr>
          <a:xfrm>
            <a:off x="0" y="0"/>
            <a:ext cx="9144000" cy="1143000"/>
          </a:xfrm>
        </p:spPr>
        <p:txBody>
          <a:bodyPr>
            <a:normAutofit/>
          </a:bodyPr>
          <a:lstStyle/>
          <a:p>
            <a:pPr algn="ctr"/>
            <a:r>
              <a:rPr lang="es-MX" dirty="0"/>
              <a:t>Correlación y causalidad</a:t>
            </a:r>
            <a:endParaRPr lang="es-ES" dirty="0"/>
          </a:p>
        </p:txBody>
      </p:sp>
      <p:sp>
        <p:nvSpPr>
          <p:cNvPr id="9" name="8 CuadroTexto">
            <a:extLst>
              <a:ext uri="{FF2B5EF4-FFF2-40B4-BE49-F238E27FC236}">
                <a16:creationId xmlns:a16="http://schemas.microsoft.com/office/drawing/2014/main" id="{EDD14731-3E75-5110-83C5-DED8892D43AF}"/>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Aunque desde el punto de vista estructural existe un </a:t>
            </a:r>
            <a:r>
              <a:rPr lang="es-MX" sz="3200" dirty="0">
                <a:solidFill>
                  <a:schemeClr val="tx2">
                    <a:lumMod val="75000"/>
                  </a:schemeClr>
                </a:solidFill>
                <a:effectLst/>
                <a:latin typeface="Helvetica" pitchFamily="2" charset="0"/>
              </a:rPr>
              <a:t>claro vínculo causal entre X e Y</a:t>
            </a:r>
            <a:r>
              <a:rPr lang="es-MX" sz="3200" dirty="0">
                <a:effectLst/>
                <a:latin typeface="Helvetica" pitchFamily="2" charset="0"/>
              </a:rPr>
              <a:t>, el coeficiente de </a:t>
            </a:r>
            <a:r>
              <a:rPr lang="es-MX" sz="3200" dirty="0">
                <a:solidFill>
                  <a:schemeClr val="tx2">
                    <a:lumMod val="75000"/>
                  </a:schemeClr>
                </a:solidFill>
                <a:effectLst/>
                <a:latin typeface="Helvetica" pitchFamily="2" charset="0"/>
              </a:rPr>
              <a:t>correlación</a:t>
            </a:r>
            <a:r>
              <a:rPr lang="es-MX" sz="3200" dirty="0">
                <a:effectLst/>
                <a:latin typeface="Helvetica" pitchFamily="2" charset="0"/>
              </a:rPr>
              <a:t> para este conjunto de datos es esencialmente igual a </a:t>
            </a:r>
            <a:r>
              <a:rPr lang="es-MX" sz="3200" dirty="0">
                <a:solidFill>
                  <a:schemeClr val="tx2">
                    <a:lumMod val="75000"/>
                  </a:schemeClr>
                </a:solidFill>
                <a:effectLst/>
                <a:latin typeface="Helvetica" pitchFamily="2" charset="0"/>
              </a:rPr>
              <a:t>0</a:t>
            </a:r>
            <a:r>
              <a:rPr lang="es-MX" sz="3200" dirty="0">
                <a:effectLst/>
                <a:latin typeface="Helvetica" pitchFamily="2" charset="0"/>
              </a:rPr>
              <a:t>. La razón de esto es que la </a:t>
            </a:r>
            <a:r>
              <a:rPr lang="es-MX" sz="3200" dirty="0">
                <a:solidFill>
                  <a:srgbClr val="00B050"/>
                </a:solidFill>
                <a:effectLst/>
                <a:latin typeface="Helvetica" pitchFamily="2" charset="0"/>
              </a:rPr>
              <a:t>relación entre X e Y no es monótona</a:t>
            </a:r>
            <a:r>
              <a:rPr lang="es-MX" sz="3200" dirty="0">
                <a:effectLst/>
                <a:latin typeface="Helvetica" pitchFamily="2" charset="0"/>
              </a:rPr>
              <a:t>, y las </a:t>
            </a:r>
            <a:r>
              <a:rPr lang="es-MX" sz="3200" dirty="0">
                <a:solidFill>
                  <a:srgbClr val="00B050"/>
                </a:solidFill>
                <a:effectLst/>
                <a:latin typeface="Helvetica" pitchFamily="2" charset="0"/>
              </a:rPr>
              <a:t>métricas de correlación populares como la r de Pearson o la rho de Spearman no pueden capturar relaciones no monótonas</a:t>
            </a:r>
            <a:r>
              <a:rPr lang="es-MX" sz="3200" dirty="0">
                <a:effectLst/>
                <a:latin typeface="Helvetica" pitchFamily="2" charset="0"/>
              </a:rPr>
              <a:t>. Esto nos lleva a una conclusión importante: </a:t>
            </a:r>
            <a:r>
              <a:rPr lang="es-MX" sz="3200" dirty="0">
                <a:solidFill>
                  <a:srgbClr val="FFC000"/>
                </a:solidFill>
                <a:effectLst/>
                <a:latin typeface="Helvetica" pitchFamily="2" charset="0"/>
              </a:rPr>
              <a:t>la falta de correlación tradicional no implica independencia entre variables</a:t>
            </a:r>
            <a:r>
              <a:rPr lang="es-MX" sz="3200" dirty="0">
                <a:effectLst/>
                <a:latin typeface="Helvetica" pitchFamily="2" charset="0"/>
              </a:rPr>
              <a:t>.</a:t>
            </a:r>
            <a:endParaRPr lang="es-MX" sz="3200" baseline="-25000" dirty="0">
              <a:effectLst/>
              <a:latin typeface="Helvetica" pitchFamily="2" charset="0"/>
            </a:endParaRPr>
          </a:p>
        </p:txBody>
      </p:sp>
    </p:spTree>
    <p:extLst>
      <p:ext uri="{BB962C8B-B14F-4D97-AF65-F5344CB8AC3E}">
        <p14:creationId xmlns:p14="http://schemas.microsoft.com/office/powerpoint/2010/main" val="520603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CCE7B-DD1A-8516-D5D0-3C5173C8E67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73C5D70-5607-BECF-7184-F815AFEF8D18}"/>
              </a:ext>
            </a:extLst>
          </p:cNvPr>
          <p:cNvSpPr>
            <a:spLocks noGrp="1"/>
          </p:cNvSpPr>
          <p:nvPr>
            <p:ph type="title"/>
          </p:nvPr>
        </p:nvSpPr>
        <p:spPr>
          <a:xfrm>
            <a:off x="0" y="0"/>
            <a:ext cx="9144000" cy="1143000"/>
          </a:xfrm>
        </p:spPr>
        <p:txBody>
          <a:bodyPr>
            <a:normAutofit/>
          </a:bodyPr>
          <a:lstStyle/>
          <a:p>
            <a:pPr algn="ctr"/>
            <a:r>
              <a:rPr lang="es-MX" dirty="0"/>
              <a:t>Correlación y causalidad</a:t>
            </a:r>
            <a:endParaRPr lang="es-ES" dirty="0"/>
          </a:p>
        </p:txBody>
      </p:sp>
      <p:sp>
        <p:nvSpPr>
          <p:cNvPr id="9" name="8 CuadroTexto">
            <a:extLst>
              <a:ext uri="{FF2B5EF4-FFF2-40B4-BE49-F238E27FC236}">
                <a16:creationId xmlns:a16="http://schemas.microsoft.com/office/drawing/2014/main" id="{5BCBEF33-B5FA-09ED-F3D8-EDDC6C00025E}"/>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effectLst/>
                <a:latin typeface="Helvetica" pitchFamily="2" charset="0"/>
              </a:rPr>
              <a:t>Existen varias herramientas para realizar </a:t>
            </a:r>
            <a:r>
              <a:rPr lang="es-MX" sz="3200" dirty="0">
                <a:solidFill>
                  <a:srgbClr val="FFC000"/>
                </a:solidFill>
                <a:effectLst/>
                <a:latin typeface="Helvetica" pitchFamily="2" charset="0"/>
              </a:rPr>
              <a:t>pruebas de independencia más generales</a:t>
            </a:r>
            <a:r>
              <a:rPr lang="es-MX" sz="3200" dirty="0">
                <a:solidFill>
                  <a:srgbClr val="161615"/>
                </a:solidFill>
                <a:effectLst/>
                <a:latin typeface="Helvetica" pitchFamily="2" charset="0"/>
              </a:rPr>
              <a:t>. Por ejemplo, las métricas basadas en la teoría de la información, como el </a:t>
            </a:r>
            <a:r>
              <a:rPr lang="es-MX" sz="3200" dirty="0">
                <a:solidFill>
                  <a:schemeClr val="tx2"/>
                </a:solidFill>
                <a:effectLst/>
                <a:latin typeface="Helvetica" pitchFamily="2" charset="0"/>
              </a:rPr>
              <a:t>coeficiente de información máxima (CIM)</a:t>
            </a:r>
            <a:r>
              <a:rPr lang="es-MX" sz="3200" dirty="0">
                <a:solidFill>
                  <a:srgbClr val="161615"/>
                </a:solidFill>
                <a:effectLst/>
                <a:latin typeface="Helvetica" pitchFamily="2" charset="0"/>
              </a:rPr>
              <a:t>, funcionan de manera inmediata para </a:t>
            </a:r>
            <a:r>
              <a:rPr lang="es-MX" sz="3200" dirty="0">
                <a:solidFill>
                  <a:schemeClr val="tx2"/>
                </a:solidFill>
                <a:effectLst/>
                <a:latin typeface="Helvetica" pitchFamily="2" charset="0"/>
              </a:rPr>
              <a:t>datos no lineales y no monótonos. </a:t>
            </a:r>
            <a:r>
              <a:rPr lang="es-MX" sz="3200" dirty="0">
                <a:solidFill>
                  <a:srgbClr val="161615"/>
                </a:solidFill>
                <a:effectLst/>
                <a:latin typeface="Helvetica" pitchFamily="2" charset="0"/>
              </a:rPr>
              <a:t>Lo mismo ocurre con el </a:t>
            </a:r>
            <a:r>
              <a:rPr lang="es-MX" sz="3200" dirty="0">
                <a:solidFill>
                  <a:srgbClr val="92D050"/>
                </a:solidFill>
                <a:effectLst/>
                <a:latin typeface="Helvetica" pitchFamily="2" charset="0"/>
              </a:rPr>
              <a:t>criterio de independencia de Hilbert-Schmidt (HSIC)</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829784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ADC07-3BD9-86E9-4AAA-5210F166631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179C0D1-4906-7A6A-EA0D-7C33E05DA333}"/>
              </a:ext>
            </a:extLst>
          </p:cNvPr>
          <p:cNvSpPr>
            <a:spLocks noGrp="1"/>
          </p:cNvSpPr>
          <p:nvPr>
            <p:ph type="title"/>
          </p:nvPr>
        </p:nvSpPr>
        <p:spPr>
          <a:xfrm>
            <a:off x="0" y="0"/>
            <a:ext cx="9144000" cy="1143000"/>
          </a:xfrm>
        </p:spPr>
        <p:txBody>
          <a:bodyPr>
            <a:normAutofit/>
          </a:bodyPr>
          <a:lstStyle/>
          <a:p>
            <a:pPr algn="ctr"/>
            <a:r>
              <a:rPr lang="es-MX" dirty="0"/>
              <a:t>Correlación y causalidad</a:t>
            </a:r>
            <a:endParaRPr lang="es-ES" dirty="0"/>
          </a:p>
        </p:txBody>
      </p:sp>
      <p:sp>
        <p:nvSpPr>
          <p:cNvPr id="9" name="8 CuadroTexto">
            <a:extLst>
              <a:ext uri="{FF2B5EF4-FFF2-40B4-BE49-F238E27FC236}">
                <a16:creationId xmlns:a16="http://schemas.microsoft.com/office/drawing/2014/main" id="{02DDD232-5ABA-B902-0679-3A91C527E249}"/>
              </a:ext>
            </a:extLst>
          </p:cNvPr>
          <p:cNvSpPr txBox="1"/>
          <p:nvPr/>
        </p:nvSpPr>
        <p:spPr>
          <a:xfrm>
            <a:off x="185057" y="1143000"/>
            <a:ext cx="8752114" cy="2554545"/>
          </a:xfrm>
          <a:prstGeom prst="rect">
            <a:avLst/>
          </a:prstGeom>
          <a:noFill/>
        </p:spPr>
        <p:txBody>
          <a:bodyPr wrap="square" rtlCol="0">
            <a:spAutoFit/>
          </a:bodyPr>
          <a:lstStyle/>
          <a:p>
            <a:pPr algn="just"/>
            <a:r>
              <a:rPr lang="es-MX" sz="3200" dirty="0">
                <a:solidFill>
                  <a:srgbClr val="161615"/>
                </a:solidFill>
                <a:effectLst/>
                <a:latin typeface="Helvetica" pitchFamily="2" charset="0"/>
              </a:rPr>
              <a:t>Otro </a:t>
            </a:r>
            <a:r>
              <a:rPr lang="es-MX" sz="3200" dirty="0">
                <a:solidFill>
                  <a:srgbClr val="92D050"/>
                </a:solidFill>
                <a:effectLst/>
                <a:latin typeface="Helvetica" pitchFamily="2" charset="0"/>
              </a:rPr>
              <a:t>escenario</a:t>
            </a:r>
            <a:r>
              <a:rPr lang="es-MX" sz="3200" dirty="0">
                <a:solidFill>
                  <a:srgbClr val="161615"/>
                </a:solidFill>
                <a:effectLst/>
                <a:latin typeface="Helvetica" pitchFamily="2" charset="0"/>
              </a:rPr>
              <a:t> en el que es posible que </a:t>
            </a:r>
            <a:r>
              <a:rPr lang="es-MX" sz="3200" dirty="0">
                <a:solidFill>
                  <a:srgbClr val="92D050"/>
                </a:solidFill>
                <a:effectLst/>
                <a:latin typeface="Helvetica" pitchFamily="2" charset="0"/>
              </a:rPr>
              <a:t>no se observe correlación aunque exista causalidad </a:t>
            </a:r>
            <a:r>
              <a:rPr lang="es-MX" sz="3200" dirty="0">
                <a:solidFill>
                  <a:srgbClr val="161615"/>
                </a:solidFill>
                <a:effectLst/>
                <a:latin typeface="Helvetica" pitchFamily="2" charset="0"/>
              </a:rPr>
              <a:t>es cuando el </a:t>
            </a:r>
            <a:r>
              <a:rPr lang="es-MX" sz="3200" dirty="0">
                <a:solidFill>
                  <a:srgbClr val="92D050"/>
                </a:solidFill>
                <a:effectLst/>
                <a:latin typeface="Helvetica" pitchFamily="2" charset="0"/>
              </a:rPr>
              <a:t>muestreo no cubre todo el respaldo de las variables relevantes</a:t>
            </a:r>
            <a:r>
              <a:rPr lang="es-MX" sz="3200" dirty="0">
                <a:solidFill>
                  <a:srgbClr val="161615"/>
                </a:solidFill>
                <a:effectLst/>
                <a:latin typeface="Helvetica" pitchFamily="2" charset="0"/>
              </a:rPr>
              <a:t>. Observe la siguiente figura.</a:t>
            </a:r>
          </a:p>
        </p:txBody>
      </p:sp>
      <p:pic>
        <p:nvPicPr>
          <p:cNvPr id="4" name="Imagen 3">
            <a:extLst>
              <a:ext uri="{FF2B5EF4-FFF2-40B4-BE49-F238E27FC236}">
                <a16:creationId xmlns:a16="http://schemas.microsoft.com/office/drawing/2014/main" id="{A96021CC-4BA9-34C5-B19F-16C35BFA9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675" y="3213100"/>
            <a:ext cx="5549900" cy="3644900"/>
          </a:xfrm>
          <a:prstGeom prst="rect">
            <a:avLst/>
          </a:prstGeom>
        </p:spPr>
      </p:pic>
    </p:spTree>
    <p:extLst>
      <p:ext uri="{BB962C8B-B14F-4D97-AF65-F5344CB8AC3E}">
        <p14:creationId xmlns:p14="http://schemas.microsoft.com/office/powerpoint/2010/main" val="3442660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E0CE-A398-C47E-B131-792E684C972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616B02E-8138-84F9-41F0-C740043C6937}"/>
              </a:ext>
            </a:extLst>
          </p:cNvPr>
          <p:cNvSpPr>
            <a:spLocks noGrp="1"/>
          </p:cNvSpPr>
          <p:nvPr>
            <p:ph type="title"/>
          </p:nvPr>
        </p:nvSpPr>
        <p:spPr>
          <a:xfrm>
            <a:off x="0" y="0"/>
            <a:ext cx="9144000" cy="1143000"/>
          </a:xfrm>
        </p:spPr>
        <p:txBody>
          <a:bodyPr>
            <a:normAutofit/>
          </a:bodyPr>
          <a:lstStyle/>
          <a:p>
            <a:pPr algn="ctr"/>
            <a:r>
              <a:rPr lang="es-MX" dirty="0"/>
              <a:t>Correlación y causalidad</a:t>
            </a:r>
            <a:endParaRPr lang="es-ES" dirty="0"/>
          </a:p>
        </p:txBody>
      </p:sp>
      <p:sp>
        <p:nvSpPr>
          <p:cNvPr id="9" name="8 CuadroTexto">
            <a:extLst>
              <a:ext uri="{FF2B5EF4-FFF2-40B4-BE49-F238E27FC236}">
                <a16:creationId xmlns:a16="http://schemas.microsoft.com/office/drawing/2014/main" id="{0D211E4A-961A-6C67-090D-58F1AB37CFB1}"/>
              </a:ext>
            </a:extLst>
          </p:cNvPr>
          <p:cNvSpPr txBox="1"/>
          <p:nvPr/>
        </p:nvSpPr>
        <p:spPr>
          <a:xfrm>
            <a:off x="185057" y="1143000"/>
            <a:ext cx="8752114" cy="3539430"/>
          </a:xfrm>
          <a:prstGeom prst="rect">
            <a:avLst/>
          </a:prstGeom>
          <a:noFill/>
        </p:spPr>
        <p:txBody>
          <a:bodyPr wrap="square" rtlCol="0">
            <a:spAutoFit/>
          </a:bodyPr>
          <a:lstStyle/>
          <a:p>
            <a:pPr algn="just"/>
            <a:r>
              <a:rPr lang="es-MX" sz="3200" dirty="0">
                <a:solidFill>
                  <a:srgbClr val="161615"/>
                </a:solidFill>
                <a:effectLst/>
                <a:latin typeface="Helvetica" pitchFamily="2" charset="0"/>
              </a:rPr>
              <a:t>Estos datos son el resultado de exactamente el mismo proceso que los datos presentados en en el sistema anterior. La única diferencia es que tomamos muestras de acuerdo con la siguiente condición:</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X=1.9 &lt; X &lt; −1.9.</a:t>
            </a:r>
          </a:p>
        </p:txBody>
      </p:sp>
    </p:spTree>
    <p:extLst>
      <p:ext uri="{BB962C8B-B14F-4D97-AF65-F5344CB8AC3E}">
        <p14:creationId xmlns:p14="http://schemas.microsoft.com/office/powerpoint/2010/main" val="3377423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15307-626A-570E-DFAB-3D37A2AEA8D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9DEA2BC-2953-FBB9-A5EA-0CC77B6066CB}"/>
              </a:ext>
            </a:extLst>
          </p:cNvPr>
          <p:cNvSpPr>
            <a:spLocks noGrp="1"/>
          </p:cNvSpPr>
          <p:nvPr>
            <p:ph type="title"/>
          </p:nvPr>
        </p:nvSpPr>
        <p:spPr>
          <a:xfrm>
            <a:off x="0" y="26028"/>
            <a:ext cx="9144000" cy="783676"/>
          </a:xfrm>
        </p:spPr>
        <p:txBody>
          <a:bodyPr/>
          <a:lstStyle/>
          <a:p>
            <a:r>
              <a:rPr lang="es-ES_tradnl" dirty="0"/>
              <a:t>Peldaños</a:t>
            </a:r>
          </a:p>
        </p:txBody>
      </p:sp>
      <p:sp>
        <p:nvSpPr>
          <p:cNvPr id="5" name="Rectángulo 4">
            <a:extLst>
              <a:ext uri="{FF2B5EF4-FFF2-40B4-BE49-F238E27FC236}">
                <a16:creationId xmlns:a16="http://schemas.microsoft.com/office/drawing/2014/main" id="{49EE8EBE-9C81-8970-A182-6CDF424B2216}"/>
              </a:ext>
            </a:extLst>
          </p:cNvPr>
          <p:cNvSpPr/>
          <p:nvPr/>
        </p:nvSpPr>
        <p:spPr>
          <a:xfrm>
            <a:off x="130632" y="785326"/>
            <a:ext cx="8776353" cy="4524315"/>
          </a:xfrm>
          <a:prstGeom prst="rect">
            <a:avLst/>
          </a:prstGeom>
        </p:spPr>
        <p:txBody>
          <a:bodyPr wrap="square">
            <a:spAutoFit/>
          </a:bodyPr>
          <a:lstStyle/>
          <a:p>
            <a:pPr algn="just"/>
            <a:r>
              <a:rPr lang="es-MX" sz="3200" dirty="0"/>
              <a:t>El </a:t>
            </a:r>
            <a:r>
              <a:rPr lang="es-MX" sz="3200" dirty="0">
                <a:solidFill>
                  <a:srgbClr val="00B0F0"/>
                </a:solidFill>
              </a:rPr>
              <a:t>segundo peldaño </a:t>
            </a:r>
            <a:r>
              <a:rPr lang="es-MX" sz="3200" dirty="0"/>
              <a:t>representa la </a:t>
            </a:r>
            <a:r>
              <a:rPr lang="es-MX" sz="3200" dirty="0">
                <a:solidFill>
                  <a:srgbClr val="00B0F0"/>
                </a:solidFill>
              </a:rPr>
              <a:t>intervención</a:t>
            </a:r>
            <a:r>
              <a:rPr lang="es-MX" sz="3200" dirty="0"/>
              <a:t>. La acción relacionada con el segundo peldaño es </a:t>
            </a:r>
            <a:r>
              <a:rPr lang="es-MX" sz="3200" dirty="0">
                <a:solidFill>
                  <a:srgbClr val="00B0F0"/>
                </a:solidFill>
              </a:rPr>
              <a:t>hacer o intervenir</a:t>
            </a:r>
            <a:r>
              <a:rPr lang="es-MX" sz="3200" dirty="0"/>
              <a:t>. </a:t>
            </a:r>
          </a:p>
          <a:p>
            <a:pPr algn="just"/>
            <a:endParaRPr lang="es-MX" sz="3200" dirty="0"/>
          </a:p>
          <a:p>
            <a:pPr algn="just"/>
            <a:r>
              <a:rPr lang="es-MX" sz="3200" dirty="0"/>
              <a:t>Las intervenciones pueden ayudarnos a responder preguntas sobre qué le </a:t>
            </a:r>
            <a:r>
              <a:rPr lang="es-MX" sz="3200" dirty="0">
                <a:solidFill>
                  <a:srgbClr val="C00000"/>
                </a:solidFill>
              </a:rPr>
              <a:t>sucederá a una cosa si cambiamos otra</a:t>
            </a:r>
            <a:r>
              <a:rPr lang="es-MX" sz="3200" dirty="0"/>
              <a:t>; por ejemplo, </a:t>
            </a:r>
            <a:r>
              <a:rPr lang="es-MX" sz="3200" dirty="0">
                <a:solidFill>
                  <a:srgbClr val="C00000"/>
                </a:solidFill>
              </a:rPr>
              <a:t>si me voy a la cama más temprano, ¿tendré más energía a la mañana siguiente?</a:t>
            </a:r>
            <a:endParaRPr lang="en-US" sz="3200" dirty="0">
              <a:solidFill>
                <a:srgbClr val="C00000"/>
              </a:solidFill>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97969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77A60-FC8D-0851-B5C8-7569F685CAD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F899A69-B828-23F7-083C-A3DB9EC517F6}"/>
              </a:ext>
            </a:extLst>
          </p:cNvPr>
          <p:cNvSpPr>
            <a:spLocks noGrp="1"/>
          </p:cNvSpPr>
          <p:nvPr>
            <p:ph type="title"/>
          </p:nvPr>
        </p:nvSpPr>
        <p:spPr>
          <a:xfrm>
            <a:off x="0" y="0"/>
            <a:ext cx="9144000" cy="1143000"/>
          </a:xfrm>
        </p:spPr>
        <p:txBody>
          <a:bodyPr>
            <a:normAutofit/>
          </a:bodyPr>
          <a:lstStyle/>
          <a:p>
            <a:pPr algn="ctr"/>
            <a:r>
              <a:rPr lang="es-MX" dirty="0"/>
              <a:t>Correlación y causalidad</a:t>
            </a:r>
            <a:endParaRPr lang="es-ES" dirty="0"/>
          </a:p>
        </p:txBody>
      </p:sp>
      <p:sp>
        <p:nvSpPr>
          <p:cNvPr id="9" name="8 CuadroTexto">
            <a:extLst>
              <a:ext uri="{FF2B5EF4-FFF2-40B4-BE49-F238E27FC236}">
                <a16:creationId xmlns:a16="http://schemas.microsoft.com/office/drawing/2014/main" id="{3BB1806C-D636-9CB7-74B6-FF6B911D19FF}"/>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161615"/>
                </a:solidFill>
                <a:effectLst/>
                <a:latin typeface="Helvetica" pitchFamily="2" charset="0"/>
              </a:rPr>
              <a:t>Es </a:t>
            </a:r>
            <a:r>
              <a:rPr lang="es-MX" sz="3200" dirty="0">
                <a:solidFill>
                  <a:srgbClr val="92D050"/>
                </a:solidFill>
                <a:effectLst/>
                <a:latin typeface="Helvetica" pitchFamily="2" charset="0"/>
              </a:rPr>
              <a:t>prácticamente imposible estimar la verdadera relación entre X e Y a partir de estos datos</a:t>
            </a:r>
            <a:r>
              <a:rPr lang="es-MX" sz="3200" dirty="0">
                <a:solidFill>
                  <a:srgbClr val="161615"/>
                </a:solidFill>
                <a:effectLst/>
                <a:latin typeface="Helvetica" pitchFamily="2" charset="0"/>
              </a:rPr>
              <a:t>, incluso con situaciones como estas que pueden ocurrir en la vida real. Todo, desde </a:t>
            </a:r>
            <a:r>
              <a:rPr lang="es-MX" sz="3200" dirty="0">
                <a:solidFill>
                  <a:schemeClr val="tx2">
                    <a:lumMod val="60000"/>
                    <a:lumOff val="40000"/>
                  </a:schemeClr>
                </a:solidFill>
                <a:effectLst/>
                <a:latin typeface="Helvetica" pitchFamily="2" charset="0"/>
              </a:rPr>
              <a:t>sensores defectuosos hasta sesgo de selección en estudios médicos</a:t>
            </a:r>
            <a:r>
              <a:rPr lang="es-MX" sz="3200" dirty="0">
                <a:solidFill>
                  <a:srgbClr val="161615"/>
                </a:solidFill>
                <a:effectLst/>
                <a:latin typeface="Helvetica" pitchFamily="2" charset="0"/>
              </a:rPr>
              <a:t>, puede </a:t>
            </a:r>
            <a:r>
              <a:rPr lang="es-MX" sz="3200" dirty="0">
                <a:solidFill>
                  <a:srgbClr val="7030A0"/>
                </a:solidFill>
                <a:effectLst/>
                <a:latin typeface="Helvetica" pitchFamily="2" charset="0"/>
              </a:rPr>
              <a:t>eliminar una cantidad sustancial de información de los datos observacionales y llevarnos a conclusiones erróneas</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3065457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D9A0A-48A4-6FDB-840A-0CC390DA47B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4FC8BD7-DFF0-794C-9361-CD712073821B}"/>
              </a:ext>
            </a:extLst>
          </p:cNvPr>
          <p:cNvSpPr>
            <a:spLocks noGrp="1"/>
          </p:cNvSpPr>
          <p:nvPr>
            <p:ph type="title"/>
          </p:nvPr>
        </p:nvSpPr>
        <p:spPr>
          <a:xfrm>
            <a:off x="0" y="0"/>
            <a:ext cx="9144000" cy="1143000"/>
          </a:xfrm>
        </p:spPr>
        <p:txBody>
          <a:bodyPr>
            <a:normAutofit/>
          </a:bodyPr>
          <a:lstStyle/>
          <a:p>
            <a:pPr algn="ctr"/>
            <a:r>
              <a:rPr lang="es-MX"/>
              <a:t>¿Qué son los contrafácticos?</a:t>
            </a:r>
            <a:endParaRPr lang="es-ES" dirty="0"/>
          </a:p>
        </p:txBody>
      </p:sp>
      <p:sp>
        <p:nvSpPr>
          <p:cNvPr id="9" name="8 CuadroTexto">
            <a:extLst>
              <a:ext uri="{FF2B5EF4-FFF2-40B4-BE49-F238E27FC236}">
                <a16:creationId xmlns:a16="http://schemas.microsoft.com/office/drawing/2014/main" id="{729DA7F8-E266-3854-4614-FC6B2B881757}"/>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¿Alguna vez te has preguntado dónde estarías hoy si hubieras elegido algo diferente en tu vida? ¿Te hubieras mudado a otra ciudad hace 10 años? ¿Estudiado arte? ¿Salido con otra persona? ¿Hiciste un viaje en moto por Hawái?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Responder a este tipo de preguntas requiere que creemos </a:t>
            </a:r>
            <a:r>
              <a:rPr lang="es-MX" sz="3200" dirty="0">
                <a:solidFill>
                  <a:srgbClr val="FF0000"/>
                </a:solidFill>
                <a:effectLst/>
                <a:latin typeface="Helvetica" pitchFamily="2" charset="0"/>
              </a:rPr>
              <a:t>mundos alternativos</a:t>
            </a:r>
            <a:r>
              <a:rPr lang="es-MX" sz="3200" dirty="0">
                <a:solidFill>
                  <a:srgbClr val="161615"/>
                </a:solidFill>
                <a:effectLst/>
                <a:latin typeface="Helvetica" pitchFamily="2" charset="0"/>
              </a:rPr>
              <a:t>, </a:t>
            </a:r>
            <a:r>
              <a:rPr lang="es-MX" sz="3200" dirty="0">
                <a:solidFill>
                  <a:srgbClr val="00B050"/>
                </a:solidFill>
                <a:effectLst/>
                <a:latin typeface="Helvetica" pitchFamily="2" charset="0"/>
              </a:rPr>
              <a:t>mundos que nunca hemos observado</a:t>
            </a:r>
            <a:r>
              <a:rPr lang="es-MX" sz="3200" dirty="0">
                <a:solidFill>
                  <a:srgbClr val="161615"/>
                </a:solidFill>
                <a:effectLst/>
                <a:latin typeface="Helvetica" pitchFamily="2" charset="0"/>
              </a:rPr>
              <a:t>. Si alguna vez has intentado hacer esto por ti mismo, ya sabes intuitivamente qué son los contrafácticos.</a:t>
            </a:r>
          </a:p>
        </p:txBody>
      </p:sp>
    </p:spTree>
    <p:extLst>
      <p:ext uri="{BB962C8B-B14F-4D97-AF65-F5344CB8AC3E}">
        <p14:creationId xmlns:p14="http://schemas.microsoft.com/office/powerpoint/2010/main" val="835351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5350-6A72-646C-6C4E-698C4CC54B3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E11B23F-926B-589B-9190-AB89E93E8250}"/>
              </a:ext>
            </a:extLst>
          </p:cNvPr>
          <p:cNvSpPr>
            <a:spLocks noGrp="1"/>
          </p:cNvSpPr>
          <p:nvPr>
            <p:ph type="title"/>
          </p:nvPr>
        </p:nvSpPr>
        <p:spPr>
          <a:xfrm>
            <a:off x="0" y="0"/>
            <a:ext cx="9144000" cy="1143000"/>
          </a:xfrm>
        </p:spPr>
        <p:txBody>
          <a:bodyPr>
            <a:normAutofit/>
          </a:bodyPr>
          <a:lstStyle/>
          <a:p>
            <a:pPr algn="ctr"/>
            <a:r>
              <a:rPr lang="es-MX"/>
              <a:t>¿Qué son los contrafácticos?</a:t>
            </a:r>
            <a:endParaRPr lang="es-ES" dirty="0"/>
          </a:p>
        </p:txBody>
      </p:sp>
      <p:sp>
        <p:nvSpPr>
          <p:cNvPr id="9" name="8 CuadroTexto">
            <a:extLst>
              <a:ext uri="{FF2B5EF4-FFF2-40B4-BE49-F238E27FC236}">
                <a16:creationId xmlns:a16="http://schemas.microsoft.com/office/drawing/2014/main" id="{E3323F52-C58E-6286-1967-CEFC4A90ABBE}"/>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Podemos pensar en los contrafácticos como una </a:t>
            </a:r>
            <a:r>
              <a:rPr lang="es-MX" sz="3200" dirty="0">
                <a:solidFill>
                  <a:srgbClr val="00B050"/>
                </a:solidFill>
                <a:effectLst/>
                <a:latin typeface="Helvetica" pitchFamily="2" charset="0"/>
              </a:rPr>
              <a:t>modificación mínima de un sistema</a:t>
            </a:r>
            <a:r>
              <a:rPr lang="es-MX" sz="3200" dirty="0">
                <a:solidFill>
                  <a:srgbClr val="161615"/>
                </a:solidFill>
                <a:effectLst/>
                <a:latin typeface="Helvetica" pitchFamily="2" charset="0"/>
              </a:rPr>
              <a:t>. En este sentido, son </a:t>
            </a:r>
            <a:r>
              <a:rPr lang="es-MX" sz="3200" dirty="0">
                <a:solidFill>
                  <a:schemeClr val="accent4">
                    <a:lumMod val="60000"/>
                    <a:lumOff val="40000"/>
                  </a:schemeClr>
                </a:solidFill>
                <a:effectLst/>
                <a:latin typeface="Helvetica" pitchFamily="2" charset="0"/>
              </a:rPr>
              <a:t>similares</a:t>
            </a:r>
            <a:r>
              <a:rPr lang="es-MX" sz="3200" dirty="0">
                <a:solidFill>
                  <a:srgbClr val="161615"/>
                </a:solidFill>
                <a:effectLst/>
                <a:latin typeface="Helvetica" pitchFamily="2" charset="0"/>
              </a:rPr>
              <a:t> a las </a:t>
            </a:r>
            <a:r>
              <a:rPr lang="es-MX" sz="3200" dirty="0">
                <a:solidFill>
                  <a:schemeClr val="accent4">
                    <a:lumMod val="60000"/>
                    <a:lumOff val="40000"/>
                  </a:schemeClr>
                </a:solidFill>
                <a:effectLst/>
                <a:latin typeface="Helvetica" pitchFamily="2" charset="0"/>
              </a:rPr>
              <a:t>intervenciones</a:t>
            </a:r>
            <a:r>
              <a:rPr lang="es-MX" sz="3200" dirty="0">
                <a:solidFill>
                  <a:srgbClr val="161615"/>
                </a:solidFill>
                <a:effectLst/>
                <a:latin typeface="Helvetica" pitchFamily="2" charset="0"/>
              </a:rPr>
              <a:t>. No obstante, existe una </a:t>
            </a:r>
            <a:r>
              <a:rPr lang="es-MX" sz="3200" dirty="0">
                <a:solidFill>
                  <a:schemeClr val="accent4">
                    <a:lumMod val="60000"/>
                    <a:lumOff val="40000"/>
                  </a:schemeClr>
                </a:solidFill>
                <a:effectLst/>
                <a:latin typeface="Helvetica" pitchFamily="2" charset="0"/>
              </a:rPr>
              <a:t>diferencia fundamental </a:t>
            </a:r>
            <a:r>
              <a:rPr lang="es-MX" sz="3200" dirty="0">
                <a:solidFill>
                  <a:srgbClr val="161615"/>
                </a:solidFill>
                <a:effectLst/>
                <a:latin typeface="Helvetica" pitchFamily="2" charset="0"/>
              </a:rPr>
              <a:t>entre ambos.</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Los contrafácticos pueden considerarse </a:t>
            </a:r>
            <a:r>
              <a:rPr lang="es-MX" sz="3200" dirty="0">
                <a:solidFill>
                  <a:schemeClr val="accent4">
                    <a:lumMod val="60000"/>
                    <a:lumOff val="40000"/>
                  </a:schemeClr>
                </a:solidFill>
                <a:effectLst/>
                <a:latin typeface="Helvetica" pitchFamily="2" charset="0"/>
              </a:rPr>
              <a:t>intervenciones hipotéticas o simuladas </a:t>
            </a:r>
            <a:r>
              <a:rPr lang="es-MX" sz="3200" dirty="0">
                <a:solidFill>
                  <a:srgbClr val="161615"/>
                </a:solidFill>
                <a:effectLst/>
                <a:latin typeface="Helvetica" pitchFamily="2" charset="0"/>
              </a:rPr>
              <a:t>que </a:t>
            </a:r>
            <a:r>
              <a:rPr lang="es-MX" sz="3200" dirty="0">
                <a:solidFill>
                  <a:schemeClr val="accent6">
                    <a:lumMod val="75000"/>
                  </a:schemeClr>
                </a:solidFill>
                <a:effectLst/>
                <a:latin typeface="Helvetica" pitchFamily="2" charset="0"/>
              </a:rPr>
              <a:t>suponen un estado particular del mundo </a:t>
            </a:r>
            <a:r>
              <a:rPr lang="es-MX" sz="3200" dirty="0">
                <a:solidFill>
                  <a:srgbClr val="161615"/>
                </a:solidFill>
                <a:effectLst/>
                <a:latin typeface="Helvetica" pitchFamily="2" charset="0"/>
              </a:rPr>
              <a:t>(nótese que las intervenciones no requieren ninguna suposición sobre estado del mundo).</a:t>
            </a:r>
          </a:p>
        </p:txBody>
      </p:sp>
    </p:spTree>
    <p:extLst>
      <p:ext uri="{BB962C8B-B14F-4D97-AF65-F5344CB8AC3E}">
        <p14:creationId xmlns:p14="http://schemas.microsoft.com/office/powerpoint/2010/main" val="4190230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6828A-B4C1-2F64-9660-C0F44D1FDC7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CBB4EBB-7425-904C-00E2-CB5576294FE3}"/>
              </a:ext>
            </a:extLst>
          </p:cNvPr>
          <p:cNvSpPr>
            <a:spLocks noGrp="1"/>
          </p:cNvSpPr>
          <p:nvPr>
            <p:ph type="title"/>
          </p:nvPr>
        </p:nvSpPr>
        <p:spPr>
          <a:xfrm>
            <a:off x="0" y="0"/>
            <a:ext cx="9144000" cy="1143000"/>
          </a:xfrm>
        </p:spPr>
        <p:txBody>
          <a:bodyPr>
            <a:normAutofit/>
          </a:bodyPr>
          <a:lstStyle/>
          <a:p>
            <a:pPr algn="ctr"/>
            <a:r>
              <a:rPr lang="es-MX"/>
              <a:t>¿Qué son los contrafácticos?</a:t>
            </a:r>
            <a:endParaRPr lang="es-ES" dirty="0"/>
          </a:p>
        </p:txBody>
      </p:sp>
      <p:sp>
        <p:nvSpPr>
          <p:cNvPr id="9" name="8 CuadroTexto">
            <a:extLst>
              <a:ext uri="{FF2B5EF4-FFF2-40B4-BE49-F238E27FC236}">
                <a16:creationId xmlns:a16="http://schemas.microsoft.com/office/drawing/2014/main" id="{F1B2F391-7D9E-2811-0AD7-A58342C91366}"/>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Por ejemplo, responder a una pregunta contrafáctica como </a:t>
            </a:r>
            <a:r>
              <a:rPr lang="es-MX" sz="3200" dirty="0">
                <a:solidFill>
                  <a:schemeClr val="accent6">
                    <a:lumMod val="75000"/>
                  </a:schemeClr>
                </a:solidFill>
                <a:effectLst/>
                <a:latin typeface="Helvetica" pitchFamily="2" charset="0"/>
              </a:rPr>
              <a:t>“¿Habría comprado John el chocolate el viernes pasado si hubiera visto el anuncio la semana pasada?” </a:t>
            </a:r>
            <a:r>
              <a:rPr lang="es-MX" sz="3200" dirty="0">
                <a:solidFill>
                  <a:srgbClr val="161615"/>
                </a:solidFill>
                <a:effectLst/>
                <a:latin typeface="Helvetica" pitchFamily="2" charset="0"/>
              </a:rPr>
              <a:t>requiere que </a:t>
            </a:r>
            <a:r>
              <a:rPr lang="es-MX" sz="3200" dirty="0">
                <a:solidFill>
                  <a:schemeClr val="accent1"/>
                </a:solidFill>
                <a:effectLst/>
                <a:latin typeface="Helvetica" pitchFamily="2" charset="0"/>
              </a:rPr>
              <a:t>sepamos muchas cosas sobre John </a:t>
            </a:r>
            <a:r>
              <a:rPr lang="es-MX" sz="3200" dirty="0">
                <a:solidFill>
                  <a:srgbClr val="161615"/>
                </a:solidFill>
                <a:effectLst/>
                <a:latin typeface="Helvetica" pitchFamily="2" charset="0"/>
              </a:rPr>
              <a:t>(y su entorno) en el pasado. Por otro lado, </a:t>
            </a:r>
            <a:r>
              <a:rPr lang="es-MX" sz="3200" dirty="0">
                <a:solidFill>
                  <a:schemeClr val="accent1"/>
                </a:solidFill>
                <a:effectLst/>
                <a:latin typeface="Helvetica" pitchFamily="2" charset="0"/>
              </a:rPr>
              <a:t>no necesitamos saber nada sobre la vida o el entorno de John de la semana pasada para realizar una intervención</a:t>
            </a:r>
            <a:r>
              <a:rPr lang="es-MX" sz="3200" dirty="0">
                <a:solidFill>
                  <a:srgbClr val="161615"/>
                </a:solidFill>
                <a:effectLst/>
                <a:latin typeface="Helvetica" pitchFamily="2" charset="0"/>
              </a:rPr>
              <a:t> (mostrarle a John un anuncio y ver si compra).</a:t>
            </a:r>
          </a:p>
        </p:txBody>
      </p:sp>
    </p:spTree>
    <p:extLst>
      <p:ext uri="{BB962C8B-B14F-4D97-AF65-F5344CB8AC3E}">
        <p14:creationId xmlns:p14="http://schemas.microsoft.com/office/powerpoint/2010/main" val="1627288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A066A-A719-2329-CD75-C1A2B9B89A7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65DA961-7BDD-96AC-5A86-F37102230F3D}"/>
              </a:ext>
            </a:extLst>
          </p:cNvPr>
          <p:cNvSpPr>
            <a:spLocks noGrp="1"/>
          </p:cNvSpPr>
          <p:nvPr>
            <p:ph type="title"/>
          </p:nvPr>
        </p:nvSpPr>
        <p:spPr>
          <a:xfrm>
            <a:off x="0" y="0"/>
            <a:ext cx="9144000" cy="1143000"/>
          </a:xfrm>
        </p:spPr>
        <p:txBody>
          <a:bodyPr>
            <a:normAutofit/>
          </a:bodyPr>
          <a:lstStyle/>
          <a:p>
            <a:pPr algn="ctr"/>
            <a:r>
              <a:rPr lang="es-MX"/>
              <a:t>¿Qué son los contrafácticos?</a:t>
            </a:r>
            <a:endParaRPr lang="es-ES" dirty="0"/>
          </a:p>
        </p:txBody>
      </p:sp>
      <p:sp>
        <p:nvSpPr>
          <p:cNvPr id="9" name="8 CuadroTexto">
            <a:extLst>
              <a:ext uri="{FF2B5EF4-FFF2-40B4-BE49-F238E27FC236}">
                <a16:creationId xmlns:a16="http://schemas.microsoft.com/office/drawing/2014/main" id="{C474DA23-0F01-AFE3-3DEF-2C907070062F}"/>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effectLst/>
                <a:latin typeface="Helvetica" pitchFamily="2" charset="0"/>
              </a:rPr>
              <a:t>A diferencia de las intervenciones, los </a:t>
            </a:r>
            <a:r>
              <a:rPr lang="es-MX" sz="3200" dirty="0">
                <a:solidFill>
                  <a:schemeClr val="bg2">
                    <a:lumMod val="50000"/>
                  </a:schemeClr>
                </a:solidFill>
                <a:effectLst/>
                <a:latin typeface="Helvetica" pitchFamily="2" charset="0"/>
              </a:rPr>
              <a:t>contrafácticos nunca pueden observarse</a:t>
            </a:r>
            <a:r>
              <a:rPr lang="es-MX" sz="3200" dirty="0">
                <a:solidFill>
                  <a:srgbClr val="161615"/>
                </a:solidFill>
                <a:effectLst/>
                <a:latin typeface="Helvetica" pitchFamily="2" charset="0"/>
              </a:rPr>
              <a:t>.</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También podemos ver la diferencia entre contrafácticos e intervenciones desde otro ángulo: </a:t>
            </a:r>
            <a:r>
              <a:rPr lang="es-MX" sz="3200" dirty="0">
                <a:solidFill>
                  <a:schemeClr val="accent2">
                    <a:lumMod val="60000"/>
                    <a:lumOff val="40000"/>
                  </a:schemeClr>
                </a:solidFill>
                <a:effectLst/>
                <a:latin typeface="Helvetica" pitchFamily="2" charset="0"/>
              </a:rPr>
              <a:t>dos modelos causales contrafácticos diferentes pueden conducir a la misma distribución intervencionista</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4036153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D3109-A4B8-33D2-8ABB-0992D202033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034952F-5AF4-A006-1EE1-5D18B9BE9F79}"/>
              </a:ext>
            </a:extLst>
          </p:cNvPr>
          <p:cNvSpPr>
            <a:spLocks noGrp="1"/>
          </p:cNvSpPr>
          <p:nvPr>
            <p:ph type="title"/>
          </p:nvPr>
        </p:nvSpPr>
        <p:spPr>
          <a:xfrm>
            <a:off x="0" y="0"/>
            <a:ext cx="9144000" cy="1143000"/>
          </a:xfrm>
        </p:spPr>
        <p:txBody>
          <a:bodyPr>
            <a:normAutofit/>
          </a:bodyPr>
          <a:lstStyle/>
          <a:p>
            <a:pPr algn="ctr"/>
            <a:r>
              <a:rPr lang="es-MX" dirty="0"/>
              <a:t>¡Pongámonos raros (pero formales)!</a:t>
            </a:r>
            <a:endParaRPr lang="es-ES" dirty="0"/>
          </a:p>
        </p:txBody>
      </p:sp>
      <p:sp>
        <p:nvSpPr>
          <p:cNvPr id="9" name="8 CuadroTexto">
            <a:extLst>
              <a:ext uri="{FF2B5EF4-FFF2-40B4-BE49-F238E27FC236}">
                <a16:creationId xmlns:a16="http://schemas.microsoft.com/office/drawing/2014/main" id="{BFF47A19-E33D-542A-D9B5-DC716C24C863}"/>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161615"/>
                </a:solidFill>
                <a:effectLst/>
                <a:latin typeface="Helvetica" pitchFamily="2" charset="0"/>
              </a:rPr>
              <a:t>Imagina que tomaste un café esta mañana y ahora te sientes mal del estómago. </a:t>
            </a:r>
            <a:r>
              <a:rPr lang="es-MX" sz="3200" dirty="0">
                <a:solidFill>
                  <a:schemeClr val="accent2">
                    <a:lumMod val="60000"/>
                    <a:lumOff val="40000"/>
                  </a:schemeClr>
                </a:solidFill>
                <a:effectLst/>
                <a:latin typeface="Helvetica" pitchFamily="2" charset="0"/>
              </a:rPr>
              <a:t>¿Te sentirías igual o mejor si no hubieras tomado café?</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Tenga en cuenta que </a:t>
            </a:r>
            <a:r>
              <a:rPr lang="es-MX" sz="3200" dirty="0">
                <a:solidFill>
                  <a:srgbClr val="92D050"/>
                </a:solidFill>
                <a:effectLst/>
                <a:latin typeface="Helvetica" pitchFamily="2" charset="0"/>
              </a:rPr>
              <a:t>no podemos responder a esta pregunta con intervenciones</a:t>
            </a:r>
            <a:r>
              <a:rPr lang="es-MX" sz="3200" dirty="0">
                <a:solidFill>
                  <a:srgbClr val="161615"/>
                </a:solidFill>
                <a:effectLst/>
                <a:latin typeface="Helvetica" pitchFamily="2" charset="0"/>
              </a:rPr>
              <a:t>. Un experimento aleatorio solo nos permitiría responder a preguntas como:</a:t>
            </a:r>
          </a:p>
        </p:txBody>
      </p:sp>
    </p:spTree>
    <p:extLst>
      <p:ext uri="{BB962C8B-B14F-4D97-AF65-F5344CB8AC3E}">
        <p14:creationId xmlns:p14="http://schemas.microsoft.com/office/powerpoint/2010/main" val="925059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4EF73-C55B-07FF-6DC5-DBF3BDDA992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2117142-081E-3F22-76CD-B86A2B22D98C}"/>
              </a:ext>
            </a:extLst>
          </p:cNvPr>
          <p:cNvSpPr>
            <a:spLocks noGrp="1"/>
          </p:cNvSpPr>
          <p:nvPr>
            <p:ph type="title"/>
          </p:nvPr>
        </p:nvSpPr>
        <p:spPr>
          <a:xfrm>
            <a:off x="0" y="0"/>
            <a:ext cx="9144000" cy="1143000"/>
          </a:xfrm>
        </p:spPr>
        <p:txBody>
          <a:bodyPr>
            <a:normAutofit/>
          </a:bodyPr>
          <a:lstStyle/>
          <a:p>
            <a:pPr algn="ctr"/>
            <a:r>
              <a:rPr lang="es-MX" dirty="0"/>
              <a:t>¡Pongámonos raros (pero formales)!</a:t>
            </a:r>
            <a:endParaRPr lang="es-ES" dirty="0"/>
          </a:p>
        </p:txBody>
      </p:sp>
      <p:sp>
        <p:nvSpPr>
          <p:cNvPr id="9" name="8 CuadroTexto">
            <a:extLst>
              <a:ext uri="{FF2B5EF4-FFF2-40B4-BE49-F238E27FC236}">
                <a16:creationId xmlns:a16="http://schemas.microsoft.com/office/drawing/2014/main" id="{7B778C52-945B-36B0-25C5-A07C0A6B4BBF}"/>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92D050"/>
                </a:solidFill>
                <a:effectLst/>
                <a:latin typeface="Helvetica" pitchFamily="2" charset="0"/>
              </a:rPr>
              <a:t>“¿Cuál es la probabilidad de que personas similares a usted reaccionen al café de la misma manera que usted reaccionó, dadas circunstancias similares?” </a:t>
            </a:r>
            <a:r>
              <a:rPr lang="es-MX" sz="3200" dirty="0">
                <a:solidFill>
                  <a:srgbClr val="161615"/>
                </a:solidFill>
                <a:effectLst/>
                <a:latin typeface="Helvetica" pitchFamily="2" charset="0"/>
              </a:rPr>
              <a:t>o </a:t>
            </a:r>
            <a:r>
              <a:rPr lang="es-MX" sz="3200" dirty="0">
                <a:solidFill>
                  <a:schemeClr val="accent2"/>
                </a:solidFill>
                <a:effectLst/>
                <a:latin typeface="Helvetica" pitchFamily="2" charset="0"/>
              </a:rPr>
              <a:t>“¿Cuál es la probabilidad de que usted se sienta mal después de tomar un café por la mañana en un día similar al de hoy, dadas circunstancias similares?”</a:t>
            </a:r>
          </a:p>
        </p:txBody>
      </p:sp>
    </p:spTree>
    <p:extLst>
      <p:ext uri="{BB962C8B-B14F-4D97-AF65-F5344CB8AC3E}">
        <p14:creationId xmlns:p14="http://schemas.microsoft.com/office/powerpoint/2010/main" val="27287900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4791-8301-03AC-A706-EE5217D3D4B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8EE49C5-C772-94EB-17ED-D1C41EE00F7D}"/>
              </a:ext>
            </a:extLst>
          </p:cNvPr>
          <p:cNvSpPr>
            <a:spLocks noGrp="1"/>
          </p:cNvSpPr>
          <p:nvPr>
            <p:ph type="title"/>
          </p:nvPr>
        </p:nvSpPr>
        <p:spPr>
          <a:xfrm>
            <a:off x="0" y="0"/>
            <a:ext cx="9144000" cy="1143000"/>
          </a:xfrm>
        </p:spPr>
        <p:txBody>
          <a:bodyPr>
            <a:normAutofit/>
          </a:bodyPr>
          <a:lstStyle/>
          <a:p>
            <a:pPr algn="ctr"/>
            <a:r>
              <a:rPr lang="es-MX" dirty="0"/>
              <a:t>¡Pongámonos raros (pero formales)!</a:t>
            </a:r>
            <a:endParaRPr lang="es-ES" dirty="0"/>
          </a:p>
        </p:txBody>
      </p:sp>
      <p:sp>
        <p:nvSpPr>
          <p:cNvPr id="9" name="8 CuadroTexto">
            <a:extLst>
              <a:ext uri="{FF2B5EF4-FFF2-40B4-BE49-F238E27FC236}">
                <a16:creationId xmlns:a16="http://schemas.microsoft.com/office/drawing/2014/main" id="{568EA4D7-2761-AD7D-7C38-7C05DB92F034}"/>
              </a:ext>
            </a:extLst>
          </p:cNvPr>
          <p:cNvSpPr txBox="1"/>
          <p:nvPr/>
        </p:nvSpPr>
        <p:spPr>
          <a:xfrm>
            <a:off x="185057" y="1143000"/>
            <a:ext cx="8752114" cy="3539430"/>
          </a:xfrm>
          <a:prstGeom prst="rect">
            <a:avLst/>
          </a:prstGeom>
          <a:noFill/>
        </p:spPr>
        <p:txBody>
          <a:bodyPr wrap="square" rtlCol="0">
            <a:spAutoFit/>
          </a:bodyPr>
          <a:lstStyle/>
          <a:p>
            <a:pPr algn="just"/>
            <a:r>
              <a:rPr lang="es-MX" sz="3200" dirty="0">
                <a:effectLst/>
                <a:latin typeface="Helvetica" pitchFamily="2" charset="0"/>
              </a:rPr>
              <a:t>Los contrafácticos intentan responder a una pregunta diferente: </a:t>
            </a:r>
            <a:r>
              <a:rPr lang="es-MX" sz="3200" dirty="0">
                <a:solidFill>
                  <a:srgbClr val="7030A0"/>
                </a:solidFill>
                <a:effectLst/>
                <a:latin typeface="Helvetica" pitchFamily="2" charset="0"/>
              </a:rPr>
              <a:t>“Dado un mundo alternativo que es idéntico al nuestro y que solo difiere en el hecho de que no bebiste café esta mañana </a:t>
            </a:r>
            <a:r>
              <a:rPr lang="es-MX" sz="3200" dirty="0">
                <a:effectLst/>
                <a:latin typeface="Helvetica" pitchFamily="2" charset="0"/>
              </a:rPr>
              <a:t>(más las consecuencias necesarias de no beberlo), </a:t>
            </a:r>
            <a:r>
              <a:rPr lang="es-MX" sz="3200" dirty="0">
                <a:solidFill>
                  <a:srgbClr val="7030A0"/>
                </a:solidFill>
                <a:effectLst/>
                <a:latin typeface="Helvetica" pitchFamily="2" charset="0"/>
              </a:rPr>
              <a:t>¿cuál es la probabilidad de que te sientas mal del estómago?”</a:t>
            </a:r>
          </a:p>
        </p:txBody>
      </p:sp>
    </p:spTree>
    <p:extLst>
      <p:ext uri="{BB962C8B-B14F-4D97-AF65-F5344CB8AC3E}">
        <p14:creationId xmlns:p14="http://schemas.microsoft.com/office/powerpoint/2010/main" val="713520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F4A9D-FD0D-12C9-1523-40FDC28F57AE}"/>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4297822-AB68-7F4C-2DDA-DA2900DD34BA}"/>
              </a:ext>
            </a:extLst>
          </p:cNvPr>
          <p:cNvSpPr>
            <a:spLocks noGrp="1"/>
          </p:cNvSpPr>
          <p:nvPr>
            <p:ph type="title"/>
          </p:nvPr>
        </p:nvSpPr>
        <p:spPr>
          <a:xfrm>
            <a:off x="0" y="0"/>
            <a:ext cx="9144000" cy="1143000"/>
          </a:xfrm>
        </p:spPr>
        <p:txBody>
          <a:bodyPr>
            <a:normAutofit/>
          </a:bodyPr>
          <a:lstStyle/>
          <a:p>
            <a:pPr algn="ctr"/>
            <a:r>
              <a:rPr lang="es-MX" dirty="0"/>
              <a:t>¡Pongámonos raros (pero formales)!</a:t>
            </a:r>
            <a:endParaRPr lang="es-ES" dirty="0"/>
          </a:p>
        </p:txBody>
      </p:sp>
      <p:sp>
        <p:nvSpPr>
          <p:cNvPr id="9" name="8 CuadroTexto">
            <a:extLst>
              <a:ext uri="{FF2B5EF4-FFF2-40B4-BE49-F238E27FC236}">
                <a16:creationId xmlns:a16="http://schemas.microsoft.com/office/drawing/2014/main" id="{3F076095-25DB-1A59-2872-E33E9AC473DD}"/>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Intentemos formalizarlo. Denotaremos el hecho de que </a:t>
            </a:r>
            <a:r>
              <a:rPr lang="es-MX" sz="3200" dirty="0">
                <a:solidFill>
                  <a:srgbClr val="7030A0"/>
                </a:solidFill>
                <a:effectLst/>
                <a:latin typeface="Helvetica" pitchFamily="2" charset="0"/>
              </a:rPr>
              <a:t>bebiste café esta mañana como X=1 </a:t>
            </a:r>
            <a:r>
              <a:rPr lang="es-MX" sz="3200" dirty="0">
                <a:effectLst/>
                <a:latin typeface="Helvetica" pitchFamily="2" charset="0"/>
              </a:rPr>
              <a:t>y el hecho de que </a:t>
            </a:r>
            <a:r>
              <a:rPr lang="es-MX" sz="3200" dirty="0">
                <a:solidFill>
                  <a:schemeClr val="accent3">
                    <a:lumMod val="75000"/>
                  </a:schemeClr>
                </a:solidFill>
                <a:effectLst/>
                <a:latin typeface="Helvetica" pitchFamily="2" charset="0"/>
              </a:rPr>
              <a:t>ahora te sientes mal como Y</a:t>
            </a:r>
            <a:r>
              <a:rPr lang="es-MX" sz="3200" baseline="-25000" dirty="0">
                <a:solidFill>
                  <a:schemeClr val="accent3">
                    <a:lumMod val="75000"/>
                  </a:schemeClr>
                </a:solidFill>
                <a:effectLst/>
                <a:latin typeface="Helvetica" pitchFamily="2" charset="0"/>
              </a:rPr>
              <a:t>X=1</a:t>
            </a:r>
            <a:r>
              <a:rPr lang="es-MX" sz="3200" dirty="0">
                <a:solidFill>
                  <a:schemeClr val="accent3">
                    <a:lumMod val="75000"/>
                  </a:schemeClr>
                </a:solidFill>
                <a:effectLst/>
                <a:latin typeface="Helvetica" pitchFamily="2" charset="0"/>
              </a:rPr>
              <a:t>=1</a:t>
            </a:r>
            <a:r>
              <a:rPr lang="es-MX" sz="3200" dirty="0">
                <a:effectLst/>
                <a:latin typeface="Helvetica" pitchFamily="2" charset="0"/>
              </a:rPr>
              <a:t>. El subíndice </a:t>
            </a:r>
            <a:r>
              <a:rPr lang="es-MX" sz="3200" dirty="0">
                <a:solidFill>
                  <a:srgbClr val="00B0F0"/>
                </a:solidFill>
                <a:effectLst/>
                <a:latin typeface="Helvetica" pitchFamily="2" charset="0"/>
              </a:rPr>
              <a:t>.</a:t>
            </a:r>
            <a:r>
              <a:rPr lang="es-MX" sz="3200" baseline="-25000" dirty="0">
                <a:solidFill>
                  <a:srgbClr val="00B0F0"/>
                </a:solidFill>
                <a:effectLst/>
                <a:latin typeface="Helvetica" pitchFamily="2" charset="0"/>
              </a:rPr>
              <a:t>X=1</a:t>
            </a:r>
            <a:r>
              <a:rPr lang="es-MX" sz="3200" dirty="0">
                <a:effectLst/>
                <a:latin typeface="Helvetica" pitchFamily="2" charset="0"/>
              </a:rPr>
              <a:t> nos informa que el </a:t>
            </a:r>
            <a:r>
              <a:rPr lang="es-MX" sz="3200" dirty="0">
                <a:solidFill>
                  <a:srgbClr val="00B0F0"/>
                </a:solidFill>
                <a:effectLst/>
                <a:latin typeface="Helvetica" pitchFamily="2" charset="0"/>
              </a:rPr>
              <a:t>resultado, Y , ocurrió en el mundo en el que tomaste tu café por la mañana (X=1). </a:t>
            </a:r>
            <a:r>
              <a:rPr lang="es-MX" sz="3200" dirty="0">
                <a:effectLst/>
                <a:latin typeface="Helvetica" pitchFamily="2" charset="0"/>
              </a:rPr>
              <a:t>La cantidad que queremos estimar, por lo tanto, es la siguiente:</a:t>
            </a:r>
            <a:endParaRPr lang="es-MX" sz="3200" dirty="0">
              <a:solidFill>
                <a:srgbClr val="7030A0"/>
              </a:solidFill>
              <a:effectLst/>
              <a:latin typeface="Helvetica" pitchFamily="2" charset="0"/>
            </a:endParaRPr>
          </a:p>
        </p:txBody>
      </p:sp>
    </p:spTree>
    <p:extLst>
      <p:ext uri="{BB962C8B-B14F-4D97-AF65-F5344CB8AC3E}">
        <p14:creationId xmlns:p14="http://schemas.microsoft.com/office/powerpoint/2010/main" val="2950605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E15F1-AF74-71BE-C691-014680C3BEB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87D8F7F-C84B-C6E7-0B42-E9FC6CFAC3A9}"/>
              </a:ext>
            </a:extLst>
          </p:cNvPr>
          <p:cNvSpPr>
            <a:spLocks noGrp="1"/>
          </p:cNvSpPr>
          <p:nvPr>
            <p:ph type="title"/>
          </p:nvPr>
        </p:nvSpPr>
        <p:spPr>
          <a:xfrm>
            <a:off x="0" y="0"/>
            <a:ext cx="9144000" cy="1143000"/>
          </a:xfrm>
        </p:spPr>
        <p:txBody>
          <a:bodyPr>
            <a:normAutofit/>
          </a:bodyPr>
          <a:lstStyle/>
          <a:p>
            <a:pPr algn="ctr"/>
            <a:r>
              <a:rPr lang="es-MX" dirty="0"/>
              <a:t>¡Pongámonos raros (pero formales)!</a:t>
            </a:r>
            <a:endParaRPr lang="es-ES" dirty="0"/>
          </a:p>
        </p:txBody>
      </p:sp>
      <p:sp>
        <p:nvSpPr>
          <p:cNvPr id="9" name="8 CuadroTexto">
            <a:extLst>
              <a:ext uri="{FF2B5EF4-FFF2-40B4-BE49-F238E27FC236}">
                <a16:creationId xmlns:a16="http://schemas.microsoft.com/office/drawing/2014/main" id="{545883E3-D332-2849-D286-18EED2277669}"/>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7030A0"/>
                </a:solidFill>
                <a:effectLst/>
                <a:latin typeface="Helvetica" pitchFamily="2" charset="0"/>
              </a:rPr>
              <a:t>P ( Y</a:t>
            </a:r>
            <a:r>
              <a:rPr lang="es-MX" sz="3200" baseline="-25000" dirty="0">
                <a:solidFill>
                  <a:srgbClr val="7030A0"/>
                </a:solidFill>
                <a:effectLst/>
                <a:latin typeface="Helvetica" pitchFamily="2" charset="0"/>
              </a:rPr>
              <a:t>X=0</a:t>
            </a:r>
            <a:r>
              <a:rPr lang="es-MX" sz="3200" dirty="0">
                <a:solidFill>
                  <a:srgbClr val="7030A0"/>
                </a:solidFill>
                <a:effectLst/>
                <a:latin typeface="Helvetica" pitchFamily="2" charset="0"/>
              </a:rPr>
              <a:t>=1 | X=1, Y</a:t>
            </a:r>
            <a:r>
              <a:rPr lang="es-MX" sz="3200" baseline="-25000" dirty="0">
                <a:solidFill>
                  <a:srgbClr val="7030A0"/>
                </a:solidFill>
                <a:effectLst/>
                <a:latin typeface="Helvetica" pitchFamily="2" charset="0"/>
              </a:rPr>
              <a:t>X=1</a:t>
            </a:r>
            <a:r>
              <a:rPr lang="es-MX" sz="3200" dirty="0">
                <a:solidFill>
                  <a:srgbClr val="7030A0"/>
                </a:solidFill>
                <a:effectLst/>
                <a:latin typeface="Helvetica" pitchFamily="2" charset="0"/>
              </a:rPr>
              <a:t>=1 )</a:t>
            </a:r>
          </a:p>
          <a:p>
            <a:pPr algn="just"/>
            <a:r>
              <a:rPr lang="es-MX" sz="3200" dirty="0">
                <a:effectLst/>
                <a:latin typeface="Helvetica" pitchFamily="2" charset="0"/>
              </a:rPr>
              <a:t>Lo leemos como la </a:t>
            </a:r>
            <a:r>
              <a:rPr lang="es-MX" sz="3200" dirty="0">
                <a:solidFill>
                  <a:schemeClr val="accent2"/>
                </a:solidFill>
                <a:effectLst/>
                <a:latin typeface="Helvetica" pitchFamily="2" charset="0"/>
              </a:rPr>
              <a:t>probabilidad de que te sientas mal si no hubieras tomado café, dado que tomaste café y te sientes mal.</a:t>
            </a:r>
          </a:p>
          <a:p>
            <a:pPr algn="just"/>
            <a:r>
              <a:rPr lang="es-MX" sz="3200" dirty="0">
                <a:effectLst/>
                <a:latin typeface="Helvetica" pitchFamily="2" charset="0"/>
              </a:rPr>
              <a:t>Vamos a analizarlo:</a:t>
            </a:r>
          </a:p>
          <a:p>
            <a:pPr algn="just"/>
            <a:r>
              <a:rPr lang="es-MX" sz="3200" dirty="0">
                <a:solidFill>
                  <a:srgbClr val="C00000"/>
                </a:solidFill>
                <a:effectLst/>
                <a:latin typeface="Helvetica" pitchFamily="2" charset="0"/>
              </a:rPr>
              <a:t>P (Y</a:t>
            </a:r>
            <a:r>
              <a:rPr lang="es-MX" sz="3200" baseline="-25000" dirty="0">
                <a:solidFill>
                  <a:srgbClr val="C00000"/>
                </a:solidFill>
                <a:effectLst/>
                <a:latin typeface="Helvetica" pitchFamily="2" charset="0"/>
              </a:rPr>
              <a:t>X=0</a:t>
            </a:r>
            <a:r>
              <a:rPr lang="es-MX" sz="3200" dirty="0">
                <a:solidFill>
                  <a:srgbClr val="C00000"/>
                </a:solidFill>
                <a:effectLst/>
                <a:latin typeface="Helvetica" pitchFamily="2" charset="0"/>
              </a:rPr>
              <a:t>=1) </a:t>
            </a:r>
            <a:r>
              <a:rPr lang="es-MX" sz="3200" dirty="0">
                <a:effectLst/>
                <a:latin typeface="Helvetica" pitchFamily="2" charset="0"/>
              </a:rPr>
              <a:t>representa la </a:t>
            </a:r>
            <a:r>
              <a:rPr lang="es-MX" sz="3200" dirty="0">
                <a:solidFill>
                  <a:schemeClr val="bg2">
                    <a:lumMod val="50000"/>
                  </a:schemeClr>
                </a:solidFill>
                <a:effectLst/>
                <a:latin typeface="Helvetica" pitchFamily="2" charset="0"/>
              </a:rPr>
              <a:t>probabilidad de que te sientas mal (en el mundo alternativo) si no hubieras tomado café</a:t>
            </a:r>
          </a:p>
          <a:p>
            <a:pPr algn="just"/>
            <a:r>
              <a:rPr lang="es-MX" sz="3200" dirty="0">
                <a:solidFill>
                  <a:srgbClr val="C00000"/>
                </a:solidFill>
                <a:effectLst/>
                <a:latin typeface="Helvetica" pitchFamily="2" charset="0"/>
              </a:rPr>
              <a:t>X=1 </a:t>
            </a:r>
            <a:r>
              <a:rPr lang="es-MX" sz="3200" dirty="0">
                <a:effectLst/>
                <a:latin typeface="Helvetica" pitchFamily="2" charset="0"/>
              </a:rPr>
              <a:t>indica que </a:t>
            </a:r>
            <a:r>
              <a:rPr lang="es-MX" sz="3200" dirty="0">
                <a:solidFill>
                  <a:schemeClr val="bg2">
                    <a:lumMod val="50000"/>
                  </a:schemeClr>
                </a:solidFill>
                <a:effectLst/>
                <a:latin typeface="Helvetica" pitchFamily="2" charset="0"/>
              </a:rPr>
              <a:t>tomaste café en el mundo real</a:t>
            </a:r>
          </a:p>
          <a:p>
            <a:pPr algn="just"/>
            <a:r>
              <a:rPr lang="es-MX" sz="3200" dirty="0">
                <a:solidFill>
                  <a:srgbClr val="C00000"/>
                </a:solidFill>
                <a:effectLst/>
                <a:latin typeface="Helvetica" pitchFamily="2" charset="0"/>
              </a:rPr>
              <a:t>Y</a:t>
            </a:r>
            <a:r>
              <a:rPr lang="es-MX" sz="3200" baseline="-25000" dirty="0">
                <a:solidFill>
                  <a:srgbClr val="C00000"/>
                </a:solidFill>
                <a:effectLst/>
                <a:latin typeface="Helvetica" pitchFamily="2" charset="0"/>
              </a:rPr>
              <a:t>X=1</a:t>
            </a:r>
            <a:r>
              <a:rPr lang="es-MX" sz="3200" dirty="0">
                <a:solidFill>
                  <a:srgbClr val="C00000"/>
                </a:solidFill>
                <a:effectLst/>
                <a:latin typeface="Helvetica" pitchFamily="2" charset="0"/>
              </a:rPr>
              <a:t>=1 </a:t>
            </a:r>
            <a:r>
              <a:rPr lang="es-MX" sz="3200" dirty="0">
                <a:effectLst/>
                <a:latin typeface="Helvetica" pitchFamily="2" charset="0"/>
              </a:rPr>
              <a:t>indica que </a:t>
            </a:r>
            <a:r>
              <a:rPr lang="es-MX" sz="3200" dirty="0">
                <a:solidFill>
                  <a:schemeClr val="bg2">
                    <a:lumMod val="50000"/>
                  </a:schemeClr>
                </a:solidFill>
                <a:effectLst/>
                <a:latin typeface="Helvetica" pitchFamily="2" charset="0"/>
              </a:rPr>
              <a:t>tomaste café y te sentiste mal (en el mundo real)</a:t>
            </a:r>
          </a:p>
        </p:txBody>
      </p:sp>
    </p:spTree>
    <p:extLst>
      <p:ext uri="{BB962C8B-B14F-4D97-AF65-F5344CB8AC3E}">
        <p14:creationId xmlns:p14="http://schemas.microsoft.com/office/powerpoint/2010/main" val="423846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a:t>Peldaños</a:t>
            </a:r>
          </a:p>
        </p:txBody>
      </p:sp>
      <p:sp>
        <p:nvSpPr>
          <p:cNvPr id="5" name="Rectángulo 4">
            <a:extLst>
              <a:ext uri="{FF2B5EF4-FFF2-40B4-BE49-F238E27FC236}">
                <a16:creationId xmlns:a16="http://schemas.microsoft.com/office/drawing/2014/main" id="{75658ECC-2312-E840-BD8C-9A799FC04452}"/>
              </a:ext>
            </a:extLst>
          </p:cNvPr>
          <p:cNvSpPr/>
          <p:nvPr/>
        </p:nvSpPr>
        <p:spPr>
          <a:xfrm>
            <a:off x="183823" y="902864"/>
            <a:ext cx="8776353" cy="5509200"/>
          </a:xfrm>
          <a:prstGeom prst="rect">
            <a:avLst/>
          </a:prstGeom>
        </p:spPr>
        <p:txBody>
          <a:bodyPr wrap="square">
            <a:spAutoFit/>
          </a:bodyPr>
          <a:lstStyle/>
          <a:p>
            <a:pPr algn="just"/>
            <a:r>
              <a:rPr lang="es-MX" sz="3200" dirty="0"/>
              <a:t>El </a:t>
            </a:r>
            <a:r>
              <a:rPr lang="es-MX" sz="3200" dirty="0">
                <a:solidFill>
                  <a:srgbClr val="00B050"/>
                </a:solidFill>
              </a:rPr>
              <a:t>tercer peldaño </a:t>
            </a:r>
            <a:r>
              <a:rPr lang="es-MX" sz="3200" dirty="0"/>
              <a:t>representa el </a:t>
            </a:r>
            <a:r>
              <a:rPr lang="es-MX" sz="3200" dirty="0">
                <a:solidFill>
                  <a:srgbClr val="00B050"/>
                </a:solidFill>
              </a:rPr>
              <a:t>razonamiento contrafáctico</a:t>
            </a:r>
            <a:r>
              <a:rPr lang="es-MX" sz="3200" dirty="0"/>
              <a:t>. Las actividades asociadas con el tercer peldaño son la </a:t>
            </a:r>
            <a:r>
              <a:rPr lang="es-MX" sz="3200" dirty="0">
                <a:solidFill>
                  <a:srgbClr val="00B050"/>
                </a:solidFill>
              </a:rPr>
              <a:t>imaginación y la comprensión.</a:t>
            </a:r>
            <a:r>
              <a:rPr lang="es-MX" sz="3200" dirty="0"/>
              <a:t> </a:t>
            </a:r>
          </a:p>
          <a:p>
            <a:pPr algn="just"/>
            <a:endParaRPr lang="es-MX" sz="3200" dirty="0"/>
          </a:p>
          <a:p>
            <a:pPr algn="just"/>
            <a:r>
              <a:rPr lang="es-MX" sz="3200" dirty="0"/>
              <a:t>Los contrafácticos son útiles para responder preguntas sobre </a:t>
            </a:r>
            <a:r>
              <a:rPr lang="es-MX" sz="3200" dirty="0">
                <a:solidFill>
                  <a:srgbClr val="00B050"/>
                </a:solidFill>
              </a:rPr>
              <a:t>qué habría sucedido si hubiéramos hecho algo de manera diferente</a:t>
            </a:r>
            <a:r>
              <a:rPr lang="es-MX" sz="3200" dirty="0"/>
              <a:t>. Por ejemplo, ¿habría llegado a tiempo a la oficina si hubiera tomado el tren en lugar del coche?</a:t>
            </a:r>
            <a:endParaRPr lang="en-US" sz="3200" dirty="0">
              <a:latin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9784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E227A-3311-F954-85E4-DAD3B9A1851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68D5026-D783-6C97-4C94-7E7FBA69C7E1}"/>
              </a:ext>
            </a:extLst>
          </p:cNvPr>
          <p:cNvSpPr>
            <a:spLocks noGrp="1"/>
          </p:cNvSpPr>
          <p:nvPr>
            <p:ph type="title"/>
          </p:nvPr>
        </p:nvSpPr>
        <p:spPr>
          <a:xfrm>
            <a:off x="0" y="0"/>
            <a:ext cx="9144000" cy="1143000"/>
          </a:xfrm>
        </p:spPr>
        <p:txBody>
          <a:bodyPr>
            <a:normAutofit/>
          </a:bodyPr>
          <a:lstStyle/>
          <a:p>
            <a:pPr algn="ctr"/>
            <a:r>
              <a:rPr lang="es-MX" dirty="0"/>
              <a:t>¡Pongámonos raros (pero formales)!</a:t>
            </a:r>
            <a:endParaRPr lang="es-ES" dirty="0"/>
          </a:p>
        </p:txBody>
      </p:sp>
      <p:sp>
        <p:nvSpPr>
          <p:cNvPr id="9" name="8 CuadroTexto">
            <a:extLst>
              <a:ext uri="{FF2B5EF4-FFF2-40B4-BE49-F238E27FC236}">
                <a16:creationId xmlns:a16="http://schemas.microsoft.com/office/drawing/2014/main" id="{50DF1E25-3A4F-A4D8-B2A5-A315A45BB796}"/>
              </a:ext>
            </a:extLst>
          </p:cNvPr>
          <p:cNvSpPr txBox="1"/>
          <p:nvPr/>
        </p:nvSpPr>
        <p:spPr>
          <a:xfrm>
            <a:off x="185057" y="1143000"/>
            <a:ext cx="8752114" cy="3539430"/>
          </a:xfrm>
          <a:prstGeom prst="rect">
            <a:avLst/>
          </a:prstGeom>
          <a:noFill/>
        </p:spPr>
        <p:txBody>
          <a:bodyPr wrap="square" rtlCol="0">
            <a:spAutoFit/>
          </a:bodyPr>
          <a:lstStyle/>
          <a:p>
            <a:pPr algn="just"/>
            <a:r>
              <a:rPr lang="es-MX" sz="3200" dirty="0">
                <a:effectLst/>
                <a:latin typeface="Helvetica" pitchFamily="2" charset="0"/>
              </a:rPr>
              <a:t>Tenga en cuenta que todo lo que aparece en el </a:t>
            </a:r>
            <a:r>
              <a:rPr lang="es-MX" sz="3200" dirty="0">
                <a:solidFill>
                  <a:schemeClr val="accent1"/>
                </a:solidFill>
                <a:effectLst/>
                <a:latin typeface="Helvetica" pitchFamily="2" charset="0"/>
              </a:rPr>
              <a:t>lado derecho </a:t>
            </a:r>
            <a:r>
              <a:rPr lang="es-MX" sz="3200" dirty="0">
                <a:effectLst/>
                <a:latin typeface="Helvetica" pitchFamily="2" charset="0"/>
              </a:rPr>
              <a:t>de la </a:t>
            </a:r>
            <a:r>
              <a:rPr lang="es-MX" sz="3200" dirty="0">
                <a:solidFill>
                  <a:schemeClr val="accent1"/>
                </a:solidFill>
                <a:effectLst/>
                <a:latin typeface="Helvetica" pitchFamily="2" charset="0"/>
              </a:rPr>
              <a:t>barra de condicionamiento </a:t>
            </a:r>
            <a:r>
              <a:rPr lang="es-MX" sz="3200" dirty="0">
                <a:effectLst/>
                <a:latin typeface="Helvetica" pitchFamily="2" charset="0"/>
              </a:rPr>
              <a:t>proviene de la </a:t>
            </a:r>
            <a:r>
              <a:rPr lang="es-MX" sz="3200" dirty="0">
                <a:solidFill>
                  <a:srgbClr val="00B050"/>
                </a:solidFill>
                <a:effectLst/>
                <a:latin typeface="Helvetica" pitchFamily="2" charset="0"/>
              </a:rPr>
              <a:t>observación real</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effectLst/>
                <a:latin typeface="Helvetica" pitchFamily="2" charset="0"/>
              </a:rPr>
              <a:t>La expresión en el </a:t>
            </a:r>
            <a:r>
              <a:rPr lang="es-MX" sz="3200" dirty="0">
                <a:solidFill>
                  <a:srgbClr val="00B050"/>
                </a:solidFill>
                <a:effectLst/>
                <a:latin typeface="Helvetica" pitchFamily="2" charset="0"/>
              </a:rPr>
              <a:t>lado izquierdo </a:t>
            </a:r>
            <a:r>
              <a:rPr lang="es-MX" sz="3200" dirty="0">
                <a:effectLst/>
                <a:latin typeface="Helvetica" pitchFamily="2" charset="0"/>
              </a:rPr>
              <a:t>de la </a:t>
            </a:r>
            <a:r>
              <a:rPr lang="es-MX" sz="3200" dirty="0">
                <a:solidFill>
                  <a:srgbClr val="00B050"/>
                </a:solidFill>
                <a:effectLst/>
                <a:latin typeface="Helvetica" pitchFamily="2" charset="0"/>
              </a:rPr>
              <a:t>barra condicional</a:t>
            </a:r>
            <a:r>
              <a:rPr lang="es-MX" sz="3200" dirty="0">
                <a:effectLst/>
                <a:latin typeface="Helvetica" pitchFamily="2" charset="0"/>
              </a:rPr>
              <a:t> se refiere al </a:t>
            </a:r>
            <a:r>
              <a:rPr lang="es-MX" sz="3200" dirty="0">
                <a:solidFill>
                  <a:srgbClr val="00B050"/>
                </a:solidFill>
                <a:effectLst/>
                <a:latin typeface="Helvetica" pitchFamily="2" charset="0"/>
              </a:rPr>
              <a:t>mundo hipotético </a:t>
            </a:r>
            <a:r>
              <a:rPr lang="es-MX" sz="3200" dirty="0">
                <a:effectLst/>
                <a:latin typeface="Helvetica" pitchFamily="2" charset="0"/>
              </a:rPr>
              <a:t>alternativo.</a:t>
            </a:r>
          </a:p>
        </p:txBody>
      </p:sp>
    </p:spTree>
    <p:extLst>
      <p:ext uri="{BB962C8B-B14F-4D97-AF65-F5344CB8AC3E}">
        <p14:creationId xmlns:p14="http://schemas.microsoft.com/office/powerpoint/2010/main" val="110349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9EF8F-86CB-79FE-F2F2-FD136E5C026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0546E68-C4EF-30C6-EBA7-6D3070D52569}"/>
              </a:ext>
            </a:extLst>
          </p:cNvPr>
          <p:cNvSpPr>
            <a:spLocks noGrp="1"/>
          </p:cNvSpPr>
          <p:nvPr>
            <p:ph type="title"/>
          </p:nvPr>
        </p:nvSpPr>
        <p:spPr>
          <a:xfrm>
            <a:off x="0" y="0"/>
            <a:ext cx="9144000" cy="1143000"/>
          </a:xfrm>
        </p:spPr>
        <p:txBody>
          <a:bodyPr>
            <a:normAutofit/>
          </a:bodyPr>
          <a:lstStyle/>
          <a:p>
            <a:pPr algn="ctr"/>
            <a:r>
              <a:rPr lang="es-MX" dirty="0"/>
              <a:t>¡Pongámonos raros (pero formales)!</a:t>
            </a:r>
            <a:endParaRPr lang="es-ES" dirty="0"/>
          </a:p>
        </p:txBody>
      </p:sp>
      <p:sp>
        <p:nvSpPr>
          <p:cNvPr id="9" name="8 CuadroTexto">
            <a:extLst>
              <a:ext uri="{FF2B5EF4-FFF2-40B4-BE49-F238E27FC236}">
                <a16:creationId xmlns:a16="http://schemas.microsoft.com/office/drawing/2014/main" id="{27DDC851-C852-0354-0D80-5E711A02E6E4}"/>
              </a:ext>
            </a:extLst>
          </p:cNvPr>
          <p:cNvSpPr txBox="1"/>
          <p:nvPr/>
        </p:nvSpPr>
        <p:spPr>
          <a:xfrm>
            <a:off x="185057" y="1143000"/>
            <a:ext cx="8752114" cy="4031873"/>
          </a:xfrm>
          <a:prstGeom prst="rect">
            <a:avLst/>
          </a:prstGeom>
          <a:noFill/>
        </p:spPr>
        <p:txBody>
          <a:bodyPr wrap="square" rtlCol="0">
            <a:spAutoFit/>
          </a:bodyPr>
          <a:lstStyle/>
          <a:p>
            <a:pPr algn="just"/>
            <a:r>
              <a:rPr lang="es-MX" sz="3200" dirty="0">
                <a:effectLst/>
                <a:latin typeface="Helvetica" pitchFamily="2" charset="0"/>
              </a:rPr>
              <a:t>El hecho de que estemos condicionando X=1 para estimar la cantidad en el mundo donde X=0 parece bastante contraintuitivo. </a:t>
            </a:r>
          </a:p>
          <a:p>
            <a:pPr algn="just"/>
            <a:endParaRPr lang="es-MX" sz="3200" dirty="0">
              <a:latin typeface="Helvetica" pitchFamily="2" charset="0"/>
            </a:endParaRPr>
          </a:p>
          <a:p>
            <a:pPr algn="just"/>
            <a:r>
              <a:rPr lang="es-MX" sz="3200" dirty="0">
                <a:effectLst/>
                <a:latin typeface="Helvetica" pitchFamily="2" charset="0"/>
              </a:rPr>
              <a:t>Sin embargo, en un nivel más profundo, esto tiene sentido. Esta notación hace que sea prácticamente imposible reducir los contrafácticos a expresiones.</a:t>
            </a:r>
          </a:p>
        </p:txBody>
      </p:sp>
    </p:spTree>
    <p:extLst>
      <p:ext uri="{BB962C8B-B14F-4D97-AF65-F5344CB8AC3E}">
        <p14:creationId xmlns:p14="http://schemas.microsoft.com/office/powerpoint/2010/main" val="613579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15B77-B38B-D4ED-293C-8802E226FD8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3972F34-49DC-6D63-C5E4-432B293474C3}"/>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P</a:t>
            </a:r>
            <a:r>
              <a:rPr lang="es-MX" sz="4400" dirty="0">
                <a:effectLst/>
                <a:latin typeface="Helvetica" pitchFamily="2" charset="0"/>
              </a:rPr>
              <a:t>roblema fundamental de la inferencia causal</a:t>
            </a:r>
            <a:endParaRPr lang="es-ES" dirty="0"/>
          </a:p>
        </p:txBody>
      </p:sp>
      <p:sp>
        <p:nvSpPr>
          <p:cNvPr id="9" name="8 CuadroTexto">
            <a:extLst>
              <a:ext uri="{FF2B5EF4-FFF2-40B4-BE49-F238E27FC236}">
                <a16:creationId xmlns:a16="http://schemas.microsoft.com/office/drawing/2014/main" id="{23805507-E3E1-4654-407A-0454B6D6BA6C}"/>
              </a:ext>
            </a:extLst>
          </p:cNvPr>
          <p:cNvSpPr txBox="1"/>
          <p:nvPr/>
        </p:nvSpPr>
        <p:spPr>
          <a:xfrm>
            <a:off x="185057" y="1143000"/>
            <a:ext cx="8752114" cy="5509200"/>
          </a:xfrm>
          <a:prstGeom prst="rect">
            <a:avLst/>
          </a:prstGeom>
          <a:noFill/>
        </p:spPr>
        <p:txBody>
          <a:bodyPr wrap="square" rtlCol="0">
            <a:spAutoFit/>
          </a:bodyPr>
          <a:lstStyle/>
          <a:p>
            <a:pPr algn="just"/>
            <a:r>
              <a:rPr lang="es-MX" sz="3200" dirty="0">
                <a:effectLst/>
                <a:latin typeface="Helvetica" pitchFamily="2" charset="0"/>
              </a:rPr>
              <a:t>Los contrafácticos dejan muy claro que existe un problema inherente y fundamental con la inferencia causal. Es decir, </a:t>
            </a:r>
            <a:r>
              <a:rPr lang="es-MX" sz="3200" dirty="0">
                <a:solidFill>
                  <a:srgbClr val="00B050"/>
                </a:solidFill>
                <a:effectLst/>
                <a:latin typeface="Helvetica" pitchFamily="2" charset="0"/>
              </a:rPr>
              <a:t>nunca podemos observar que el mismo objeto (o sujeto) reciba dos tratamientos mutuamente excluyentes al mismo tiempo y en las mismas circunstancias</a:t>
            </a:r>
            <a:r>
              <a:rPr lang="es-MX" sz="3200" dirty="0">
                <a:effectLst/>
                <a:latin typeface="Helvetica" pitchFamily="2" charset="0"/>
              </a:rPr>
              <a:t>.</a:t>
            </a:r>
          </a:p>
          <a:p>
            <a:pPr algn="just"/>
            <a:endParaRPr lang="es-MX" sz="3200" dirty="0">
              <a:effectLst/>
              <a:latin typeface="Helvetica" pitchFamily="2" charset="0"/>
            </a:endParaRPr>
          </a:p>
          <a:p>
            <a:pPr algn="just"/>
            <a:r>
              <a:rPr lang="es-MX" sz="3200" dirty="0">
                <a:effectLst/>
                <a:latin typeface="Helvetica" pitchFamily="2" charset="0"/>
              </a:rPr>
              <a:t>Dado el problema fundamental de la inferencia causal, puede que se pregunte si existe alguna manera de calcular contrafácticos. Resulta que sí la hay.</a:t>
            </a:r>
          </a:p>
        </p:txBody>
      </p:sp>
    </p:spTree>
    <p:extLst>
      <p:ext uri="{BB962C8B-B14F-4D97-AF65-F5344CB8AC3E}">
        <p14:creationId xmlns:p14="http://schemas.microsoft.com/office/powerpoint/2010/main" val="41176497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363CF-DAF1-14D7-3702-B3B0355C5B7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9C145DA-E137-1C71-4C61-B9C69A3FC9C0}"/>
              </a:ext>
            </a:extLst>
          </p:cNvPr>
          <p:cNvSpPr>
            <a:spLocks noGrp="1"/>
          </p:cNvSpPr>
          <p:nvPr>
            <p:ph type="title"/>
          </p:nvPr>
        </p:nvSpPr>
        <p:spPr>
          <a:xfrm>
            <a:off x="0" y="0"/>
            <a:ext cx="9144000" cy="1143000"/>
          </a:xfrm>
        </p:spPr>
        <p:txBody>
          <a:bodyPr>
            <a:normAutofit/>
          </a:bodyPr>
          <a:lstStyle/>
          <a:p>
            <a:pPr algn="ctr"/>
            <a:r>
              <a:rPr lang="es-MX" dirty="0">
                <a:latin typeface="Helvetica" pitchFamily="2" charset="0"/>
              </a:rPr>
              <a:t>Cálculo de contrafácticos</a:t>
            </a:r>
            <a:endParaRPr lang="es-ES" dirty="0"/>
          </a:p>
        </p:txBody>
      </p:sp>
      <p:sp>
        <p:nvSpPr>
          <p:cNvPr id="9" name="8 CuadroTexto">
            <a:extLst>
              <a:ext uri="{FF2B5EF4-FFF2-40B4-BE49-F238E27FC236}">
                <a16:creationId xmlns:a16="http://schemas.microsoft.com/office/drawing/2014/main" id="{12AC173D-EE48-1C1C-E252-6159551FCFC4}"/>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El cálculo de contrafácticos </a:t>
            </a:r>
            <a:r>
              <a:rPr lang="es-MX" sz="3200" dirty="0">
                <a:solidFill>
                  <a:srgbClr val="7030A0"/>
                </a:solidFill>
                <a:effectLst/>
                <a:latin typeface="Helvetica" pitchFamily="2" charset="0"/>
              </a:rPr>
              <a:t>requiere un modelo de sistema que esté completamente especificado al menos para todas las variables relevantes.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¿Qué significa esto? Significa que necesitamos tener un </a:t>
            </a:r>
            <a:r>
              <a:rPr lang="es-MX" sz="3200" dirty="0">
                <a:solidFill>
                  <a:srgbClr val="00B050"/>
                </a:solidFill>
                <a:effectLst/>
                <a:latin typeface="Helvetica" pitchFamily="2" charset="0"/>
              </a:rPr>
              <a:t>conocimiento completo sobre las funciones que se relacionan con las variables relevantes en el modelo </a:t>
            </a:r>
            <a:r>
              <a:rPr lang="es-MX" sz="3200" dirty="0">
                <a:solidFill>
                  <a:srgbClr val="161615"/>
                </a:solidFill>
                <a:effectLst/>
                <a:latin typeface="Helvetica" pitchFamily="2" charset="0"/>
              </a:rPr>
              <a:t>de sistema y un </a:t>
            </a:r>
            <a:r>
              <a:rPr lang="es-MX" sz="3200" dirty="0">
                <a:solidFill>
                  <a:srgbClr val="7030A0"/>
                </a:solidFill>
                <a:effectLst/>
                <a:latin typeface="Helvetica" pitchFamily="2" charset="0"/>
              </a:rPr>
              <a:t>conocimiento completo sobre los valores de todas las variables exógenas relevantes</a:t>
            </a:r>
            <a:r>
              <a:rPr lang="es-MX" sz="3200" dirty="0">
                <a:solidFill>
                  <a:srgbClr val="161615"/>
                </a:solidFill>
                <a:effectLst/>
                <a:latin typeface="Helvetica" pitchFamily="2" charset="0"/>
              </a:rPr>
              <a:t>. </a:t>
            </a:r>
          </a:p>
        </p:txBody>
      </p:sp>
    </p:spTree>
    <p:extLst>
      <p:ext uri="{BB962C8B-B14F-4D97-AF65-F5344CB8AC3E}">
        <p14:creationId xmlns:p14="http://schemas.microsoft.com/office/powerpoint/2010/main" val="498656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E60DB-5477-4A37-C552-4ED0A98C2851}"/>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9218442-E0BD-9DCE-94E5-A19AEFC74744}"/>
              </a:ext>
            </a:extLst>
          </p:cNvPr>
          <p:cNvSpPr>
            <a:spLocks noGrp="1"/>
          </p:cNvSpPr>
          <p:nvPr>
            <p:ph type="title"/>
          </p:nvPr>
        </p:nvSpPr>
        <p:spPr>
          <a:xfrm>
            <a:off x="0" y="0"/>
            <a:ext cx="9144000" cy="1143000"/>
          </a:xfrm>
        </p:spPr>
        <p:txBody>
          <a:bodyPr>
            <a:normAutofit/>
          </a:bodyPr>
          <a:lstStyle/>
          <a:p>
            <a:pPr algn="ctr"/>
            <a:r>
              <a:rPr lang="es-MX" dirty="0">
                <a:latin typeface="Helvetica" pitchFamily="2" charset="0"/>
              </a:rPr>
              <a:t>Cálculo de contrafácticos</a:t>
            </a:r>
            <a:endParaRPr lang="es-ES" dirty="0"/>
          </a:p>
        </p:txBody>
      </p:sp>
      <p:sp>
        <p:nvSpPr>
          <p:cNvPr id="9" name="8 CuadroTexto">
            <a:extLst>
              <a:ext uri="{FF2B5EF4-FFF2-40B4-BE49-F238E27FC236}">
                <a16:creationId xmlns:a16="http://schemas.microsoft.com/office/drawing/2014/main" id="{EEF05EB6-183C-7458-6DF1-AF12DEC1B83A}"/>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161615"/>
                </a:solidFill>
                <a:effectLst/>
                <a:latin typeface="Helvetica" pitchFamily="2" charset="0"/>
              </a:rPr>
              <a:t>Afortunadamente, si </a:t>
            </a:r>
            <a:r>
              <a:rPr lang="es-MX" sz="3200" dirty="0">
                <a:solidFill>
                  <a:srgbClr val="7030A0"/>
                </a:solidFill>
                <a:effectLst/>
                <a:latin typeface="Helvetica" pitchFamily="2" charset="0"/>
              </a:rPr>
              <a:t>conocemos las ecuaciones estructurales</a:t>
            </a:r>
            <a:r>
              <a:rPr lang="es-MX" sz="3200" dirty="0">
                <a:solidFill>
                  <a:srgbClr val="161615"/>
                </a:solidFill>
                <a:effectLst/>
                <a:latin typeface="Helvetica" pitchFamily="2" charset="0"/>
              </a:rPr>
              <a:t>, podemos calcular las </a:t>
            </a:r>
            <a:r>
              <a:rPr lang="es-MX" sz="3200" dirty="0">
                <a:solidFill>
                  <a:srgbClr val="00B0F0"/>
                </a:solidFill>
                <a:effectLst/>
                <a:latin typeface="Helvetica" pitchFamily="2" charset="0"/>
              </a:rPr>
              <a:t>variables de ruido que describen al sujeto en el paso de abducción</a:t>
            </a:r>
            <a:r>
              <a:rPr lang="es-MX" sz="3200" dirty="0">
                <a:solidFill>
                  <a:srgbClr val="161615"/>
                </a:solidFill>
                <a:effectLst/>
                <a:latin typeface="Helvetica" pitchFamily="2" charset="0"/>
              </a:rPr>
              <a:t>.</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Judea Pearl y sus colegas propusieron un </a:t>
            </a:r>
            <a:r>
              <a:rPr lang="es-MX" sz="3200" dirty="0">
                <a:solidFill>
                  <a:srgbClr val="00B0F0"/>
                </a:solidFill>
                <a:effectLst/>
                <a:latin typeface="Helvetica" pitchFamily="2" charset="0"/>
              </a:rPr>
              <a:t>marco de tres pasos </a:t>
            </a:r>
            <a:r>
              <a:rPr lang="es-MX" sz="3200" dirty="0">
                <a:solidFill>
                  <a:srgbClr val="161615"/>
                </a:solidFill>
                <a:effectLst/>
                <a:latin typeface="Helvetica" pitchFamily="2" charset="0"/>
              </a:rPr>
              <a:t>para el cálculo de contrafácticos:</a:t>
            </a:r>
          </a:p>
          <a:p>
            <a:pPr algn="just"/>
            <a:endParaRPr lang="es-MX" sz="3200" dirty="0">
              <a:solidFill>
                <a:srgbClr val="161615"/>
              </a:solidFill>
              <a:effectLst/>
              <a:latin typeface="Helvetica" pitchFamily="2" charset="0"/>
            </a:endParaRPr>
          </a:p>
        </p:txBody>
      </p:sp>
    </p:spTree>
    <p:extLst>
      <p:ext uri="{BB962C8B-B14F-4D97-AF65-F5344CB8AC3E}">
        <p14:creationId xmlns:p14="http://schemas.microsoft.com/office/powerpoint/2010/main" val="2040107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592C2-8FD9-DF6E-0C21-AAC83BB779B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206D9A2-3A98-AD22-0F19-411ECDF4F212}"/>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Cálculo de contrafácticos paso a paso</a:t>
            </a:r>
            <a:endParaRPr lang="es-ES" dirty="0"/>
          </a:p>
        </p:txBody>
      </p:sp>
      <p:sp>
        <p:nvSpPr>
          <p:cNvPr id="9" name="8 CuadroTexto">
            <a:extLst>
              <a:ext uri="{FF2B5EF4-FFF2-40B4-BE49-F238E27FC236}">
                <a16:creationId xmlns:a16="http://schemas.microsoft.com/office/drawing/2014/main" id="{AEF306F4-4CB8-F257-75B7-D10D52B78D89}"/>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 </a:t>
            </a:r>
            <a:r>
              <a:rPr lang="es-MX" sz="3200" dirty="0">
                <a:solidFill>
                  <a:srgbClr val="00B0F0"/>
                </a:solidFill>
                <a:effectLst/>
                <a:latin typeface="Helvetica" pitchFamily="2" charset="0"/>
              </a:rPr>
              <a:t>Abducción: </a:t>
            </a:r>
            <a:r>
              <a:rPr lang="es-MX" sz="3200" dirty="0">
                <a:solidFill>
                  <a:schemeClr val="accent4">
                    <a:lumMod val="60000"/>
                    <a:lumOff val="40000"/>
                  </a:schemeClr>
                </a:solidFill>
                <a:effectLst/>
                <a:latin typeface="Helvetica" pitchFamily="2" charset="0"/>
              </a:rPr>
              <a:t>uso de evidencia para calcular valores de variables exógenas</a:t>
            </a:r>
            <a:r>
              <a:rPr lang="es-MX" sz="3200" dirty="0">
                <a:solidFill>
                  <a:srgbClr val="161615"/>
                </a:solidFill>
                <a:effectLst/>
                <a:latin typeface="Helvetica" pitchFamily="2" charset="0"/>
              </a:rPr>
              <a:t>.</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 </a:t>
            </a:r>
            <a:r>
              <a:rPr lang="es-MX" sz="3200" dirty="0">
                <a:solidFill>
                  <a:srgbClr val="00B0F0"/>
                </a:solidFill>
                <a:effectLst/>
                <a:latin typeface="Helvetica" pitchFamily="2" charset="0"/>
              </a:rPr>
              <a:t>Modificación</a:t>
            </a:r>
            <a:r>
              <a:rPr lang="es-MX" sz="3200" dirty="0">
                <a:solidFill>
                  <a:srgbClr val="161615"/>
                </a:solidFill>
                <a:effectLst/>
                <a:latin typeface="Helvetica" pitchFamily="2" charset="0"/>
              </a:rPr>
              <a:t> (originalmente llamada </a:t>
            </a:r>
            <a:r>
              <a:rPr lang="es-MX" sz="3200" dirty="0">
                <a:solidFill>
                  <a:srgbClr val="00B0F0"/>
                </a:solidFill>
                <a:effectLst/>
                <a:latin typeface="Helvetica" pitchFamily="2" charset="0"/>
              </a:rPr>
              <a:t>acción</a:t>
            </a:r>
            <a:r>
              <a:rPr lang="es-MX" sz="3200" dirty="0">
                <a:solidFill>
                  <a:srgbClr val="161615"/>
                </a:solidFill>
                <a:effectLst/>
                <a:latin typeface="Helvetica" pitchFamily="2" charset="0"/>
              </a:rPr>
              <a:t>): </a:t>
            </a:r>
            <a:r>
              <a:rPr lang="es-MX" sz="3200" dirty="0">
                <a:solidFill>
                  <a:schemeClr val="accent4">
                    <a:lumMod val="60000"/>
                    <a:lumOff val="40000"/>
                  </a:schemeClr>
                </a:solidFill>
                <a:effectLst/>
                <a:latin typeface="Helvetica" pitchFamily="2" charset="0"/>
              </a:rPr>
              <a:t>reemplazo de la ecuación estructural para el tratamiento con un valor contrafáctico</a:t>
            </a:r>
            <a:r>
              <a:rPr lang="es-MX" sz="3200" dirty="0">
                <a:solidFill>
                  <a:srgbClr val="161615"/>
                </a:solidFill>
                <a:effectLst/>
                <a:latin typeface="Helvetica" pitchFamily="2" charset="0"/>
              </a:rPr>
              <a:t>.</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 </a:t>
            </a:r>
            <a:r>
              <a:rPr lang="es-MX" sz="3200" dirty="0">
                <a:solidFill>
                  <a:srgbClr val="00B0F0"/>
                </a:solidFill>
                <a:effectLst/>
                <a:latin typeface="Helvetica" pitchFamily="2" charset="0"/>
              </a:rPr>
              <a:t>Predicción</a:t>
            </a:r>
            <a:r>
              <a:rPr lang="es-MX" sz="3200" dirty="0">
                <a:solidFill>
                  <a:srgbClr val="161615"/>
                </a:solidFill>
                <a:effectLst/>
                <a:latin typeface="Helvetica" pitchFamily="2" charset="0"/>
              </a:rPr>
              <a:t>: </a:t>
            </a:r>
            <a:r>
              <a:rPr lang="es-MX" sz="3200" dirty="0">
                <a:solidFill>
                  <a:schemeClr val="accent4">
                    <a:lumMod val="60000"/>
                    <a:lumOff val="40000"/>
                  </a:schemeClr>
                </a:solidFill>
                <a:effectLst/>
                <a:latin typeface="Helvetica" pitchFamily="2" charset="0"/>
              </a:rPr>
              <a:t>uso del modelo de correlación de ecuaciones modificado para calcular el nuevo valor del resultado bajo el contrafáctico</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4236007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EF9E2-8B7F-80EE-744C-4508256810B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F095257-3EB6-BC83-E11A-A86A4BAB750B}"/>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Cálculo de contrafácticos paso a paso</a:t>
            </a:r>
            <a:endParaRPr lang="es-ES" dirty="0"/>
          </a:p>
        </p:txBody>
      </p:sp>
      <p:sp>
        <p:nvSpPr>
          <p:cNvPr id="9" name="8 CuadroTexto">
            <a:extLst>
              <a:ext uri="{FF2B5EF4-FFF2-40B4-BE49-F238E27FC236}">
                <a16:creationId xmlns:a16="http://schemas.microsoft.com/office/drawing/2014/main" id="{626D570B-886E-C564-9F02-0C122FEF697F}"/>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Tomemos nuestro ejemplo del café. Sea </a:t>
            </a:r>
            <a:r>
              <a:rPr lang="es-MX" sz="3200" dirty="0">
                <a:solidFill>
                  <a:schemeClr val="accent4">
                    <a:lumMod val="60000"/>
                    <a:lumOff val="40000"/>
                  </a:schemeClr>
                </a:solidFill>
                <a:effectLst/>
                <a:latin typeface="Helvetica" pitchFamily="2" charset="0"/>
              </a:rPr>
              <a:t>T nuestro tratamiento</a:t>
            </a:r>
            <a:r>
              <a:rPr lang="es-MX" sz="3200" dirty="0">
                <a:solidFill>
                  <a:srgbClr val="161615"/>
                </a:solidFill>
                <a:effectLst/>
                <a:latin typeface="Helvetica" pitchFamily="2" charset="0"/>
              </a:rPr>
              <a:t>: </a:t>
            </a:r>
            <a:r>
              <a:rPr lang="es-MX" sz="3200" dirty="0">
                <a:solidFill>
                  <a:schemeClr val="accent4">
                    <a:lumMod val="60000"/>
                    <a:lumOff val="40000"/>
                  </a:schemeClr>
                </a:solidFill>
                <a:effectLst/>
                <a:latin typeface="Helvetica" pitchFamily="2" charset="0"/>
              </a:rPr>
              <a:t>beber café</a:t>
            </a:r>
            <a:r>
              <a:rPr lang="es-MX" sz="3200" dirty="0">
                <a:solidFill>
                  <a:srgbClr val="161615"/>
                </a:solidFill>
                <a:effectLst/>
                <a:latin typeface="Helvetica" pitchFamily="2" charset="0"/>
              </a:rPr>
              <a:t>, mientras que </a:t>
            </a:r>
            <a:r>
              <a:rPr lang="es-MX" sz="3200" dirty="0">
                <a:solidFill>
                  <a:srgbClr val="FFC000"/>
                </a:solidFill>
                <a:effectLst/>
                <a:latin typeface="Helvetica" pitchFamily="2" charset="0"/>
              </a:rPr>
              <a:t>U</a:t>
            </a:r>
            <a:r>
              <a:rPr lang="es-MX" sz="3200" dirty="0">
                <a:solidFill>
                  <a:srgbClr val="161615"/>
                </a:solidFill>
                <a:effectLst/>
                <a:latin typeface="Helvetica" pitchFamily="2" charset="0"/>
              </a:rPr>
              <a:t> lo caracterizará plenamente como </a:t>
            </a:r>
            <a:r>
              <a:rPr lang="es-MX" sz="3200" dirty="0">
                <a:solidFill>
                  <a:srgbClr val="FFC000"/>
                </a:solidFill>
                <a:effectLst/>
                <a:latin typeface="Helvetica" pitchFamily="2" charset="0"/>
              </a:rPr>
              <a:t>individuo en nuestro mundo simplificado</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FFC000"/>
                </a:solidFill>
                <a:effectLst/>
                <a:latin typeface="Helvetica" pitchFamily="2" charset="0"/>
              </a:rPr>
              <a:t>U=1 representa la sensibilidad al café</a:t>
            </a:r>
            <a:r>
              <a:rPr lang="es-MX" sz="3200" dirty="0">
                <a:solidFill>
                  <a:srgbClr val="161615"/>
                </a:solidFill>
                <a:effectLst/>
                <a:latin typeface="Helvetica" pitchFamily="2" charset="0"/>
              </a:rPr>
              <a:t>, mientras que </a:t>
            </a:r>
            <a:r>
              <a:rPr lang="es-MX" sz="3200" dirty="0">
                <a:solidFill>
                  <a:srgbClr val="92D050"/>
                </a:solidFill>
                <a:effectLst/>
                <a:latin typeface="Helvetica" pitchFamily="2" charset="0"/>
              </a:rPr>
              <a:t>U=0 representa la falta de ella</a:t>
            </a:r>
            <a:r>
              <a:rPr lang="es-MX" sz="3200" dirty="0">
                <a:solidFill>
                  <a:srgbClr val="161615"/>
                </a:solidFill>
                <a:effectLst/>
                <a:latin typeface="Helvetica" pitchFamily="2" charset="0"/>
              </a:rPr>
              <a:t>. Además, supongamos que conocemos el mecanismo causal de la reacción al café. El mecanismo se define mediante el siguiente SCM:</a:t>
            </a:r>
          </a:p>
        </p:txBody>
      </p:sp>
    </p:spTree>
    <p:extLst>
      <p:ext uri="{BB962C8B-B14F-4D97-AF65-F5344CB8AC3E}">
        <p14:creationId xmlns:p14="http://schemas.microsoft.com/office/powerpoint/2010/main" val="3516142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9F80E-C4D5-CD66-FCE0-2BFC7D7C0CD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C1C8849-C5F2-2183-0AD2-2AE9B39C26B9}"/>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Cálculo de contrafácticos paso a paso</a:t>
            </a:r>
            <a:endParaRPr lang="es-ES" dirty="0"/>
          </a:p>
        </p:txBody>
      </p:sp>
      <p:sp>
        <p:nvSpPr>
          <p:cNvPr id="9" name="8 CuadroTexto">
            <a:extLst>
              <a:ext uri="{FF2B5EF4-FFF2-40B4-BE49-F238E27FC236}">
                <a16:creationId xmlns:a16="http://schemas.microsoft.com/office/drawing/2014/main" id="{4D4128A7-B43B-5A86-819E-3C729341B5BF}"/>
              </a:ext>
            </a:extLst>
          </p:cNvPr>
          <p:cNvSpPr txBox="1"/>
          <p:nvPr/>
        </p:nvSpPr>
        <p:spPr>
          <a:xfrm>
            <a:off x="185057" y="1143000"/>
            <a:ext cx="8752114" cy="5509200"/>
          </a:xfrm>
          <a:prstGeom prst="rect">
            <a:avLst/>
          </a:prstGeom>
          <a:noFill/>
        </p:spPr>
        <p:txBody>
          <a:bodyPr wrap="square" rtlCol="0">
            <a:spAutoFit/>
          </a:bodyPr>
          <a:lstStyle/>
          <a:p>
            <a:pPr algn="ctr"/>
            <a:r>
              <a:rPr lang="es-MX" sz="3200" dirty="0">
                <a:solidFill>
                  <a:srgbClr val="161615"/>
                </a:solidFill>
                <a:effectLst/>
                <a:latin typeface="Helvetica" pitchFamily="2" charset="0"/>
              </a:rPr>
              <a:t>T :=t</a:t>
            </a:r>
          </a:p>
          <a:p>
            <a:pPr algn="ctr"/>
            <a:r>
              <a:rPr lang="es-MX" sz="3200" dirty="0">
                <a:solidFill>
                  <a:srgbClr val="161615"/>
                </a:solidFill>
                <a:effectLst/>
                <a:latin typeface="Helvetica" pitchFamily="2" charset="0"/>
              </a:rPr>
              <a:t>Y≔TU + (T−1) (U−1)</a:t>
            </a:r>
          </a:p>
          <a:p>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¡Genial! Sabemos el resultado del tratamiento actual: Y</a:t>
            </a:r>
            <a:r>
              <a:rPr lang="es-MX" sz="3200" baseline="-25000" dirty="0">
                <a:solidFill>
                  <a:srgbClr val="161615"/>
                </a:solidFill>
                <a:effectLst/>
                <a:latin typeface="Helvetica" pitchFamily="2" charset="0"/>
              </a:rPr>
              <a:t>T=1</a:t>
            </a:r>
            <a:r>
              <a:rPr lang="es-MX" sz="3200" dirty="0">
                <a:solidFill>
                  <a:srgbClr val="161615"/>
                </a:solidFill>
                <a:effectLst/>
                <a:latin typeface="Helvetica" pitchFamily="2" charset="0"/>
              </a:rPr>
              <a:t>=1 (bebiste el café y te sentiste mal), pero no conocemos sus características (U). </a:t>
            </a:r>
          </a:p>
          <a:p>
            <a:pPr algn="just"/>
            <a:r>
              <a:rPr lang="es-MX" sz="3200" dirty="0">
                <a:solidFill>
                  <a:srgbClr val="161615"/>
                </a:solidFill>
                <a:effectLst/>
                <a:latin typeface="Helvetica" pitchFamily="2" charset="0"/>
              </a:rPr>
              <a:t>Nuestro modelo nos permite deducir de manera inequívoca el valor de U (que denotaremos como u), dado que conocemos los valores de Y y T .</a:t>
            </a:r>
          </a:p>
        </p:txBody>
      </p:sp>
    </p:spTree>
    <p:extLst>
      <p:ext uri="{BB962C8B-B14F-4D97-AF65-F5344CB8AC3E}">
        <p14:creationId xmlns:p14="http://schemas.microsoft.com/office/powerpoint/2010/main" val="3738154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8A57C-710B-97AF-6A11-660374A12DD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075E904-6295-C869-8F16-502A3FD7689B}"/>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Cálculo de contrafácticos paso a paso</a:t>
            </a:r>
            <a:endParaRPr lang="es-ES" dirty="0"/>
          </a:p>
        </p:txBody>
      </p:sp>
      <p:sp>
        <p:nvSpPr>
          <p:cNvPr id="9" name="8 CuadroTexto">
            <a:extLst>
              <a:ext uri="{FF2B5EF4-FFF2-40B4-BE49-F238E27FC236}">
                <a16:creationId xmlns:a16="http://schemas.microsoft.com/office/drawing/2014/main" id="{8D347C3C-1F08-A142-2034-6ED89C20157B}"/>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161615"/>
                </a:solidFill>
                <a:effectLst/>
                <a:latin typeface="Helvetica" pitchFamily="2" charset="0"/>
              </a:rPr>
              <a:t>Resolvamos para u transformando nuestra ecuación estructural para Y :</a:t>
            </a:r>
          </a:p>
          <a:p>
            <a:pPr algn="just"/>
            <a:endParaRPr lang="es-MX" sz="3200" dirty="0">
              <a:solidFill>
                <a:srgbClr val="161615"/>
              </a:solidFill>
              <a:latin typeface="Helvetica" pitchFamily="2" charset="0"/>
            </a:endParaRPr>
          </a:p>
          <a:p>
            <a:pPr algn="just"/>
            <a:endParaRPr lang="es-MX" sz="3200" dirty="0">
              <a:solidFill>
                <a:srgbClr val="161615"/>
              </a:solidFill>
              <a:effectLst/>
              <a:latin typeface="Helvetica" pitchFamily="2" charset="0"/>
            </a:endParaRP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Despejando, u=1</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El valor que obtuvimos para U revela que eres una persona sensible al café.</a:t>
            </a:r>
          </a:p>
        </p:txBody>
      </p:sp>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278ACFD5-1EBA-435E-37BD-86A53D6B63EE}"/>
                  </a:ext>
                </a:extLst>
              </p:cNvPr>
              <p:cNvSpPr txBox="1"/>
              <p:nvPr/>
            </p:nvSpPr>
            <p:spPr>
              <a:xfrm>
                <a:off x="2939143" y="2536371"/>
                <a:ext cx="3614057" cy="795602"/>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𝑢</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𝑇</m:t>
                          </m:r>
                          <m:r>
                            <a:rPr lang="es-ES" b="0" i="1" smtClean="0">
                              <a:latin typeface="Cambria Math" panose="02040503050406030204" pitchFamily="18" charset="0"/>
                            </a:rPr>
                            <m:t>+</m:t>
                          </m:r>
                          <m:r>
                            <a:rPr lang="es-ES" b="0" i="1" smtClean="0">
                              <a:latin typeface="Cambria Math" panose="02040503050406030204" pitchFamily="18" charset="0"/>
                            </a:rPr>
                            <m:t>𝑌</m:t>
                          </m:r>
                          <m:r>
                            <a:rPr lang="es-ES" b="0" i="1" smtClean="0">
                              <a:latin typeface="Cambria Math" panose="02040503050406030204" pitchFamily="18" charset="0"/>
                            </a:rPr>
                            <m:t>−1</m:t>
                          </m:r>
                        </m:num>
                        <m:den>
                          <m:r>
                            <a:rPr lang="es-ES" b="0" i="1" smtClean="0">
                              <a:latin typeface="Cambria Math" panose="02040503050406030204" pitchFamily="18" charset="0"/>
                            </a:rPr>
                            <m:t>2</m:t>
                          </m:r>
                          <m:r>
                            <a:rPr lang="es-ES" b="0" i="1" smtClean="0">
                              <a:latin typeface="Cambria Math" panose="02040503050406030204" pitchFamily="18" charset="0"/>
                            </a:rPr>
                            <m:t>𝑇</m:t>
                          </m:r>
                          <m:r>
                            <a:rPr lang="es-ES" b="0" i="1" smtClean="0">
                              <a:latin typeface="Cambria Math" panose="02040503050406030204" pitchFamily="18" charset="0"/>
                            </a:rPr>
                            <m:t>−1</m:t>
                          </m:r>
                        </m:den>
                      </m:f>
                    </m:oMath>
                  </m:oMathPara>
                </a14:m>
                <a:endParaRPr lang="es-ES" b="0" dirty="0"/>
              </a:p>
              <a:p>
                <a:endParaRPr lang="es-ES" b="0" dirty="0"/>
              </a:p>
            </p:txBody>
          </p:sp>
        </mc:Choice>
        <mc:Fallback>
          <p:sp>
            <p:nvSpPr>
              <p:cNvPr id="3" name="CuadroTexto 2">
                <a:extLst>
                  <a:ext uri="{FF2B5EF4-FFF2-40B4-BE49-F238E27FC236}">
                    <a16:creationId xmlns:a16="http://schemas.microsoft.com/office/drawing/2014/main" id="{278ACFD5-1EBA-435E-37BD-86A53D6B63EE}"/>
                  </a:ext>
                </a:extLst>
              </p:cNvPr>
              <p:cNvSpPr txBox="1">
                <a:spLocks noRot="1" noChangeAspect="1" noMove="1" noResize="1" noEditPoints="1" noAdjustHandles="1" noChangeArrowheads="1" noChangeShapeType="1" noTextEdit="1"/>
              </p:cNvSpPr>
              <p:nvPr/>
            </p:nvSpPr>
            <p:spPr>
              <a:xfrm>
                <a:off x="2939143" y="2536371"/>
                <a:ext cx="3614057" cy="795602"/>
              </a:xfrm>
              <a:prstGeom prst="rect">
                <a:avLst/>
              </a:prstGeom>
              <a:blipFill>
                <a:blip r:embed="rId2"/>
                <a:stretch>
                  <a:fillRect t="-3125"/>
                </a:stretch>
              </a:blipFill>
            </p:spPr>
            <p:txBody>
              <a:bodyPr/>
              <a:lstStyle/>
              <a:p>
                <a:r>
                  <a:rPr lang="es-MX">
                    <a:noFill/>
                  </a:rPr>
                  <a:t> </a:t>
                </a:r>
              </a:p>
            </p:txBody>
          </p:sp>
        </mc:Fallback>
      </mc:AlternateContent>
    </p:spTree>
    <p:extLst>
      <p:ext uri="{BB962C8B-B14F-4D97-AF65-F5344CB8AC3E}">
        <p14:creationId xmlns:p14="http://schemas.microsoft.com/office/powerpoint/2010/main" val="36031176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5FE1A-CC2A-22FB-28A4-44AD1AE98C0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FC98E78-7260-4522-30D9-DC6D0A619F5C}"/>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Cálculo de contrafácticos paso a paso</a:t>
            </a:r>
            <a:endParaRPr lang="es-ES" dirty="0"/>
          </a:p>
        </p:txBody>
      </p:sp>
      <p:sp>
        <p:nvSpPr>
          <p:cNvPr id="9" name="8 CuadroTexto">
            <a:extLst>
              <a:ext uri="{FF2B5EF4-FFF2-40B4-BE49-F238E27FC236}">
                <a16:creationId xmlns:a16="http://schemas.microsoft.com/office/drawing/2014/main" id="{954F26CF-70F6-8E17-50C7-D40EE19E583D}"/>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effectLst/>
                <a:latin typeface="Helvetica" pitchFamily="2" charset="0"/>
              </a:rPr>
              <a:t>Este paso (</a:t>
            </a:r>
            <a:r>
              <a:rPr lang="es-MX" sz="3200" dirty="0">
                <a:solidFill>
                  <a:srgbClr val="92D050"/>
                </a:solidFill>
                <a:effectLst/>
                <a:latin typeface="Helvetica" pitchFamily="2" charset="0"/>
              </a:rPr>
              <a:t>resuelve los valores de las variables exógenas U</a:t>
            </a:r>
            <a:r>
              <a:rPr lang="es-MX" sz="3200" dirty="0">
                <a:solidFill>
                  <a:srgbClr val="161615"/>
                </a:solidFill>
                <a:effectLst/>
                <a:latin typeface="Helvetica" pitchFamily="2" charset="0"/>
              </a:rPr>
              <a:t>) se llama </a:t>
            </a:r>
            <a:r>
              <a:rPr lang="es-MX" sz="3200" dirty="0">
                <a:solidFill>
                  <a:srgbClr val="92D050"/>
                </a:solidFill>
                <a:effectLst/>
                <a:latin typeface="Helvetica" pitchFamily="2" charset="0"/>
              </a:rPr>
              <a:t>abducción</a:t>
            </a:r>
            <a:r>
              <a:rPr lang="es-MX" sz="3200" dirty="0">
                <a:solidFill>
                  <a:srgbClr val="161615"/>
                </a:solidFill>
                <a:effectLst/>
                <a:latin typeface="Helvetica" pitchFamily="2" charset="0"/>
              </a:rPr>
              <a:t>.</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Ahora, tenemos todos los elementos necesarios para calcular resultados contrafácticos a nuestra disposición: </a:t>
            </a:r>
            <a:r>
              <a:rPr lang="es-MX" sz="3200" dirty="0">
                <a:solidFill>
                  <a:srgbClr val="92D050"/>
                </a:solidFill>
                <a:effectLst/>
                <a:latin typeface="Helvetica" pitchFamily="2" charset="0"/>
              </a:rPr>
              <a:t>un modelo causal y conocimiento sobre tus características personales.</a:t>
            </a:r>
          </a:p>
        </p:txBody>
      </p:sp>
    </p:spTree>
    <p:extLst>
      <p:ext uri="{BB962C8B-B14F-4D97-AF65-F5344CB8AC3E}">
        <p14:creationId xmlns:p14="http://schemas.microsoft.com/office/powerpoint/2010/main" val="265861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21767"/>
            <a:ext cx="9144000" cy="783676"/>
          </a:xfrm>
        </p:spPr>
        <p:txBody>
          <a:bodyPr/>
          <a:lstStyle/>
          <a:p>
            <a:r>
              <a:rPr lang="es-ES_tradnl" dirty="0"/>
              <a:t>Peldaños</a:t>
            </a:r>
          </a:p>
        </p:txBody>
      </p:sp>
      <p:pic>
        <p:nvPicPr>
          <p:cNvPr id="3" name="Imagen 2">
            <a:extLst>
              <a:ext uri="{FF2B5EF4-FFF2-40B4-BE49-F238E27FC236}">
                <a16:creationId xmlns:a16="http://schemas.microsoft.com/office/drawing/2014/main" id="{D5868ABD-18AF-16EC-03F5-15D4BE476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98915"/>
            <a:ext cx="9129545" cy="1894054"/>
          </a:xfrm>
          <a:prstGeom prst="rect">
            <a:avLst/>
          </a:prstGeom>
        </p:spPr>
      </p:pic>
    </p:spTree>
    <p:extLst>
      <p:ext uri="{BB962C8B-B14F-4D97-AF65-F5344CB8AC3E}">
        <p14:creationId xmlns:p14="http://schemas.microsoft.com/office/powerpoint/2010/main" val="17667436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29EAF-09D8-839D-F1A3-24D6DE6BC02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2CBF48F-B767-751C-C91B-23C9E682617F}"/>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Cálculo de contrafácticos paso a paso</a:t>
            </a:r>
            <a:endParaRPr lang="es-ES" dirty="0"/>
          </a:p>
        </p:txBody>
      </p:sp>
      <p:sp>
        <p:nvSpPr>
          <p:cNvPr id="9" name="8 CuadroTexto">
            <a:extLst>
              <a:ext uri="{FF2B5EF4-FFF2-40B4-BE49-F238E27FC236}">
                <a16:creationId xmlns:a16="http://schemas.microsoft.com/office/drawing/2014/main" id="{8186F5CD-FA1C-9BD1-5BDB-348F961D3E49}"/>
              </a:ext>
            </a:extLst>
          </p:cNvPr>
          <p:cNvSpPr txBox="1"/>
          <p:nvPr/>
        </p:nvSpPr>
        <p:spPr>
          <a:xfrm>
            <a:off x="185057" y="1143000"/>
            <a:ext cx="8752114" cy="3539430"/>
          </a:xfrm>
          <a:prstGeom prst="rect">
            <a:avLst/>
          </a:prstGeom>
          <a:noFill/>
        </p:spPr>
        <p:txBody>
          <a:bodyPr wrap="square" rtlCol="0">
            <a:spAutoFit/>
          </a:bodyPr>
          <a:lstStyle/>
          <a:p>
            <a:pPr algn="just"/>
            <a:r>
              <a:rPr lang="es-MX" sz="3200" dirty="0">
                <a:solidFill>
                  <a:srgbClr val="161615"/>
                </a:solidFill>
                <a:effectLst/>
                <a:latin typeface="Helvetica" pitchFamily="2" charset="0"/>
              </a:rPr>
              <a:t>Estamos listos para el siguiente paso, la </a:t>
            </a:r>
            <a:r>
              <a:rPr lang="es-MX" sz="3200" dirty="0">
                <a:solidFill>
                  <a:srgbClr val="92D050"/>
                </a:solidFill>
                <a:effectLst/>
                <a:latin typeface="Helvetica" pitchFamily="2" charset="0"/>
              </a:rPr>
              <a:t>modificación</a:t>
            </a:r>
            <a:r>
              <a:rPr lang="es-MX" sz="3200" dirty="0">
                <a:solidFill>
                  <a:srgbClr val="161615"/>
                </a:solidFill>
                <a:effectLst/>
                <a:latin typeface="Helvetica" pitchFamily="2" charset="0"/>
              </a:rPr>
              <a:t>. Fijaremos el valor de nuestro tratamiento en el contrafáctico de interés, (T=0):</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T≔0</a:t>
            </a:r>
          </a:p>
          <a:p>
            <a:pPr algn="just"/>
            <a:r>
              <a:rPr lang="es-MX" sz="3200" dirty="0">
                <a:solidFill>
                  <a:srgbClr val="161615"/>
                </a:solidFill>
                <a:effectLst/>
                <a:latin typeface="Helvetica" pitchFamily="2" charset="0"/>
              </a:rPr>
              <a:t>Y≔ 0U + ( 0−1 ) ( U−1 )</a:t>
            </a:r>
            <a:endParaRPr lang="es-MX" sz="3200" dirty="0">
              <a:solidFill>
                <a:srgbClr val="92D050"/>
              </a:solidFill>
              <a:effectLst/>
              <a:latin typeface="Helvetica" pitchFamily="2" charset="0"/>
            </a:endParaRPr>
          </a:p>
        </p:txBody>
      </p:sp>
    </p:spTree>
    <p:extLst>
      <p:ext uri="{BB962C8B-B14F-4D97-AF65-F5344CB8AC3E}">
        <p14:creationId xmlns:p14="http://schemas.microsoft.com/office/powerpoint/2010/main" val="41751377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64D97-E2C8-24CF-D121-A9A0A9098F5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9307E20-E19D-FD87-ED56-ED37AE40C024}"/>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Cálculo de contrafácticos paso a paso</a:t>
            </a:r>
            <a:endParaRPr lang="es-ES" dirty="0"/>
          </a:p>
        </p:txBody>
      </p:sp>
      <p:sp>
        <p:nvSpPr>
          <p:cNvPr id="9" name="8 CuadroTexto">
            <a:extLst>
              <a:ext uri="{FF2B5EF4-FFF2-40B4-BE49-F238E27FC236}">
                <a16:creationId xmlns:a16="http://schemas.microsoft.com/office/drawing/2014/main" id="{2692E8A3-DE47-A69C-7BC7-1180C48BB5D9}"/>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Finalmente, estamos listos para el último paso, la </a:t>
            </a:r>
            <a:r>
              <a:rPr lang="es-MX" sz="3200" dirty="0">
                <a:solidFill>
                  <a:srgbClr val="92D050"/>
                </a:solidFill>
                <a:effectLst/>
                <a:latin typeface="Helvetica" pitchFamily="2" charset="0"/>
              </a:rPr>
              <a:t>predicción</a:t>
            </a:r>
            <a:r>
              <a:rPr lang="es-MX" sz="3200" dirty="0">
                <a:solidFill>
                  <a:srgbClr val="161615"/>
                </a:solidFill>
                <a:effectLst/>
                <a:latin typeface="Helvetica" pitchFamily="2" charset="0"/>
              </a:rPr>
              <a:t>. Para hacer una predicción, necesitamos </a:t>
            </a:r>
            <a:r>
              <a:rPr lang="es-MX" sz="3200" dirty="0">
                <a:solidFill>
                  <a:srgbClr val="92D050"/>
                </a:solidFill>
                <a:effectLst/>
                <a:latin typeface="Helvetica" pitchFamily="2" charset="0"/>
              </a:rPr>
              <a:t>sustituir U</a:t>
            </a:r>
            <a:r>
              <a:rPr lang="es-MX" sz="3200" dirty="0">
                <a:solidFill>
                  <a:srgbClr val="161615"/>
                </a:solidFill>
                <a:effectLst/>
                <a:latin typeface="Helvetica" pitchFamily="2" charset="0"/>
              </a:rPr>
              <a:t> por el valor de tus </a:t>
            </a:r>
            <a:r>
              <a:rPr lang="es-MX" sz="3200" dirty="0">
                <a:solidFill>
                  <a:srgbClr val="92D050"/>
                </a:solidFill>
                <a:effectLst/>
                <a:latin typeface="Helvetica" pitchFamily="2" charset="0"/>
              </a:rPr>
              <a:t>características personales </a:t>
            </a:r>
            <a:r>
              <a:rPr lang="es-MX" sz="3200" dirty="0">
                <a:solidFill>
                  <a:srgbClr val="161615"/>
                </a:solidFill>
                <a:effectLst/>
                <a:latin typeface="Helvetica" pitchFamily="2" charset="0"/>
              </a:rPr>
              <a:t>que calculamos antes:</a:t>
            </a:r>
          </a:p>
          <a:p>
            <a:pPr algn="ctr"/>
            <a:r>
              <a:rPr lang="es-MX" sz="3200" dirty="0">
                <a:solidFill>
                  <a:srgbClr val="161615"/>
                </a:solidFill>
                <a:effectLst/>
                <a:latin typeface="Helvetica" pitchFamily="2" charset="0"/>
              </a:rPr>
              <a:t>Y≔ 0*1 + (0−1) (1−1)=0</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Y aquí está la respuesta: </a:t>
            </a:r>
            <a:r>
              <a:rPr lang="es-MX" sz="3200" dirty="0">
                <a:solidFill>
                  <a:srgbClr val="FFC000"/>
                </a:solidFill>
                <a:effectLst/>
                <a:latin typeface="Helvetica" pitchFamily="2" charset="0"/>
              </a:rPr>
              <a:t>¡no te sentirías mal si no hubieras tomado tu café!</a:t>
            </a:r>
          </a:p>
          <a:p>
            <a:pPr algn="just"/>
            <a:r>
              <a:rPr lang="es-MX" sz="3200" dirty="0">
                <a:solidFill>
                  <a:srgbClr val="161615"/>
                </a:solidFill>
                <a:effectLst/>
                <a:latin typeface="Helvetica" pitchFamily="2" charset="0"/>
              </a:rPr>
              <a:t>Genial, ¿no?</a:t>
            </a:r>
            <a:endParaRPr lang="es-MX" sz="3200" dirty="0">
              <a:solidFill>
                <a:srgbClr val="92D050"/>
              </a:solidFill>
              <a:effectLst/>
              <a:latin typeface="Helvetica" pitchFamily="2" charset="0"/>
            </a:endParaRPr>
          </a:p>
        </p:txBody>
      </p:sp>
    </p:spTree>
    <p:extLst>
      <p:ext uri="{BB962C8B-B14F-4D97-AF65-F5344CB8AC3E}">
        <p14:creationId xmlns:p14="http://schemas.microsoft.com/office/powerpoint/2010/main" val="17075890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DD660-2249-4484-5705-4AA6169B3D7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1BCAD5A7-4E92-458C-B644-2C91DB7F86E7}"/>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Contrafácticos deterministas y probabilísticos</a:t>
            </a:r>
            <a:endParaRPr lang="es-ES" dirty="0"/>
          </a:p>
        </p:txBody>
      </p:sp>
      <p:sp>
        <p:nvSpPr>
          <p:cNvPr id="9" name="8 CuadroTexto">
            <a:extLst>
              <a:ext uri="{FF2B5EF4-FFF2-40B4-BE49-F238E27FC236}">
                <a16:creationId xmlns:a16="http://schemas.microsoft.com/office/drawing/2014/main" id="{ACF7C18F-437E-73DB-47E3-CEB58F3C3D08}"/>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Quizás hayas notado que cuando presentamos nuestro ejemplo del café, estábamos hablando en términos de probabilidad, aunque lo resolvimos de manera determinista. </a:t>
            </a:r>
          </a:p>
          <a:p>
            <a:pPr algn="just"/>
            <a:endParaRPr lang="es-MX" sz="3200" dirty="0">
              <a:solidFill>
                <a:srgbClr val="161615"/>
              </a:solidFill>
              <a:effectLst/>
              <a:latin typeface="Helvetica" pitchFamily="2" charset="0"/>
            </a:endParaRPr>
          </a:p>
          <a:p>
            <a:pPr algn="just"/>
            <a:r>
              <a:rPr lang="es-MX" sz="3200" dirty="0">
                <a:solidFill>
                  <a:srgbClr val="FFC000"/>
                </a:solidFill>
                <a:effectLst/>
                <a:latin typeface="Helvetica" pitchFamily="2" charset="0"/>
              </a:rPr>
              <a:t>En el mundo real, no siempre podemos calcular contrafácticos de manera determinista</a:t>
            </a:r>
            <a:r>
              <a:rPr lang="es-MX" sz="3200" dirty="0">
                <a:solidFill>
                  <a:srgbClr val="161615"/>
                </a:solidFill>
                <a:effectLst/>
                <a:latin typeface="Helvetica" pitchFamily="2" charset="0"/>
              </a:rPr>
              <a:t>. Afortunadamente, el </a:t>
            </a:r>
            <a:r>
              <a:rPr lang="es-MX" sz="3200" dirty="0">
                <a:solidFill>
                  <a:srgbClr val="92D050"/>
                </a:solidFill>
                <a:effectLst/>
                <a:latin typeface="Helvetica" pitchFamily="2" charset="0"/>
              </a:rPr>
              <a:t>marco de tres pasos que presentamos anteriormente se generaliza bien para entornos probabilísticos</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2250485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07D89-CF09-4F40-0272-DCEB68F2CFC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8E9F8CF-49C2-576D-93E7-0EC2673260AF}"/>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Causalidad y aprendizaje por refuerzo</a:t>
            </a:r>
            <a:endParaRPr lang="es-ES" dirty="0"/>
          </a:p>
        </p:txBody>
      </p:sp>
      <p:sp>
        <p:nvSpPr>
          <p:cNvPr id="9" name="8 CuadroTexto">
            <a:extLst>
              <a:ext uri="{FF2B5EF4-FFF2-40B4-BE49-F238E27FC236}">
                <a16:creationId xmlns:a16="http://schemas.microsoft.com/office/drawing/2014/main" id="{168D43C4-50A0-0703-B5E5-AC256E4DC1A3}"/>
              </a:ext>
            </a:extLst>
          </p:cNvPr>
          <p:cNvSpPr txBox="1"/>
          <p:nvPr/>
        </p:nvSpPr>
        <p:spPr>
          <a:xfrm>
            <a:off x="185057" y="1143000"/>
            <a:ext cx="8752114" cy="5509200"/>
          </a:xfrm>
          <a:prstGeom prst="rect">
            <a:avLst/>
          </a:prstGeom>
          <a:noFill/>
        </p:spPr>
        <p:txBody>
          <a:bodyPr wrap="square" rtlCol="0">
            <a:spAutoFit/>
          </a:bodyPr>
          <a:lstStyle/>
          <a:p>
            <a:pPr algn="just"/>
            <a:r>
              <a:rPr lang="es-MX" sz="3200" dirty="0">
                <a:solidFill>
                  <a:srgbClr val="161615"/>
                </a:solidFill>
                <a:effectLst/>
                <a:latin typeface="Helvetica" pitchFamily="2" charset="0"/>
              </a:rPr>
              <a:t>Para muchas personas, la primera familia de métodos de aprendizaje automático que les viene a la mente cuando piensan en </a:t>
            </a:r>
            <a:r>
              <a:rPr lang="es-MX" sz="3200" dirty="0">
                <a:solidFill>
                  <a:srgbClr val="92D050"/>
                </a:solidFill>
                <a:effectLst/>
                <a:latin typeface="Helvetica" pitchFamily="2" charset="0"/>
              </a:rPr>
              <a:t>causalidad es el aprendizaje por refuerzo </a:t>
            </a:r>
            <a:r>
              <a:rPr lang="es-MX" sz="3200" dirty="0">
                <a:solidFill>
                  <a:srgbClr val="161615"/>
                </a:solidFill>
                <a:effectLst/>
                <a:latin typeface="Helvetica" pitchFamily="2" charset="0"/>
              </a:rPr>
              <a:t>(RL).</a:t>
            </a:r>
          </a:p>
          <a:p>
            <a:pPr algn="just"/>
            <a:endParaRPr lang="es-MX" sz="3200" dirty="0">
              <a:solidFill>
                <a:srgbClr val="161615"/>
              </a:solidFill>
              <a:effectLst/>
              <a:latin typeface="Helvetica" pitchFamily="2" charset="0"/>
            </a:endParaRPr>
          </a:p>
          <a:p>
            <a:pPr algn="just"/>
            <a:r>
              <a:rPr lang="es-MX" sz="3200" dirty="0">
                <a:solidFill>
                  <a:srgbClr val="161615"/>
                </a:solidFill>
                <a:effectLst/>
                <a:latin typeface="Helvetica" pitchFamily="2" charset="0"/>
              </a:rPr>
              <a:t>En la formulación clásica del RL, </a:t>
            </a:r>
            <a:r>
              <a:rPr lang="es-MX" sz="3200" dirty="0">
                <a:solidFill>
                  <a:srgbClr val="FFC000"/>
                </a:solidFill>
                <a:effectLst/>
                <a:latin typeface="Helvetica" pitchFamily="2" charset="0"/>
              </a:rPr>
              <a:t>un agente interactúa con el entorno</a:t>
            </a:r>
            <a:r>
              <a:rPr lang="es-MX" sz="3200" dirty="0">
                <a:solidFill>
                  <a:srgbClr val="161615"/>
                </a:solidFill>
                <a:effectLst/>
                <a:latin typeface="Helvetica" pitchFamily="2" charset="0"/>
              </a:rPr>
              <a:t>. Esto sugiere que un </a:t>
            </a:r>
            <a:r>
              <a:rPr lang="es-MX" sz="3200" dirty="0">
                <a:solidFill>
                  <a:srgbClr val="FFC000"/>
                </a:solidFill>
                <a:effectLst/>
                <a:latin typeface="Helvetica" pitchFamily="2" charset="0"/>
              </a:rPr>
              <a:t>agente de RL puede realizar intervenciones en el entorno</a:t>
            </a:r>
            <a:r>
              <a:rPr lang="es-MX" sz="3200" dirty="0">
                <a:solidFill>
                  <a:srgbClr val="161615"/>
                </a:solidFill>
                <a:effectLst/>
                <a:latin typeface="Helvetica" pitchFamily="2" charset="0"/>
              </a:rPr>
              <a:t>. Intuitivamente, esta posibilidad mueve al RL de un </a:t>
            </a:r>
            <a:r>
              <a:rPr lang="es-MX" sz="3200" dirty="0">
                <a:solidFill>
                  <a:srgbClr val="0070C0"/>
                </a:solidFill>
                <a:effectLst/>
                <a:latin typeface="Helvetica" pitchFamily="2" charset="0"/>
              </a:rPr>
              <a:t>peldaño asociativo uno a un peldaño intervencionista dos</a:t>
            </a:r>
            <a:r>
              <a:rPr lang="es-MX" sz="3200" dirty="0">
                <a:solidFill>
                  <a:srgbClr val="161615"/>
                </a:solidFill>
                <a:effectLst/>
                <a:latin typeface="Helvetica" pitchFamily="2" charset="0"/>
              </a:rPr>
              <a:t>. </a:t>
            </a:r>
          </a:p>
        </p:txBody>
      </p:sp>
    </p:spTree>
    <p:extLst>
      <p:ext uri="{BB962C8B-B14F-4D97-AF65-F5344CB8AC3E}">
        <p14:creationId xmlns:p14="http://schemas.microsoft.com/office/powerpoint/2010/main" val="24684163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530FD-AE54-BBD3-046A-57D20AFF114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FB45453F-C762-FF73-6F4A-F9F7A368A3B7}"/>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Causalidad y aprendizaje por refuerzo</a:t>
            </a:r>
            <a:endParaRPr lang="es-ES" dirty="0"/>
          </a:p>
        </p:txBody>
      </p:sp>
      <p:sp>
        <p:nvSpPr>
          <p:cNvPr id="9" name="8 CuadroTexto">
            <a:extLst>
              <a:ext uri="{FF2B5EF4-FFF2-40B4-BE49-F238E27FC236}">
                <a16:creationId xmlns:a16="http://schemas.microsoft.com/office/drawing/2014/main" id="{768A2677-EF37-B592-22E0-92D1BD0359BA}"/>
              </a:ext>
            </a:extLst>
          </p:cNvPr>
          <p:cNvSpPr txBox="1"/>
          <p:nvPr/>
        </p:nvSpPr>
        <p:spPr>
          <a:xfrm>
            <a:off x="174171"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Aunque la idea de que </a:t>
            </a:r>
            <a:r>
              <a:rPr lang="es-MX" sz="3200" dirty="0">
                <a:solidFill>
                  <a:srgbClr val="0070C0"/>
                </a:solidFill>
                <a:effectLst/>
                <a:latin typeface="Helvetica" pitchFamily="2" charset="0"/>
              </a:rPr>
              <a:t>todo aprendizaje directo es causal</a:t>
            </a:r>
            <a:r>
              <a:rPr lang="es-MX" sz="3200" dirty="0">
                <a:solidFill>
                  <a:srgbClr val="161615"/>
                </a:solidFill>
                <a:effectLst/>
                <a:latin typeface="Helvetica" pitchFamily="2" charset="0"/>
              </a:rPr>
              <a:t> puede parecer intuitiva al principio, la realidad es más matizada. Resulta que incluso para ciertos problemas de bandidos, </a:t>
            </a:r>
            <a:r>
              <a:rPr lang="es-MX" sz="3200" dirty="0">
                <a:solidFill>
                  <a:srgbClr val="0070C0"/>
                </a:solidFill>
                <a:effectLst/>
                <a:latin typeface="Helvetica" pitchFamily="2" charset="0"/>
              </a:rPr>
              <a:t>los resultados podrían no ser óptimos si no modelamos la causalidad explícitamente</a:t>
            </a:r>
            <a:r>
              <a:rPr lang="es-MX" sz="3200" dirty="0">
                <a:solidFill>
                  <a:srgbClr val="161615"/>
                </a:solidFill>
                <a:effectLst/>
                <a:latin typeface="Helvetica" pitchFamily="2" charset="0"/>
              </a:rPr>
              <a:t>.</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Además, los </a:t>
            </a:r>
            <a:r>
              <a:rPr lang="es-MX" sz="3200" dirty="0">
                <a:solidFill>
                  <a:srgbClr val="00B050"/>
                </a:solidFill>
                <a:effectLst/>
                <a:latin typeface="Helvetica" pitchFamily="2" charset="0"/>
              </a:rPr>
              <a:t>algoritmos de aprendizaje directo basados ​​en modelos pueden sufrir de confusión</a:t>
            </a:r>
            <a:r>
              <a:rPr lang="es-MX" sz="3200" dirty="0">
                <a:solidFill>
                  <a:srgbClr val="161615"/>
                </a:solidFill>
                <a:effectLst/>
                <a:latin typeface="Helvetica" pitchFamily="2" charset="0"/>
              </a:rPr>
              <a:t>. </a:t>
            </a:r>
          </a:p>
        </p:txBody>
      </p:sp>
    </p:spTree>
    <p:extLst>
      <p:ext uri="{BB962C8B-B14F-4D97-AF65-F5344CB8AC3E}">
        <p14:creationId xmlns:p14="http://schemas.microsoft.com/office/powerpoint/2010/main" val="3252011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602B2-4D00-8C8D-21C5-2C370100021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B922593-F2BC-CEFC-8967-C63175855BC0}"/>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Causalidad y aprendizaje semisupervisado y no supervisado</a:t>
            </a:r>
            <a:endParaRPr lang="es-ES" dirty="0"/>
          </a:p>
        </p:txBody>
      </p:sp>
      <p:sp>
        <p:nvSpPr>
          <p:cNvPr id="9" name="8 CuadroTexto">
            <a:extLst>
              <a:ext uri="{FF2B5EF4-FFF2-40B4-BE49-F238E27FC236}">
                <a16:creationId xmlns:a16="http://schemas.microsoft.com/office/drawing/2014/main" id="{05E85054-2DB8-0DD1-7222-87C405BB61FE}"/>
              </a:ext>
            </a:extLst>
          </p:cNvPr>
          <p:cNvSpPr txBox="1"/>
          <p:nvPr/>
        </p:nvSpPr>
        <p:spPr>
          <a:xfrm>
            <a:off x="185057" y="1143000"/>
            <a:ext cx="8752114" cy="4524315"/>
          </a:xfrm>
          <a:prstGeom prst="rect">
            <a:avLst/>
          </a:prstGeom>
          <a:noFill/>
        </p:spPr>
        <p:txBody>
          <a:bodyPr wrap="square" rtlCol="0">
            <a:spAutoFit/>
          </a:bodyPr>
          <a:lstStyle/>
          <a:p>
            <a:pPr algn="just"/>
            <a:r>
              <a:rPr lang="es-MX" sz="3200" dirty="0">
                <a:solidFill>
                  <a:srgbClr val="161615"/>
                </a:solidFill>
                <a:latin typeface="Helvetica" pitchFamily="2" charset="0"/>
              </a:rPr>
              <a:t>L</a:t>
            </a:r>
            <a:r>
              <a:rPr lang="es-MX" sz="3200" dirty="0">
                <a:solidFill>
                  <a:srgbClr val="161615"/>
                </a:solidFill>
                <a:effectLst/>
                <a:latin typeface="Helvetica" pitchFamily="2" charset="0"/>
              </a:rPr>
              <a:t>os </a:t>
            </a:r>
            <a:r>
              <a:rPr lang="es-MX" sz="3200" dirty="0">
                <a:solidFill>
                  <a:srgbClr val="00B050"/>
                </a:solidFill>
                <a:effectLst/>
                <a:latin typeface="Helvetica" pitchFamily="2" charset="0"/>
              </a:rPr>
              <a:t>métodos semisupervisados ​​</a:t>
            </a:r>
            <a:r>
              <a:rPr lang="es-MX" sz="3200" dirty="0">
                <a:solidFill>
                  <a:srgbClr val="161615"/>
                </a:solidFill>
                <a:effectLst/>
                <a:latin typeface="Helvetica" pitchFamily="2" charset="0"/>
              </a:rPr>
              <a:t>pueden utilizarse para el </a:t>
            </a:r>
            <a:r>
              <a:rPr lang="es-MX" sz="3200" dirty="0">
                <a:solidFill>
                  <a:srgbClr val="00B050"/>
                </a:solidFill>
                <a:effectLst/>
                <a:latin typeface="Helvetica" pitchFamily="2" charset="0"/>
              </a:rPr>
              <a:t>descubrimiento causal</a:t>
            </a:r>
            <a:r>
              <a:rPr lang="es-MX" sz="3200" dirty="0">
                <a:solidFill>
                  <a:srgbClr val="161615"/>
                </a:solidFill>
                <a:effectLst/>
                <a:latin typeface="Helvetica" pitchFamily="2" charset="0"/>
              </a:rPr>
              <a:t>, aprovechando la </a:t>
            </a:r>
            <a:r>
              <a:rPr lang="es-MX" sz="3200" dirty="0">
                <a:solidFill>
                  <a:srgbClr val="00B050"/>
                </a:solidFill>
                <a:effectLst/>
                <a:latin typeface="Helvetica" pitchFamily="2" charset="0"/>
              </a:rPr>
              <a:t>asimetría de la teoría de la información entre las probabilidades condicionales e incondicionales</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La regresión inversa no supervisada es un método para descubrir qué dirección causal entre dos variables es la correcta..</a:t>
            </a:r>
          </a:p>
        </p:txBody>
      </p:sp>
    </p:spTree>
    <p:extLst>
      <p:ext uri="{BB962C8B-B14F-4D97-AF65-F5344CB8AC3E}">
        <p14:creationId xmlns:p14="http://schemas.microsoft.com/office/powerpoint/2010/main" val="5885754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9D14E-5BE8-2C57-2D8F-862A57260EE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834B91A-591A-F20B-B083-6EDFEAC4B51A}"/>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Causalidad y aprendizaje semisupervisado y no supervisado</a:t>
            </a:r>
            <a:endParaRPr lang="es-ES" dirty="0"/>
          </a:p>
        </p:txBody>
      </p:sp>
      <p:sp>
        <p:nvSpPr>
          <p:cNvPr id="9" name="8 CuadroTexto">
            <a:extLst>
              <a:ext uri="{FF2B5EF4-FFF2-40B4-BE49-F238E27FC236}">
                <a16:creationId xmlns:a16="http://schemas.microsoft.com/office/drawing/2014/main" id="{72150F56-FF03-B6DA-26AC-BA1FB9E760C6}"/>
              </a:ext>
            </a:extLst>
          </p:cNvPr>
          <p:cNvSpPr txBox="1"/>
          <p:nvPr/>
        </p:nvSpPr>
        <p:spPr>
          <a:xfrm>
            <a:off x="185057" y="1143000"/>
            <a:ext cx="8752114" cy="5016758"/>
          </a:xfrm>
          <a:prstGeom prst="rect">
            <a:avLst/>
          </a:prstGeom>
          <a:noFill/>
        </p:spPr>
        <p:txBody>
          <a:bodyPr wrap="square" rtlCol="0">
            <a:spAutoFit/>
          </a:bodyPr>
          <a:lstStyle/>
          <a:p>
            <a:pPr algn="just"/>
            <a:r>
              <a:rPr lang="es-MX" sz="3200" dirty="0">
                <a:solidFill>
                  <a:srgbClr val="161615"/>
                </a:solidFill>
                <a:effectLst/>
                <a:latin typeface="Helvetica" pitchFamily="2" charset="0"/>
              </a:rPr>
              <a:t>Además, el </a:t>
            </a:r>
            <a:r>
              <a:rPr lang="es-MX" sz="3200" dirty="0">
                <a:solidFill>
                  <a:srgbClr val="00B050"/>
                </a:solidFill>
                <a:effectLst/>
                <a:latin typeface="Helvetica" pitchFamily="2" charset="0"/>
              </a:rPr>
              <a:t>aumento de datos en el aprendizaje semisupervisado </a:t>
            </a:r>
            <a:r>
              <a:rPr lang="es-MX" sz="3200" dirty="0">
                <a:solidFill>
                  <a:srgbClr val="161615"/>
                </a:solidFill>
                <a:effectLst/>
                <a:latin typeface="Helvetica" pitchFamily="2" charset="0"/>
              </a:rPr>
              <a:t>puede verse como una forma de </a:t>
            </a:r>
            <a:r>
              <a:rPr lang="es-MX" sz="3200" dirty="0">
                <a:solidFill>
                  <a:srgbClr val="00B050"/>
                </a:solidFill>
                <a:effectLst/>
                <a:latin typeface="Helvetica" pitchFamily="2" charset="0"/>
              </a:rPr>
              <a:t>desenredar las representaciones</a:t>
            </a:r>
            <a:r>
              <a:rPr lang="es-MX" sz="3200" dirty="0">
                <a:solidFill>
                  <a:srgbClr val="161615"/>
                </a:solidFill>
                <a:effectLst/>
                <a:latin typeface="Helvetica" pitchFamily="2" charset="0"/>
              </a:rPr>
              <a:t>, lo que hace que las representaciones aprendidas sean menos </a:t>
            </a:r>
            <a:r>
              <a:rPr lang="es-MX" sz="3200" dirty="0">
                <a:solidFill>
                  <a:srgbClr val="00B050"/>
                </a:solidFill>
                <a:effectLst/>
                <a:latin typeface="Helvetica" pitchFamily="2" charset="0"/>
              </a:rPr>
              <a:t>confusas</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Como la desconfusión es solo parcial en este caso, </a:t>
            </a:r>
            <a:r>
              <a:rPr lang="es-MX" sz="3200" dirty="0">
                <a:solidFill>
                  <a:srgbClr val="FFC000"/>
                </a:solidFill>
                <a:effectLst/>
                <a:latin typeface="Helvetica" pitchFamily="2" charset="0"/>
              </a:rPr>
              <a:t>estos modelos no pueden considerarse totalmente causales</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14894032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01F23-E2A1-D3B8-5C50-E5D3CE7E540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14A6CA4-3B8A-9B9C-E00A-EB275A37ABF0}"/>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Causalidad y aprendizaje semisupervisado y no supervisado</a:t>
            </a:r>
            <a:endParaRPr lang="es-ES" dirty="0"/>
          </a:p>
        </p:txBody>
      </p:sp>
      <p:sp>
        <p:nvSpPr>
          <p:cNvPr id="9" name="8 CuadroTexto">
            <a:extLst>
              <a:ext uri="{FF2B5EF4-FFF2-40B4-BE49-F238E27FC236}">
                <a16:creationId xmlns:a16="http://schemas.microsoft.com/office/drawing/2014/main" id="{C63F0837-78FE-CAEA-C1B5-C6E4E2A8692E}"/>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effectLst/>
                <a:latin typeface="Helvetica" pitchFamily="2" charset="0"/>
              </a:rPr>
              <a:t>En resumen, la </a:t>
            </a:r>
            <a:r>
              <a:rPr lang="es-MX" sz="3200" dirty="0">
                <a:solidFill>
                  <a:srgbClr val="FFC000"/>
                </a:solidFill>
                <a:effectLst/>
                <a:latin typeface="Helvetica" pitchFamily="2" charset="0"/>
              </a:rPr>
              <a:t>relación</a:t>
            </a:r>
            <a:r>
              <a:rPr lang="es-MX" sz="3200" dirty="0">
                <a:solidFill>
                  <a:srgbClr val="161615"/>
                </a:solidFill>
                <a:effectLst/>
                <a:latin typeface="Helvetica" pitchFamily="2" charset="0"/>
              </a:rPr>
              <a:t> entre las diferentes ramas del </a:t>
            </a:r>
            <a:r>
              <a:rPr lang="es-MX" sz="3200" dirty="0">
                <a:solidFill>
                  <a:srgbClr val="FFC000"/>
                </a:solidFill>
                <a:effectLst/>
                <a:latin typeface="Helvetica" pitchFamily="2" charset="0"/>
              </a:rPr>
              <a:t>aprendizaje automático contemporáneo y la causalidad es matizada</a:t>
            </a:r>
            <a:r>
              <a:rPr lang="es-MX" sz="3200" dirty="0">
                <a:solidFill>
                  <a:srgbClr val="161615"/>
                </a:solidFill>
                <a:effectLst/>
                <a:latin typeface="Helvetica" pitchFamily="2" charset="0"/>
              </a:rPr>
              <a:t>. </a:t>
            </a:r>
          </a:p>
          <a:p>
            <a:pPr algn="just"/>
            <a:endParaRPr lang="es-MX" sz="3200" dirty="0">
              <a:solidFill>
                <a:srgbClr val="161615"/>
              </a:solidFill>
              <a:latin typeface="Helvetica" pitchFamily="2" charset="0"/>
            </a:endParaRPr>
          </a:p>
          <a:p>
            <a:pPr algn="just"/>
            <a:r>
              <a:rPr lang="es-MX" sz="3200" dirty="0">
                <a:solidFill>
                  <a:srgbClr val="161615"/>
                </a:solidFill>
                <a:effectLst/>
                <a:latin typeface="Helvetica" pitchFamily="2" charset="0"/>
              </a:rPr>
              <a:t>Dicho esto, la mayoría de los modelos de </a:t>
            </a:r>
            <a:r>
              <a:rPr lang="es-MX" sz="3200" dirty="0">
                <a:solidFill>
                  <a:schemeClr val="accent2">
                    <a:lumMod val="60000"/>
                    <a:lumOff val="40000"/>
                  </a:schemeClr>
                </a:solidFill>
                <a:effectLst/>
                <a:latin typeface="Helvetica" pitchFamily="2" charset="0"/>
              </a:rPr>
              <a:t>aprendizaje automático adoptados ampliamente operan en el primer peldaño, al no tener un modelo de mundo causal</a:t>
            </a:r>
            <a:r>
              <a:rPr lang="es-MX" sz="3200" dirty="0">
                <a:solidFill>
                  <a:srgbClr val="161615"/>
                </a:solidFill>
                <a:effectLst/>
                <a:latin typeface="Helvetica" pitchFamily="2" charset="0"/>
              </a:rPr>
              <a:t>. </a:t>
            </a:r>
          </a:p>
        </p:txBody>
      </p:sp>
    </p:spTree>
    <p:extLst>
      <p:ext uri="{BB962C8B-B14F-4D97-AF65-F5344CB8AC3E}">
        <p14:creationId xmlns:p14="http://schemas.microsoft.com/office/powerpoint/2010/main" val="2517187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30875-7633-42C8-2C9C-2C70DCCA4B0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9FD4A3C-3915-E033-1F8C-D1939732A86F}"/>
              </a:ext>
            </a:extLst>
          </p:cNvPr>
          <p:cNvSpPr>
            <a:spLocks noGrp="1"/>
          </p:cNvSpPr>
          <p:nvPr>
            <p:ph type="title"/>
          </p:nvPr>
        </p:nvSpPr>
        <p:spPr>
          <a:xfrm>
            <a:off x="0" y="0"/>
            <a:ext cx="9144000" cy="1143000"/>
          </a:xfrm>
        </p:spPr>
        <p:txBody>
          <a:bodyPr>
            <a:normAutofit fontScale="90000"/>
          </a:bodyPr>
          <a:lstStyle/>
          <a:p>
            <a:pPr algn="ctr"/>
            <a:r>
              <a:rPr lang="es-MX" dirty="0">
                <a:latin typeface="Helvetica" pitchFamily="2" charset="0"/>
              </a:rPr>
              <a:t>Causalidad y aprendizaje semisupervisado y no supervisado</a:t>
            </a:r>
            <a:endParaRPr lang="es-ES" dirty="0"/>
          </a:p>
        </p:txBody>
      </p:sp>
      <p:sp>
        <p:nvSpPr>
          <p:cNvPr id="9" name="8 CuadroTexto">
            <a:extLst>
              <a:ext uri="{FF2B5EF4-FFF2-40B4-BE49-F238E27FC236}">
                <a16:creationId xmlns:a16="http://schemas.microsoft.com/office/drawing/2014/main" id="{188A0304-DE0C-0223-13C3-E945EDAA3FBE}"/>
              </a:ext>
            </a:extLst>
          </p:cNvPr>
          <p:cNvSpPr txBox="1"/>
          <p:nvPr/>
        </p:nvSpPr>
        <p:spPr>
          <a:xfrm>
            <a:off x="185057" y="1143000"/>
            <a:ext cx="8752114" cy="4031873"/>
          </a:xfrm>
          <a:prstGeom prst="rect">
            <a:avLst/>
          </a:prstGeom>
          <a:noFill/>
        </p:spPr>
        <p:txBody>
          <a:bodyPr wrap="square" rtlCol="0">
            <a:spAutoFit/>
          </a:bodyPr>
          <a:lstStyle/>
          <a:p>
            <a:pPr algn="just"/>
            <a:r>
              <a:rPr lang="es-MX" sz="3200" dirty="0">
                <a:solidFill>
                  <a:srgbClr val="161615"/>
                </a:solidFill>
                <a:effectLst/>
                <a:latin typeface="Helvetica" pitchFamily="2" charset="0"/>
              </a:rPr>
              <a:t>Esto también se aplica a los </a:t>
            </a:r>
            <a:r>
              <a:rPr lang="es-MX" sz="3200" dirty="0">
                <a:solidFill>
                  <a:schemeClr val="accent2">
                    <a:lumMod val="60000"/>
                    <a:lumOff val="40000"/>
                  </a:schemeClr>
                </a:solidFill>
                <a:effectLst/>
                <a:latin typeface="Helvetica" pitchFamily="2" charset="0"/>
              </a:rPr>
              <a:t>grandes modelos de lenguaje</a:t>
            </a:r>
            <a:r>
              <a:rPr lang="es-MX" sz="3200" dirty="0">
                <a:solidFill>
                  <a:srgbClr val="161615"/>
                </a:solidFill>
                <a:effectLst/>
                <a:latin typeface="Helvetica" pitchFamily="2" charset="0"/>
              </a:rPr>
              <a:t> como GPT-4, LlaMA o LaMDA, y otros </a:t>
            </a:r>
            <a:r>
              <a:rPr lang="es-MX" sz="3200" dirty="0">
                <a:solidFill>
                  <a:schemeClr val="accent2">
                    <a:lumMod val="60000"/>
                    <a:lumOff val="40000"/>
                  </a:schemeClr>
                </a:solidFill>
                <a:effectLst/>
                <a:latin typeface="Helvetica" pitchFamily="2" charset="0"/>
              </a:rPr>
              <a:t>modelos generativos </a:t>
            </a:r>
            <a:r>
              <a:rPr lang="es-MX" sz="3200" dirty="0">
                <a:solidFill>
                  <a:srgbClr val="161615"/>
                </a:solidFill>
                <a:effectLst/>
                <a:latin typeface="Helvetica" pitchFamily="2" charset="0"/>
              </a:rPr>
              <a:t>populares como DALL-E 2. Los modelos como GPT-4 a veces pueden </a:t>
            </a:r>
            <a:r>
              <a:rPr lang="es-MX" sz="3200" dirty="0">
                <a:solidFill>
                  <a:srgbClr val="7030A0"/>
                </a:solidFill>
                <a:effectLst/>
                <a:latin typeface="Helvetica" pitchFamily="2" charset="0"/>
              </a:rPr>
              <a:t>responder correctamente a consultas causales o contrafácticas</a:t>
            </a:r>
            <a:r>
              <a:rPr lang="es-MX" sz="3200" dirty="0">
                <a:solidFill>
                  <a:srgbClr val="161615"/>
                </a:solidFill>
                <a:effectLst/>
                <a:latin typeface="Helvetica" pitchFamily="2" charset="0"/>
              </a:rPr>
              <a:t>, pero </a:t>
            </a:r>
            <a:r>
              <a:rPr lang="es-MX" sz="3200" dirty="0">
                <a:solidFill>
                  <a:srgbClr val="7030A0"/>
                </a:solidFill>
                <a:effectLst/>
                <a:latin typeface="Helvetica" pitchFamily="2" charset="0"/>
              </a:rPr>
              <a:t>su desempeño general sugiere que estas capacidades no siempre se generalizan bien</a:t>
            </a:r>
            <a:r>
              <a:rPr lang="es-MX" sz="3200" dirty="0">
                <a:solidFill>
                  <a:srgbClr val="161615"/>
                </a:solidFill>
                <a:effectLst/>
                <a:latin typeface="Helvetica" pitchFamily="2" charset="0"/>
              </a:rPr>
              <a:t>.</a:t>
            </a:r>
          </a:p>
        </p:txBody>
      </p:sp>
    </p:spTree>
    <p:extLst>
      <p:ext uri="{BB962C8B-B14F-4D97-AF65-F5344CB8AC3E}">
        <p14:creationId xmlns:p14="http://schemas.microsoft.com/office/powerpoint/2010/main" val="17688564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32EB-E859-1EBA-0033-2C8CA4BC17D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9CA917D-7D86-CFE7-1976-28C519682AED}"/>
              </a:ext>
            </a:extLst>
          </p:cNvPr>
          <p:cNvSpPr>
            <a:spLocks noGrp="1"/>
          </p:cNvSpPr>
          <p:nvPr>
            <p:ph type="title"/>
          </p:nvPr>
        </p:nvSpPr>
        <p:spPr>
          <a:xfrm>
            <a:off x="0" y="0"/>
            <a:ext cx="9144000" cy="1143000"/>
          </a:xfrm>
        </p:spPr>
        <p:txBody>
          <a:bodyPr>
            <a:normAutofit/>
          </a:bodyPr>
          <a:lstStyle/>
          <a:p>
            <a:pPr algn="ctr"/>
            <a:r>
              <a:rPr lang="es-MX" dirty="0"/>
              <a:t>Referencias</a:t>
            </a:r>
            <a:endParaRPr lang="es-ES" dirty="0"/>
          </a:p>
        </p:txBody>
      </p:sp>
      <p:sp>
        <p:nvSpPr>
          <p:cNvPr id="9" name="8 CuadroTexto">
            <a:extLst>
              <a:ext uri="{FF2B5EF4-FFF2-40B4-BE49-F238E27FC236}">
                <a16:creationId xmlns:a16="http://schemas.microsoft.com/office/drawing/2014/main" id="{BEDF310E-32F7-FA3B-AA27-5AC227690939}"/>
              </a:ext>
            </a:extLst>
          </p:cNvPr>
          <p:cNvSpPr txBox="1"/>
          <p:nvPr/>
        </p:nvSpPr>
        <p:spPr>
          <a:xfrm>
            <a:off x="185057" y="1143000"/>
            <a:ext cx="8752114" cy="1077218"/>
          </a:xfrm>
          <a:prstGeom prst="rect">
            <a:avLst/>
          </a:prstGeom>
          <a:noFill/>
        </p:spPr>
        <p:txBody>
          <a:bodyPr wrap="square" rtlCol="0">
            <a:spAutoFit/>
          </a:bodyPr>
          <a:lstStyle/>
          <a:p>
            <a:pPr algn="just"/>
            <a:r>
              <a:rPr lang="es-MX" sz="3200">
                <a:solidFill>
                  <a:schemeClr val="accent4">
                    <a:lumMod val="75000"/>
                  </a:schemeClr>
                </a:solidFill>
              </a:rPr>
              <a:t>Aleksander Molak, “Causal inference and Discovery in Python”, Packt</a:t>
            </a:r>
            <a:endParaRPr lang="es-MX" sz="3200" dirty="0">
              <a:solidFill>
                <a:srgbClr val="92D050"/>
              </a:solidFill>
            </a:endParaRPr>
          </a:p>
        </p:txBody>
      </p:sp>
    </p:spTree>
    <p:extLst>
      <p:ext uri="{BB962C8B-B14F-4D97-AF65-F5344CB8AC3E}">
        <p14:creationId xmlns:p14="http://schemas.microsoft.com/office/powerpoint/2010/main" val="365123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txBody>
          <a:bodyPr>
            <a:normAutofit/>
          </a:bodyPr>
          <a:lstStyle/>
          <a:p>
            <a:pPr algn="ctr"/>
            <a:r>
              <a:rPr lang="es-MX" dirty="0"/>
              <a:t>Ensayos Controlados Aleatorios</a:t>
            </a:r>
            <a:endParaRPr lang="es-ES" dirty="0"/>
          </a:p>
        </p:txBody>
      </p:sp>
      <p:sp>
        <p:nvSpPr>
          <p:cNvPr id="9" name="8 CuadroTexto"/>
          <p:cNvSpPr txBox="1"/>
          <p:nvPr/>
        </p:nvSpPr>
        <p:spPr>
          <a:xfrm>
            <a:off x="316829" y="1143000"/>
            <a:ext cx="8215370" cy="4524315"/>
          </a:xfrm>
          <a:prstGeom prst="rect">
            <a:avLst/>
          </a:prstGeom>
          <a:noFill/>
        </p:spPr>
        <p:txBody>
          <a:bodyPr wrap="square" rtlCol="0">
            <a:spAutoFit/>
          </a:bodyPr>
          <a:lstStyle/>
          <a:p>
            <a:pPr algn="just"/>
            <a:r>
              <a:rPr lang="es-MX" sz="3200" dirty="0"/>
              <a:t>Suelen considerarse el </a:t>
            </a:r>
            <a:r>
              <a:rPr lang="es-MX" sz="3200" dirty="0">
                <a:solidFill>
                  <a:srgbClr val="00B050"/>
                </a:solidFill>
              </a:rPr>
              <a:t>estándar</a:t>
            </a:r>
            <a:r>
              <a:rPr lang="es-MX" sz="3200" dirty="0"/>
              <a:t> de oro para la </a:t>
            </a:r>
            <a:r>
              <a:rPr lang="es-MX" sz="3200" dirty="0">
                <a:solidFill>
                  <a:srgbClr val="00B050"/>
                </a:solidFill>
              </a:rPr>
              <a:t>inferencia causal</a:t>
            </a:r>
            <a:r>
              <a:rPr lang="es-MX" sz="3200" dirty="0"/>
              <a:t>. La idea clave detrás de los ECA es la </a:t>
            </a:r>
            <a:r>
              <a:rPr lang="es-MX" sz="3200" dirty="0">
                <a:solidFill>
                  <a:srgbClr val="00B050"/>
                </a:solidFill>
              </a:rPr>
              <a:t>aleatorización</a:t>
            </a:r>
            <a:r>
              <a:rPr lang="es-MX" sz="3200" dirty="0"/>
              <a:t>.</a:t>
            </a:r>
          </a:p>
          <a:p>
            <a:pPr algn="just"/>
            <a:endParaRPr lang="es-MX" sz="3200" dirty="0"/>
          </a:p>
          <a:p>
            <a:pPr algn="just"/>
            <a:r>
              <a:rPr lang="es-MX" sz="3200" dirty="0"/>
              <a:t>Asignamos </a:t>
            </a:r>
            <a:r>
              <a:rPr lang="es-MX" sz="3200" dirty="0">
                <a:solidFill>
                  <a:schemeClr val="accent2"/>
                </a:solidFill>
              </a:rPr>
              <a:t>aleatoriamente</a:t>
            </a:r>
            <a:r>
              <a:rPr lang="es-MX" sz="3200" dirty="0"/>
              <a:t> a los </a:t>
            </a:r>
            <a:r>
              <a:rPr lang="es-MX" sz="3200" dirty="0">
                <a:solidFill>
                  <a:schemeClr val="accent2"/>
                </a:solidFill>
              </a:rPr>
              <a:t>sujetos de un experimento</a:t>
            </a:r>
            <a:r>
              <a:rPr lang="es-MX" sz="3200" dirty="0"/>
              <a:t> a grupos de tratamiento y control, lo que nos ayuda a lograr la </a:t>
            </a:r>
            <a:r>
              <a:rPr lang="es-MX" sz="3200" dirty="0">
                <a:solidFill>
                  <a:schemeClr val="accent2"/>
                </a:solidFill>
              </a:rPr>
              <a:t>eliminación de la confusión</a:t>
            </a:r>
            <a:r>
              <a:rPr lang="es-MX" sz="3200" dirty="0"/>
              <a:t>. Hay muchos diseños de ECA posibles.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latin typeface="Montserrat" panose="00000500000000000000" pitchFamily="2" charset="0"/>
              </a:rPr>
              <a:t>¿Preguntas?</a:t>
            </a:r>
          </a:p>
        </p:txBody>
      </p:sp>
      <p:sp>
        <p:nvSpPr>
          <p:cNvPr id="3" name="Subtítulo 2"/>
          <p:cNvSpPr>
            <a:spLocks noGrp="1"/>
          </p:cNvSpPr>
          <p:nvPr>
            <p:ph type="subTitle"/>
          </p:nvPr>
        </p:nvSpPr>
        <p:spPr>
          <a:xfrm>
            <a:off x="0" y="2105247"/>
            <a:ext cx="9144000" cy="2902688"/>
          </a:xfrm>
        </p:spPr>
        <p:txBody>
          <a:bodyPr/>
          <a:lstStyle/>
          <a:p>
            <a:r>
              <a:rPr lang="es-ES_tradnl" sz="3600" dirty="0">
                <a:solidFill>
                  <a:schemeClr val="tx1"/>
                </a:solidFill>
                <a:latin typeface="Montserrat" panose="00000500000000000000" pitchFamily="2" charset="0"/>
              </a:rPr>
              <a:t>¡Muchas Gracias!</a:t>
            </a:r>
          </a:p>
          <a:p>
            <a:endParaRPr lang="es-ES_tradnl" sz="3600" dirty="0">
              <a:latin typeface="Montserrat" panose="00000500000000000000" pitchFamily="2" charset="0"/>
            </a:endParaRPr>
          </a:p>
          <a:p>
            <a:r>
              <a:rPr lang="es-ES_tradnl" sz="3600" dirty="0">
                <a:latin typeface="Montserrat" panose="00000500000000000000" pitchFamily="2" charset="0"/>
                <a:hlinkClick r:id="rId3"/>
              </a:rPr>
              <a:t>juan.or@morelia.tecnm.mx</a:t>
            </a:r>
            <a:endParaRPr lang="es-ES_tradnl" sz="3600" dirty="0">
              <a:latin typeface="Montserrat" panose="00000500000000000000" pitchFamily="2" charset="0"/>
            </a:endParaRPr>
          </a:p>
        </p:txBody>
      </p:sp>
    </p:spTree>
    <p:extLst>
      <p:ext uri="{BB962C8B-B14F-4D97-AF65-F5344CB8AC3E}">
        <p14:creationId xmlns:p14="http://schemas.microsoft.com/office/powerpoint/2010/main" val="80262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40F17-730A-7E20-BC94-B17A6BE37BA4}"/>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0D035F8-F0D2-C6F7-94AE-9E7BE66C44D0}"/>
              </a:ext>
            </a:extLst>
          </p:cNvPr>
          <p:cNvSpPr>
            <a:spLocks noGrp="1"/>
          </p:cNvSpPr>
          <p:nvPr>
            <p:ph type="title"/>
          </p:nvPr>
        </p:nvSpPr>
        <p:spPr>
          <a:xfrm>
            <a:off x="0" y="0"/>
            <a:ext cx="9144000" cy="1143000"/>
          </a:xfrm>
        </p:spPr>
        <p:txBody>
          <a:bodyPr>
            <a:normAutofit/>
          </a:bodyPr>
          <a:lstStyle/>
          <a:p>
            <a:pPr algn="ctr"/>
            <a:r>
              <a:rPr lang="es-MX" dirty="0"/>
              <a:t>Asociaciones</a:t>
            </a:r>
            <a:endParaRPr lang="es-ES" dirty="0"/>
          </a:p>
        </p:txBody>
      </p:sp>
      <p:sp>
        <p:nvSpPr>
          <p:cNvPr id="9" name="8 CuadroTexto">
            <a:extLst>
              <a:ext uri="{FF2B5EF4-FFF2-40B4-BE49-F238E27FC236}">
                <a16:creationId xmlns:a16="http://schemas.microsoft.com/office/drawing/2014/main" id="{35EED18F-3A8E-B2C9-9130-C71710AF8F27}"/>
              </a:ext>
            </a:extLst>
          </p:cNvPr>
          <p:cNvSpPr txBox="1"/>
          <p:nvPr/>
        </p:nvSpPr>
        <p:spPr>
          <a:xfrm>
            <a:off x="316829" y="1143000"/>
            <a:ext cx="8215370" cy="4031873"/>
          </a:xfrm>
          <a:prstGeom prst="rect">
            <a:avLst/>
          </a:prstGeom>
          <a:noFill/>
        </p:spPr>
        <p:txBody>
          <a:bodyPr wrap="square" rtlCol="0">
            <a:spAutoFit/>
          </a:bodyPr>
          <a:lstStyle/>
          <a:p>
            <a:pPr algn="just"/>
            <a:r>
              <a:rPr lang="es-MX" sz="3200" dirty="0"/>
              <a:t>Sabemos que las </a:t>
            </a:r>
            <a:r>
              <a:rPr lang="es-MX" sz="3200" dirty="0">
                <a:solidFill>
                  <a:schemeClr val="accent2"/>
                </a:solidFill>
              </a:rPr>
              <a:t>asociaciones</a:t>
            </a:r>
            <a:r>
              <a:rPr lang="es-MX" sz="3200" dirty="0"/>
              <a:t> están relacionadas con la </a:t>
            </a:r>
            <a:r>
              <a:rPr lang="es-MX" sz="3200" dirty="0">
                <a:solidFill>
                  <a:schemeClr val="accent2"/>
                </a:solidFill>
              </a:rPr>
              <a:t>observación</a:t>
            </a:r>
            <a:r>
              <a:rPr lang="es-MX" sz="3200" dirty="0"/>
              <a:t> y que nos permiten </a:t>
            </a:r>
            <a:r>
              <a:rPr lang="es-MX" sz="3200" dirty="0">
                <a:solidFill>
                  <a:schemeClr val="accent2"/>
                </a:solidFill>
              </a:rPr>
              <a:t>generar predicciones</a:t>
            </a:r>
            <a:r>
              <a:rPr lang="es-MX" sz="3200" dirty="0"/>
              <a:t>. </a:t>
            </a:r>
          </a:p>
          <a:p>
            <a:pPr algn="just"/>
            <a:endParaRPr lang="es-MX" sz="3200" dirty="0"/>
          </a:p>
          <a:p>
            <a:pPr algn="just"/>
            <a:r>
              <a:rPr lang="es-MX" sz="3200" dirty="0"/>
              <a:t>Podemos ver las </a:t>
            </a:r>
            <a:r>
              <a:rPr lang="es-MX" sz="3200" dirty="0">
                <a:solidFill>
                  <a:schemeClr val="tx2"/>
                </a:solidFill>
              </a:rPr>
              <a:t>matemáticas del primer peldaño</a:t>
            </a:r>
            <a:r>
              <a:rPr lang="es-MX" sz="3200" dirty="0"/>
              <a:t> desde un par de ángulos. En esta sección, nos centraremos en la perspectiva de la </a:t>
            </a:r>
            <a:r>
              <a:rPr lang="es-MX" sz="3200" dirty="0">
                <a:solidFill>
                  <a:schemeClr val="tx2"/>
                </a:solidFill>
              </a:rPr>
              <a:t>probabilidad condicional</a:t>
            </a:r>
            <a:r>
              <a:rPr lang="es-MX" sz="3200" dirty="0"/>
              <a:t>.</a:t>
            </a:r>
          </a:p>
        </p:txBody>
      </p:sp>
    </p:spTree>
    <p:extLst>
      <p:ext uri="{BB962C8B-B14F-4D97-AF65-F5344CB8AC3E}">
        <p14:creationId xmlns:p14="http://schemas.microsoft.com/office/powerpoint/2010/main" val="3838158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DF62DFFDA11CBF4B9C31C05E5AD73571" ma:contentTypeVersion="4" ma:contentTypeDescription="Crear nuevo documento." ma:contentTypeScope="" ma:versionID="c3bdc8cc52c989f4fb79ebd3889ac6b5">
  <xsd:schema xmlns:xsd="http://www.w3.org/2001/XMLSchema" xmlns:xs="http://www.w3.org/2001/XMLSchema" xmlns:p="http://schemas.microsoft.com/office/2006/metadata/properties" xmlns:ns2="23422e02-0f12-4143-8163-0ad3c9b333e3" targetNamespace="http://schemas.microsoft.com/office/2006/metadata/properties" ma:root="true" ma:fieldsID="59f8015a6d88873a45919ec1d4ca2482" ns2:_="">
    <xsd:import namespace="23422e02-0f12-4143-8163-0ad3c9b333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22e02-0f12-4143-8163-0ad3c9b33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8B82EB-457B-4E5F-8EE0-7A3082C2311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BF0AB06-F941-4B22-8356-F294269A5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22e02-0f12-4143-8163-0ad3c9b333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6E9BD8-72BC-42C9-B534-BD8EC8FBF4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20916</TotalTime>
  <Words>4547</Words>
  <Application>Microsoft Macintosh PowerPoint</Application>
  <PresentationFormat>Presentación en pantalla (4:3)</PresentationFormat>
  <Paragraphs>325</Paragraphs>
  <Slides>80</Slides>
  <Notes>8</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80</vt:i4>
      </vt:variant>
    </vt:vector>
  </HeadingPairs>
  <TitlesOfParts>
    <vt:vector size="94" baseType="lpstr">
      <vt:lpstr>Arial</vt:lpstr>
      <vt:lpstr>Calibri</vt:lpstr>
      <vt:lpstr>Cambria Math</vt:lpstr>
      <vt:lpstr>EurekaSans-Light</vt:lpstr>
      <vt:lpstr>Helvetica</vt:lpstr>
      <vt:lpstr>Montserrat</vt:lpstr>
      <vt:lpstr>Soberana Sans Light</vt:lpstr>
      <vt:lpstr>STIXGeneral</vt:lpstr>
      <vt:lpstr>STIXSizeOneSym</vt:lpstr>
      <vt:lpstr>Symbol</vt:lpstr>
      <vt:lpstr>Times New Roman</vt:lpstr>
      <vt:lpstr>Verdana</vt:lpstr>
      <vt:lpstr>Wingdings</vt:lpstr>
      <vt:lpstr>Office Theme</vt:lpstr>
      <vt:lpstr>Presentación de PowerPoint</vt:lpstr>
      <vt:lpstr>Unidad 2</vt:lpstr>
      <vt:lpstr>Escalera de la Causalidad </vt:lpstr>
      <vt:lpstr>Peldaños</vt:lpstr>
      <vt:lpstr>Peldaños</vt:lpstr>
      <vt:lpstr>Peldaños</vt:lpstr>
      <vt:lpstr>Peldaños</vt:lpstr>
      <vt:lpstr>Ensayos Controlados Aleatorios</vt:lpstr>
      <vt:lpstr>Asociaciones</vt:lpstr>
      <vt:lpstr>Probabilidad Condicional</vt:lpstr>
      <vt:lpstr>Probabilidad Condicional</vt:lpstr>
      <vt:lpstr>Probabilidad Condicional</vt:lpstr>
      <vt:lpstr>Probabilidad Condicional</vt:lpstr>
      <vt:lpstr>Modelos Causales Estructurales (SCM)</vt:lpstr>
      <vt:lpstr>Modelos Causales Estructurales (SCM)</vt:lpstr>
      <vt:lpstr>Modelos Causales Estructurales (SCM)</vt:lpstr>
      <vt:lpstr>Modelos Causales estructurales</vt:lpstr>
      <vt:lpstr>Modelos Causales estructurales</vt:lpstr>
      <vt:lpstr>Variables de Ruido</vt:lpstr>
      <vt:lpstr>SCM</vt:lpstr>
      <vt:lpstr>SCM</vt:lpstr>
      <vt:lpstr>Otro ejemplo</vt:lpstr>
      <vt:lpstr>Otro ejemplo</vt:lpstr>
      <vt:lpstr>Otro ejemplo</vt:lpstr>
      <vt:lpstr>Otro ejemplo</vt:lpstr>
      <vt:lpstr>Resolución del problema</vt:lpstr>
      <vt:lpstr>Resumamos</vt:lpstr>
      <vt:lpstr>Resumamos</vt:lpstr>
      <vt:lpstr>Resumamos</vt:lpstr>
      <vt:lpstr>¿Qué son las intervencciones?</vt:lpstr>
      <vt:lpstr>¿Qué son las intervencciones?</vt:lpstr>
      <vt:lpstr>¿Qué son las intervencciones?</vt:lpstr>
      <vt:lpstr>La saga de los grafos: padres, hijos y más</vt:lpstr>
      <vt:lpstr>Cambiando el mundo</vt:lpstr>
      <vt:lpstr>Cambiando el mundo</vt:lpstr>
      <vt:lpstr>Cambiando el mundo</vt:lpstr>
      <vt:lpstr>Cambiando el mundo</vt:lpstr>
      <vt:lpstr>Cambiando el mundo</vt:lpstr>
      <vt:lpstr>Cambiando el mundo</vt:lpstr>
      <vt:lpstr>Cambiando el mundo</vt:lpstr>
      <vt:lpstr>Cambiando el mundo</vt:lpstr>
      <vt:lpstr>Cambiando el mundo</vt:lpstr>
      <vt:lpstr>Cambiando el mundo</vt:lpstr>
      <vt:lpstr>Correlación y causalidad</vt:lpstr>
      <vt:lpstr>Correlación y causalidad</vt:lpstr>
      <vt:lpstr>Correlación y causalidad</vt:lpstr>
      <vt:lpstr>Correlación y causalidad</vt:lpstr>
      <vt:lpstr>Correlación y causalidad</vt:lpstr>
      <vt:lpstr>Correlación y causalidad</vt:lpstr>
      <vt:lpstr>Correlación y causalidad</vt:lpstr>
      <vt:lpstr>¿Qué son los contrafácticos?</vt:lpstr>
      <vt:lpstr>¿Qué son los contrafácticos?</vt:lpstr>
      <vt:lpstr>¿Qué son los contrafácticos?</vt:lpstr>
      <vt:lpstr>¿Qué son los contrafácticos?</vt:lpstr>
      <vt:lpstr>¡Pongámonos raros (pero formales)!</vt:lpstr>
      <vt:lpstr>¡Pongámonos raros (pero formales)!</vt:lpstr>
      <vt:lpstr>¡Pongámonos raros (pero formales)!</vt:lpstr>
      <vt:lpstr>¡Pongámonos raros (pero formales)!</vt:lpstr>
      <vt:lpstr>¡Pongámonos raros (pero formales)!</vt:lpstr>
      <vt:lpstr>¡Pongámonos raros (pero formales)!</vt:lpstr>
      <vt:lpstr>¡Pongámonos raros (pero formales)!</vt:lpstr>
      <vt:lpstr>Problema fundamental de la inferencia causal</vt:lpstr>
      <vt:lpstr>Cálculo de contrafácticos</vt:lpstr>
      <vt:lpstr>Cálculo de contrafácticos</vt:lpstr>
      <vt:lpstr>Cálculo de contrafácticos paso a paso</vt:lpstr>
      <vt:lpstr>Cálculo de contrafácticos paso a paso</vt:lpstr>
      <vt:lpstr>Cálculo de contrafácticos paso a paso</vt:lpstr>
      <vt:lpstr>Cálculo de contrafácticos paso a paso</vt:lpstr>
      <vt:lpstr>Cálculo de contrafácticos paso a paso</vt:lpstr>
      <vt:lpstr>Cálculo de contrafácticos paso a paso</vt:lpstr>
      <vt:lpstr>Cálculo de contrafácticos paso a paso</vt:lpstr>
      <vt:lpstr>Contrafácticos deterministas y probabilísticos</vt:lpstr>
      <vt:lpstr>Causalidad y aprendizaje por refuerzo</vt:lpstr>
      <vt:lpstr>Causalidad y aprendizaje por refuerzo</vt:lpstr>
      <vt:lpstr>Causalidad y aprendizaje semisupervisado y no supervisado</vt:lpstr>
      <vt:lpstr>Causalidad y aprendizaje semisupervisado y no supervisado</vt:lpstr>
      <vt:lpstr>Causalidad y aprendizaje semisupervisado y no supervisado</vt:lpstr>
      <vt:lpstr>Causalidad y aprendizaje semisupervisado y no supervisado</vt:lpstr>
      <vt:lpstr>Referencias</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Olivares Rojas</dc:creator>
  <cp:lastModifiedBy>Juan Carlos Olivares Rojas</cp:lastModifiedBy>
  <cp:revision>3138</cp:revision>
  <cp:lastPrinted>2017-12-05T14:11:13Z</cp:lastPrinted>
  <dcterms:modified xsi:type="dcterms:W3CDTF">2025-03-10T02:16:15Z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15.0027</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28</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47</vt:i4>
  </property>
  <property fmtid="{D5CDD505-2E9C-101B-9397-08002B2CF9AE}" pid="12" name="ContentTypeId">
    <vt:lpwstr>0x010100DF62DFFDA11CBF4B9C31C05E5AD73571</vt:lpwstr>
  </property>
</Properties>
</file>