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7"/>
  </p:notesMasterIdLst>
  <p:handoutMasterIdLst>
    <p:handoutMasterId r:id="rId78"/>
  </p:handoutMasterIdLst>
  <p:sldIdLst>
    <p:sldId id="668" r:id="rId5"/>
    <p:sldId id="2426" r:id="rId6"/>
    <p:sldId id="2472" r:id="rId7"/>
    <p:sldId id="2483" r:id="rId8"/>
    <p:sldId id="2473" r:id="rId9"/>
    <p:sldId id="2453" r:id="rId10"/>
    <p:sldId id="2556" r:id="rId11"/>
    <p:sldId id="2557" r:id="rId12"/>
    <p:sldId id="2558" r:id="rId13"/>
    <p:sldId id="2492" r:id="rId14"/>
    <p:sldId id="2493" r:id="rId15"/>
    <p:sldId id="2494" r:id="rId16"/>
    <p:sldId id="2495" r:id="rId17"/>
    <p:sldId id="2484" r:id="rId18"/>
    <p:sldId id="2485" r:id="rId19"/>
    <p:sldId id="2488" r:id="rId20"/>
    <p:sldId id="2489" r:id="rId21"/>
    <p:sldId id="2559" r:id="rId22"/>
    <p:sldId id="2496" r:id="rId23"/>
    <p:sldId id="2490" r:id="rId24"/>
    <p:sldId id="2497" r:id="rId25"/>
    <p:sldId id="2498" r:id="rId26"/>
    <p:sldId id="2560" r:id="rId27"/>
    <p:sldId id="2499" r:id="rId28"/>
    <p:sldId id="2561" r:id="rId29"/>
    <p:sldId id="2501" r:id="rId30"/>
    <p:sldId id="2562" r:id="rId31"/>
    <p:sldId id="2502" r:id="rId32"/>
    <p:sldId id="2504" r:id="rId33"/>
    <p:sldId id="2563" r:id="rId34"/>
    <p:sldId id="2503" r:id="rId35"/>
    <p:sldId id="2505" r:id="rId36"/>
    <p:sldId id="2506" r:id="rId37"/>
    <p:sldId id="2564" r:id="rId38"/>
    <p:sldId id="2507" r:id="rId39"/>
    <p:sldId id="2508" r:id="rId40"/>
    <p:sldId id="2509" r:id="rId41"/>
    <p:sldId id="2510" r:id="rId42"/>
    <p:sldId id="2511" r:id="rId43"/>
    <p:sldId id="2566" r:id="rId44"/>
    <p:sldId id="2565" r:id="rId45"/>
    <p:sldId id="2512" r:id="rId46"/>
    <p:sldId id="2513" r:id="rId47"/>
    <p:sldId id="2514" r:id="rId48"/>
    <p:sldId id="2567" r:id="rId49"/>
    <p:sldId id="2515" r:id="rId50"/>
    <p:sldId id="2568" r:id="rId51"/>
    <p:sldId id="2569" r:id="rId52"/>
    <p:sldId id="2570" r:id="rId53"/>
    <p:sldId id="2571" r:id="rId54"/>
    <p:sldId id="2516" r:id="rId55"/>
    <p:sldId id="2572" r:id="rId56"/>
    <p:sldId id="2517" r:id="rId57"/>
    <p:sldId id="2573" r:id="rId58"/>
    <p:sldId id="2518" r:id="rId59"/>
    <p:sldId id="2575" r:id="rId60"/>
    <p:sldId id="2574" r:id="rId61"/>
    <p:sldId id="2576" r:id="rId62"/>
    <p:sldId id="2519" r:id="rId63"/>
    <p:sldId id="2577" r:id="rId64"/>
    <p:sldId id="2578" r:id="rId65"/>
    <p:sldId id="2579" r:id="rId66"/>
    <p:sldId id="2580" r:id="rId67"/>
    <p:sldId id="2520" r:id="rId68"/>
    <p:sldId id="2521" r:id="rId69"/>
    <p:sldId id="2581" r:id="rId70"/>
    <p:sldId id="2523" r:id="rId71"/>
    <p:sldId id="2582" r:id="rId72"/>
    <p:sldId id="2583" r:id="rId73"/>
    <p:sldId id="2584" r:id="rId74"/>
    <p:sldId id="2491" r:id="rId75"/>
    <p:sldId id="514" r:id="rId76"/>
  </p:sldIdLst>
  <p:sldSz cx="9144000" cy="6858000" type="screen4x3"/>
  <p:notesSz cx="7772400" cy="100584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10"/>
    <p:restoredTop sz="92925"/>
  </p:normalViewPr>
  <p:slideViewPr>
    <p:cSldViewPr snapToGrid="0" snapToObjects="1">
      <p:cViewPr varScale="1">
        <p:scale>
          <a:sx n="119" d="100"/>
          <a:sy n="119" d="100"/>
        </p:scale>
        <p:origin x="1528" y="176"/>
      </p:cViewPr>
      <p:guideLst/>
    </p:cSldViewPr>
  </p:slideViewPr>
  <p:notesTextViewPr>
    <p:cViewPr>
      <p:scale>
        <a:sx n="1" d="1"/>
        <a:sy n="1" d="1"/>
      </p:scale>
      <p:origin x="0" y="0"/>
    </p:cViewPr>
  </p:notesTextViewPr>
  <p:notesViewPr>
    <p:cSldViewPr snapToGrid="0" snapToObjects="1">
      <p:cViewPr varScale="1">
        <p:scale>
          <a:sx n="90" d="100"/>
          <a:sy n="90" d="100"/>
        </p:scale>
        <p:origin x="2520" y="2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DC9F6084-19EA-9B47-B6EF-E1B91794D273}"/>
              </a:ext>
            </a:extLst>
          </p:cNvPr>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77E6E1EA-E9C1-844F-A659-01582AAB3D2F}"/>
              </a:ext>
            </a:extLst>
          </p:cNvPr>
          <p:cNvSpPr>
            <a:spLocks noGrp="1"/>
          </p:cNvSpPr>
          <p:nvPr>
            <p:ph type="dt" sz="quarter" idx="1"/>
          </p:nvPr>
        </p:nvSpPr>
        <p:spPr>
          <a:xfrm>
            <a:off x="4402138" y="0"/>
            <a:ext cx="3368675" cy="504825"/>
          </a:xfrm>
          <a:prstGeom prst="rect">
            <a:avLst/>
          </a:prstGeom>
        </p:spPr>
        <p:txBody>
          <a:bodyPr vert="horz" lIns="91440" tIns="45720" rIns="91440" bIns="45720" rtlCol="0"/>
          <a:lstStyle>
            <a:lvl1pPr algn="r">
              <a:defRPr sz="1200"/>
            </a:lvl1pPr>
          </a:lstStyle>
          <a:p>
            <a:fld id="{0AF31BCC-1062-0043-9FD3-D3087026EBE1}" type="datetimeFigureOut">
              <a:rPr lang="es-MX" smtClean="0"/>
              <a:t>11/03/25</a:t>
            </a:fld>
            <a:endParaRPr lang="es-MX"/>
          </a:p>
        </p:txBody>
      </p:sp>
      <p:sp>
        <p:nvSpPr>
          <p:cNvPr id="4" name="Marcador de pie de página 3">
            <a:extLst>
              <a:ext uri="{FF2B5EF4-FFF2-40B4-BE49-F238E27FC236}">
                <a16:creationId xmlns:a16="http://schemas.microsoft.com/office/drawing/2014/main" id="{91C4DDAD-5A68-0042-92DC-4A9B664B2E48}"/>
              </a:ext>
            </a:extLst>
          </p:cNvPr>
          <p:cNvSpPr>
            <a:spLocks noGrp="1"/>
          </p:cNvSpPr>
          <p:nvPr>
            <p:ph type="ftr" sz="quarter" idx="2"/>
          </p:nvPr>
        </p:nvSpPr>
        <p:spPr>
          <a:xfrm>
            <a:off x="0" y="9553575"/>
            <a:ext cx="3368675" cy="504825"/>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CD7D3E45-36AF-414B-87F5-CB8CEA9E3C7A}"/>
              </a:ext>
            </a:extLst>
          </p:cNvPr>
          <p:cNvSpPr>
            <a:spLocks noGrp="1"/>
          </p:cNvSpPr>
          <p:nvPr>
            <p:ph type="sldNum" sz="quarter" idx="3"/>
          </p:nvPr>
        </p:nvSpPr>
        <p:spPr>
          <a:xfrm>
            <a:off x="4402138" y="9553575"/>
            <a:ext cx="3368675" cy="504825"/>
          </a:xfrm>
          <a:prstGeom prst="rect">
            <a:avLst/>
          </a:prstGeom>
        </p:spPr>
        <p:txBody>
          <a:bodyPr vert="horz" lIns="91440" tIns="45720" rIns="91440" bIns="45720" rtlCol="0" anchor="b"/>
          <a:lstStyle>
            <a:lvl1pPr algn="r">
              <a:defRPr sz="1200"/>
            </a:lvl1pPr>
          </a:lstStyle>
          <a:p>
            <a:fld id="{1BC68EDF-6B0A-3C41-BB9D-C70FADD808BB}" type="slidenum">
              <a:rPr lang="es-MX" smtClean="0"/>
              <a:t>‹Nº›</a:t>
            </a:fld>
            <a:endParaRPr lang="es-MX"/>
          </a:p>
        </p:txBody>
      </p:sp>
    </p:spTree>
    <p:extLst>
      <p:ext uri="{BB962C8B-B14F-4D97-AF65-F5344CB8AC3E}">
        <p14:creationId xmlns:p14="http://schemas.microsoft.com/office/powerpoint/2010/main" val="10599114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4" name="PlaceHolder 1"/>
          <p:cNvSpPr>
            <a:spLocks noGrp="1"/>
          </p:cNvSpPr>
          <p:nvPr>
            <p:ph type="body"/>
          </p:nvPr>
        </p:nvSpPr>
        <p:spPr>
          <a:xfrm>
            <a:off x="777240" y="4777560"/>
            <a:ext cx="6217560" cy="4525920"/>
          </a:xfrm>
          <a:prstGeom prst="rect">
            <a:avLst/>
          </a:prstGeom>
        </p:spPr>
        <p:txBody>
          <a:bodyPr lIns="0" tIns="0" rIns="0" bIns="0"/>
          <a:lstStyle/>
          <a:p>
            <a:r>
              <a:rPr lang="en-US" sz="2000" spc="-1">
                <a:latin typeface="Arial"/>
              </a:rPr>
              <a:t>Click to edit the notes format</a:t>
            </a:r>
            <a:endParaRPr/>
          </a:p>
        </p:txBody>
      </p:sp>
      <p:sp>
        <p:nvSpPr>
          <p:cNvPr id="45" name="PlaceHolder 2"/>
          <p:cNvSpPr>
            <a:spLocks noGrp="1"/>
          </p:cNvSpPr>
          <p:nvPr>
            <p:ph type="hdr"/>
          </p:nvPr>
        </p:nvSpPr>
        <p:spPr>
          <a:xfrm>
            <a:off x="0" y="0"/>
            <a:ext cx="3372840" cy="502560"/>
          </a:xfrm>
          <a:prstGeom prst="rect">
            <a:avLst/>
          </a:prstGeom>
        </p:spPr>
        <p:txBody>
          <a:bodyPr lIns="0" tIns="0" rIns="0" bIns="0"/>
          <a:lstStyle/>
          <a:p>
            <a:r>
              <a:rPr lang="en-US" sz="1400" spc="-1">
                <a:latin typeface="Times New Roman"/>
              </a:rPr>
              <a:t>&lt;header&gt;</a:t>
            </a:r>
            <a:endParaRPr/>
          </a:p>
        </p:txBody>
      </p:sp>
      <p:sp>
        <p:nvSpPr>
          <p:cNvPr id="46" name="PlaceHolder 3"/>
          <p:cNvSpPr>
            <a:spLocks noGrp="1"/>
          </p:cNvSpPr>
          <p:nvPr>
            <p:ph type="dt"/>
          </p:nvPr>
        </p:nvSpPr>
        <p:spPr>
          <a:xfrm>
            <a:off x="4399200" y="0"/>
            <a:ext cx="3372840" cy="502560"/>
          </a:xfrm>
          <a:prstGeom prst="rect">
            <a:avLst/>
          </a:prstGeom>
        </p:spPr>
        <p:txBody>
          <a:bodyPr lIns="0" tIns="0" rIns="0" bIns="0"/>
          <a:lstStyle/>
          <a:p>
            <a:pPr algn="r"/>
            <a:r>
              <a:rPr lang="en-US" sz="1400" spc="-1">
                <a:latin typeface="Times New Roman"/>
              </a:rPr>
              <a:t>&lt;date/time&gt;</a:t>
            </a:r>
            <a:endParaRPr/>
          </a:p>
        </p:txBody>
      </p:sp>
      <p:sp>
        <p:nvSpPr>
          <p:cNvPr id="47" name="PlaceHolder 4"/>
          <p:cNvSpPr>
            <a:spLocks noGrp="1"/>
          </p:cNvSpPr>
          <p:nvPr>
            <p:ph type="ftr"/>
          </p:nvPr>
        </p:nvSpPr>
        <p:spPr>
          <a:xfrm>
            <a:off x="0" y="9555480"/>
            <a:ext cx="3372840" cy="502560"/>
          </a:xfrm>
          <a:prstGeom prst="rect">
            <a:avLst/>
          </a:prstGeom>
        </p:spPr>
        <p:txBody>
          <a:bodyPr lIns="0" tIns="0" rIns="0" bIns="0" anchor="b"/>
          <a:lstStyle/>
          <a:p>
            <a:r>
              <a:rPr lang="en-US" sz="1400" spc="-1">
                <a:latin typeface="Times New Roman"/>
              </a:rPr>
              <a:t>&lt;footer&gt;</a:t>
            </a:r>
            <a:endParaRPr/>
          </a:p>
        </p:txBody>
      </p:sp>
      <p:sp>
        <p:nvSpPr>
          <p:cNvPr id="48" name="PlaceHolder 5"/>
          <p:cNvSpPr>
            <a:spLocks noGrp="1"/>
          </p:cNvSpPr>
          <p:nvPr>
            <p:ph type="sldNum"/>
          </p:nvPr>
        </p:nvSpPr>
        <p:spPr>
          <a:xfrm>
            <a:off x="4399200" y="9555480"/>
            <a:ext cx="3372840" cy="502560"/>
          </a:xfrm>
          <a:prstGeom prst="rect">
            <a:avLst/>
          </a:prstGeom>
        </p:spPr>
        <p:txBody>
          <a:bodyPr lIns="0" tIns="0" rIns="0" bIns="0" anchor="b"/>
          <a:lstStyle/>
          <a:p>
            <a:pPr algn="r"/>
            <a:fld id="{13C3B623-6C9B-41FD-84A7-CD3729567FBE}" type="slidenum">
              <a:rPr lang="en-US" sz="1400" spc="-1">
                <a:latin typeface="Times New Roman"/>
              </a:rPr>
              <a:t>‹Nº›</a:t>
            </a:fld>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PlaceHolder 1"/>
          <p:cNvSpPr>
            <a:spLocks noGrp="1"/>
          </p:cNvSpPr>
          <p:nvPr>
            <p:ph type="body"/>
          </p:nvPr>
        </p:nvSpPr>
        <p:spPr>
          <a:xfrm>
            <a:off x="777960" y="4840200"/>
            <a:ext cx="6215760" cy="3960000"/>
          </a:xfrm>
          <a:prstGeom prst="rect">
            <a:avLst/>
          </a:prstGeom>
        </p:spPr>
        <p:txBody>
          <a:bodyPr lIns="0" tIns="0" rIns="0" bIns="0"/>
          <a:lstStyle/>
          <a:p>
            <a:pPr marL="216000" indent="-215640" algn="just">
              <a:lnSpc>
                <a:spcPct val="100000"/>
              </a:lnSpc>
            </a:pPr>
            <a:endParaRPr dirty="0"/>
          </a:p>
        </p:txBody>
      </p:sp>
      <p:sp>
        <p:nvSpPr>
          <p:cNvPr id="251" name="CustomShape 2"/>
          <p:cNvSpPr/>
          <p:nvPr/>
        </p:nvSpPr>
        <p:spPr>
          <a:xfrm>
            <a:off x="4402080" y="9553680"/>
            <a:ext cx="3367800" cy="504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ACD51DA4-1314-4BFC-AA82-1584F3BD5610}" type="slidenum">
              <a:rPr lang="en-US" sz="1200" strike="noStrike" spc="-1">
                <a:solidFill>
                  <a:srgbClr val="000000"/>
                </a:solidFill>
                <a:uFill>
                  <a:solidFill>
                    <a:srgbClr val="FFFFFF"/>
                  </a:solidFill>
                </a:uFill>
                <a:latin typeface="+mn-lt"/>
                <a:ea typeface="+mn-ea"/>
              </a:rPr>
              <a:t>1</a:t>
            </a:fld>
            <a:endParaRPr/>
          </a:p>
        </p:txBody>
      </p:sp>
    </p:spTree>
    <p:extLst>
      <p:ext uri="{BB962C8B-B14F-4D97-AF65-F5344CB8AC3E}">
        <p14:creationId xmlns:p14="http://schemas.microsoft.com/office/powerpoint/2010/main" val="1574757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624013" y="1257300"/>
            <a:ext cx="4524375" cy="3394075"/>
          </a:xfrm>
          <a:prstGeom prst="rect">
            <a:avLst/>
          </a:prstGeom>
          <a:noFill/>
          <a:ln w="12700">
            <a:solidFill>
              <a:prstClr val="black"/>
            </a:solidFill>
          </a:ln>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idx="10"/>
          </p:nvPr>
        </p:nvSpPr>
        <p:spPr/>
        <p:txBody>
          <a:bodyPr/>
          <a:lstStyle/>
          <a:p>
            <a:pPr algn="r"/>
            <a:fld id="{13C3B623-6C9B-41FD-84A7-CD3729567FBE}" type="slidenum">
              <a:rPr lang="tr-TR" sz="1400" spc="-1" smtClean="0">
                <a:latin typeface="Times New Roman"/>
              </a:rPr>
              <a:t>2</a:t>
            </a:fld>
            <a:endParaRPr lang="tr-TR"/>
          </a:p>
        </p:txBody>
      </p:sp>
    </p:spTree>
    <p:extLst>
      <p:ext uri="{BB962C8B-B14F-4D97-AF65-F5344CB8AC3E}">
        <p14:creationId xmlns:p14="http://schemas.microsoft.com/office/powerpoint/2010/main" val="1490851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624013" y="1257300"/>
            <a:ext cx="4524375" cy="3394075"/>
          </a:xfrm>
          <a:prstGeom prst="rect">
            <a:avLst/>
          </a:prstGeom>
          <a:noFill/>
          <a:ln w="12700">
            <a:solidFill>
              <a:prstClr val="black"/>
            </a:solidFill>
          </a:ln>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idx="10"/>
          </p:nvPr>
        </p:nvSpPr>
        <p:spPr/>
        <p:txBody>
          <a:bodyPr/>
          <a:lstStyle/>
          <a:p>
            <a:pPr algn="r"/>
            <a:fld id="{13C3B623-6C9B-41FD-84A7-CD3729567FBE}" type="slidenum">
              <a:rPr lang="tr-TR" sz="1400" spc="-1" smtClean="0">
                <a:latin typeface="Times New Roman"/>
              </a:rPr>
              <a:t>3</a:t>
            </a:fld>
            <a:endParaRPr lang="tr-TR"/>
          </a:p>
        </p:txBody>
      </p:sp>
    </p:spTree>
    <p:extLst>
      <p:ext uri="{BB962C8B-B14F-4D97-AF65-F5344CB8AC3E}">
        <p14:creationId xmlns:p14="http://schemas.microsoft.com/office/powerpoint/2010/main" val="1900238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738DE-D1A6-D2A1-959D-6C3BBBA6B14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2BEB2590-67D6-F513-6435-FA8A2A4954C7}"/>
              </a:ext>
            </a:extLst>
          </p:cNvPr>
          <p:cNvSpPr>
            <a:spLocks noGrp="1" noRot="1" noChangeAspect="1"/>
          </p:cNvSpPr>
          <p:nvPr>
            <p:ph type="sldImg"/>
          </p:nvPr>
        </p:nvSpPr>
        <p:spPr>
          <a:xfrm>
            <a:off x="1624013" y="1257300"/>
            <a:ext cx="4524375" cy="3394075"/>
          </a:xfrm>
          <a:prstGeom prst="rect">
            <a:avLst/>
          </a:prstGeom>
          <a:noFill/>
          <a:ln w="12700">
            <a:solidFill>
              <a:prstClr val="black"/>
            </a:solidFill>
          </a:ln>
        </p:spPr>
      </p:sp>
      <p:sp>
        <p:nvSpPr>
          <p:cNvPr id="3" name="Marcador de notas 2">
            <a:extLst>
              <a:ext uri="{FF2B5EF4-FFF2-40B4-BE49-F238E27FC236}">
                <a16:creationId xmlns:a16="http://schemas.microsoft.com/office/drawing/2014/main" id="{C5682865-165A-EED9-454B-7D4389757605}"/>
              </a:ext>
            </a:extLst>
          </p:cNvPr>
          <p:cNvSpPr>
            <a:spLocks noGrp="1"/>
          </p:cNvSpPr>
          <p:nvPr>
            <p:ph type="body" idx="1"/>
          </p:nvPr>
        </p:nvSpPr>
        <p:spPr/>
        <p:txBody>
          <a:bodyPr/>
          <a:lstStyle/>
          <a:p>
            <a:endParaRPr lang="es-ES_tradnl" dirty="0"/>
          </a:p>
        </p:txBody>
      </p:sp>
      <p:sp>
        <p:nvSpPr>
          <p:cNvPr id="4" name="Marcador de número de diapositiva 3">
            <a:extLst>
              <a:ext uri="{FF2B5EF4-FFF2-40B4-BE49-F238E27FC236}">
                <a16:creationId xmlns:a16="http://schemas.microsoft.com/office/drawing/2014/main" id="{D73266F0-C518-5489-7F74-7A11FA5D513B}"/>
              </a:ext>
            </a:extLst>
          </p:cNvPr>
          <p:cNvSpPr>
            <a:spLocks noGrp="1"/>
          </p:cNvSpPr>
          <p:nvPr>
            <p:ph type="sldNum" idx="10"/>
          </p:nvPr>
        </p:nvSpPr>
        <p:spPr/>
        <p:txBody>
          <a:bodyPr/>
          <a:lstStyle/>
          <a:p>
            <a:pPr algn="r"/>
            <a:fld id="{13C3B623-6C9B-41FD-84A7-CD3729567FBE}" type="slidenum">
              <a:rPr lang="tr-TR" sz="1400" spc="-1" smtClean="0">
                <a:latin typeface="Times New Roman"/>
              </a:rPr>
              <a:t>4</a:t>
            </a:fld>
            <a:endParaRPr lang="tr-TR"/>
          </a:p>
        </p:txBody>
      </p:sp>
    </p:spTree>
    <p:extLst>
      <p:ext uri="{BB962C8B-B14F-4D97-AF65-F5344CB8AC3E}">
        <p14:creationId xmlns:p14="http://schemas.microsoft.com/office/powerpoint/2010/main" val="2726715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624013" y="1257300"/>
            <a:ext cx="4524375" cy="3394075"/>
          </a:xfrm>
          <a:prstGeom prst="rect">
            <a:avLst/>
          </a:prstGeom>
          <a:noFill/>
          <a:ln w="12700">
            <a:solidFill>
              <a:prstClr val="black"/>
            </a:solidFill>
          </a:ln>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idx="10"/>
          </p:nvPr>
        </p:nvSpPr>
        <p:spPr/>
        <p:txBody>
          <a:bodyPr/>
          <a:lstStyle/>
          <a:p>
            <a:pPr algn="r"/>
            <a:fld id="{13C3B623-6C9B-41FD-84A7-CD3729567FBE}" type="slidenum">
              <a:rPr lang="tr-TR" sz="1400" spc="-1" smtClean="0">
                <a:latin typeface="Times New Roman"/>
              </a:rPr>
              <a:t>5</a:t>
            </a:fld>
            <a:endParaRPr lang="tr-TR"/>
          </a:p>
        </p:txBody>
      </p:sp>
    </p:spTree>
    <p:extLst>
      <p:ext uri="{BB962C8B-B14F-4D97-AF65-F5344CB8AC3E}">
        <p14:creationId xmlns:p14="http://schemas.microsoft.com/office/powerpoint/2010/main" val="575136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624013" y="1257300"/>
            <a:ext cx="4524375" cy="3394075"/>
          </a:xfrm>
          <a:prstGeom prst="rect">
            <a:avLst/>
          </a:prstGeom>
          <a:noFill/>
          <a:ln w="12700">
            <a:solidFill>
              <a:prstClr val="black"/>
            </a:solidFill>
          </a:ln>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p:nvPr>
        </p:nvSpPr>
        <p:spPr/>
        <p:txBody>
          <a:bodyPr/>
          <a:lstStyle/>
          <a:p>
            <a:pPr algn="r"/>
            <a:fld id="{13C3B623-6C9B-41FD-84A7-CD3729567FBE}" type="slidenum">
              <a:rPr lang="en-US" sz="1400" spc="-1" smtClean="0">
                <a:latin typeface="Times New Roman"/>
              </a:rPr>
              <a:t>72</a:t>
            </a:fld>
            <a:endParaRPr lang="en-US"/>
          </a:p>
        </p:txBody>
      </p:sp>
    </p:spTree>
    <p:extLst>
      <p:ext uri="{BB962C8B-B14F-4D97-AF65-F5344CB8AC3E}">
        <p14:creationId xmlns:p14="http://schemas.microsoft.com/office/powerpoint/2010/main" val="4174261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0" name="PlaceHolder 1"/>
          <p:cNvSpPr>
            <a:spLocks noGrp="1"/>
          </p:cNvSpPr>
          <p:nvPr>
            <p:ph type="title"/>
          </p:nvPr>
        </p:nvSpPr>
        <p:spPr>
          <a:xfrm>
            <a:off x="0" y="0"/>
            <a:ext cx="9144000" cy="783676"/>
          </a:xfrm>
          <a:prstGeom prst="rect">
            <a:avLst/>
          </a:prstGeom>
        </p:spPr>
        <p:txBody>
          <a:bodyPr lIns="0" tIns="0" rIns="0" bIns="0" anchor="ctr"/>
          <a:lstStyle>
            <a:lvl1pPr algn="ctr">
              <a:defRPr/>
            </a:lvl1pPr>
          </a:lstStyle>
          <a:p>
            <a:endParaRPr dirty="0"/>
          </a:p>
        </p:txBody>
      </p:sp>
      <p:sp>
        <p:nvSpPr>
          <p:cNvPr id="11" name="PlaceHolder 2"/>
          <p:cNvSpPr>
            <a:spLocks noGrp="1"/>
          </p:cNvSpPr>
          <p:nvPr>
            <p:ph type="subTitle"/>
          </p:nvPr>
        </p:nvSpPr>
        <p:spPr>
          <a:xfrm>
            <a:off x="182880" y="938615"/>
            <a:ext cx="8749364" cy="5712442"/>
          </a:xfrm>
          <a:prstGeom prst="rect">
            <a:avLst/>
          </a:prstGeom>
        </p:spPr>
        <p:txBody>
          <a:bodyPr lIns="0" tIns="0" rIns="0" bIns="0" anchor="ctr"/>
          <a:lstStyle>
            <a:lvl1pPr algn="l">
              <a:defRPr/>
            </a:lvl1pPr>
          </a:lstStyle>
          <a:p>
            <a:pPr algn="ctr"/>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pPr/>
              <a:t>11/3/25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13919448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CustomShape 1" hidden="1"/>
          <p:cNvSpPr/>
          <p:nvPr/>
        </p:nvSpPr>
        <p:spPr>
          <a:xfrm>
            <a:off x="4500000" y="-27360"/>
            <a:ext cx="4679280" cy="115380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lstStyle/>
          <a:p>
            <a:pPr algn="r">
              <a:lnSpc>
                <a:spcPct val="100000"/>
              </a:lnSpc>
            </a:pPr>
            <a:r>
              <a:rPr lang="en-US" sz="1600" b="1" strike="noStrike" spc="-1">
                <a:solidFill>
                  <a:srgbClr val="737373"/>
                </a:solidFill>
                <a:uFill>
                  <a:solidFill>
                    <a:srgbClr val="FFFFFF"/>
                  </a:solidFill>
                </a:uFill>
                <a:latin typeface="Soberana Sans Light"/>
                <a:ea typeface="Soberana Sans Light"/>
              </a:rPr>
              <a:t>TECNOLÓGICO NACIONAL DE MÉXICO</a:t>
            </a:r>
            <a:endParaRPr/>
          </a:p>
          <a:p>
            <a:pPr algn="r">
              <a:lnSpc>
                <a:spcPct val="100000"/>
              </a:lnSpc>
            </a:pPr>
            <a:r>
              <a:rPr lang="en-US" sz="1600" strike="noStrike" spc="-1">
                <a:solidFill>
                  <a:srgbClr val="737373"/>
                </a:solidFill>
                <a:uFill>
                  <a:solidFill>
                    <a:srgbClr val="FFFFFF"/>
                  </a:solidFill>
                </a:uFill>
                <a:latin typeface="Soberana Sans Light"/>
                <a:ea typeface="Soberana Sans Light"/>
              </a:rPr>
              <a:t>Instituto Tecnológico de Morelia</a:t>
            </a:r>
            <a:endParaRPr/>
          </a:p>
          <a:p>
            <a:pPr algn="r">
              <a:lnSpc>
                <a:spcPct val="100000"/>
              </a:lnSpc>
            </a:pPr>
            <a:r>
              <a:rPr lang="en-US" sz="1600" strike="noStrike" spc="-1">
                <a:solidFill>
                  <a:srgbClr val="737373"/>
                </a:solidFill>
                <a:uFill>
                  <a:solidFill>
                    <a:srgbClr val="FFFFFF"/>
                  </a:solidFill>
                </a:uFill>
                <a:latin typeface="Soberana Sans Light"/>
                <a:ea typeface="Soberana Sans Light"/>
              </a:rPr>
              <a:t>Centro de Cómputo</a:t>
            </a:r>
            <a:endParaRPr/>
          </a:p>
          <a:p>
            <a:pPr algn="r">
              <a:lnSpc>
                <a:spcPct val="100000"/>
              </a:lnSpc>
            </a:pPr>
            <a:r>
              <a:rPr lang="en-US" sz="1000" strike="noStrike" spc="-1">
                <a:solidFill>
                  <a:srgbClr val="000000"/>
                </a:solidFill>
                <a:uFill>
                  <a:solidFill>
                    <a:srgbClr val="FFFFFF"/>
                  </a:solidFill>
                </a:uFill>
                <a:latin typeface="EurekaSans-Light"/>
                <a:ea typeface="EurekaSans-Light"/>
              </a:rPr>
              <a:t> </a:t>
            </a:r>
            <a:endParaRPr/>
          </a:p>
          <a:p>
            <a:pPr algn="r">
              <a:lnSpc>
                <a:spcPct val="100000"/>
              </a:lnSpc>
            </a:pPr>
            <a:r>
              <a:rPr lang="en-US" sz="1200" strike="noStrike" spc="-1">
                <a:solidFill>
                  <a:srgbClr val="000000"/>
                </a:solidFill>
                <a:uFill>
                  <a:solidFill>
                    <a:srgbClr val="FFFFFF"/>
                  </a:solidFill>
                </a:uFill>
                <a:latin typeface="Times New Roman"/>
                <a:ea typeface="Times New Roman"/>
              </a:rPr>
              <a:t> </a:t>
            </a:r>
            <a:endParaRPr/>
          </a:p>
        </p:txBody>
      </p:sp>
      <p:sp>
        <p:nvSpPr>
          <p:cNvPr id="8" name="PlaceHolder 3"/>
          <p:cNvSpPr>
            <a:spLocks noGrp="1"/>
          </p:cNvSpPr>
          <p:nvPr>
            <p:ph type="title"/>
          </p:nvPr>
        </p:nvSpPr>
        <p:spPr>
          <a:xfrm>
            <a:off x="0" y="985840"/>
            <a:ext cx="9143999" cy="941736"/>
          </a:xfrm>
          <a:prstGeom prst="rect">
            <a:avLst/>
          </a:prstGeom>
        </p:spPr>
        <p:txBody>
          <a:bodyPr lIns="0" tIns="0" rIns="0" bIns="0" anchor="ctr"/>
          <a:lstStyle/>
          <a:p>
            <a:r>
              <a:rPr lang="en-US" sz="1800" spc="-1" dirty="0">
                <a:latin typeface="Arial"/>
              </a:rPr>
              <a:t>Click to edit the title text format</a:t>
            </a:r>
            <a:endParaRPr dirty="0"/>
          </a:p>
        </p:txBody>
      </p:sp>
      <p:sp>
        <p:nvSpPr>
          <p:cNvPr id="9" name="PlaceHolder 4"/>
          <p:cNvSpPr>
            <a:spLocks noGrp="1"/>
          </p:cNvSpPr>
          <p:nvPr>
            <p:ph type="body"/>
          </p:nvPr>
        </p:nvSpPr>
        <p:spPr>
          <a:xfrm>
            <a:off x="0" y="1927576"/>
            <a:ext cx="9143999" cy="4930423"/>
          </a:xfrm>
          <a:prstGeom prst="rect">
            <a:avLst/>
          </a:prstGeom>
        </p:spPr>
        <p:txBody>
          <a:bodyPr lIns="0" tIns="0" rIns="0" bIns="0"/>
          <a:lstStyle/>
          <a:p>
            <a:pPr marL="432000" indent="-324000">
              <a:buClr>
                <a:srgbClr val="FFFFFF"/>
              </a:buClr>
              <a:buSzPct val="45000"/>
              <a:buFont typeface="Wingdings" charset="2"/>
              <a:buChar char=""/>
            </a:pPr>
            <a:r>
              <a:rPr lang="en-US" sz="2800" spc="-1" dirty="0">
                <a:latin typeface="Arial"/>
              </a:rPr>
              <a:t>Click to edit the outline text format</a:t>
            </a:r>
            <a:endParaRPr dirty="0"/>
          </a:p>
          <a:p>
            <a:pPr marL="864000" lvl="1" indent="-324000">
              <a:buClr>
                <a:srgbClr val="FFFFFF"/>
              </a:buClr>
              <a:buSzPct val="75000"/>
              <a:buFont typeface="Symbol" charset="2"/>
              <a:buChar char=""/>
            </a:pPr>
            <a:r>
              <a:rPr lang="en-US" sz="2000" spc="-1" dirty="0">
                <a:latin typeface="Arial"/>
              </a:rPr>
              <a:t>Second Outline Level</a:t>
            </a:r>
            <a:endParaRPr dirty="0"/>
          </a:p>
          <a:p>
            <a:pPr marL="1296000" lvl="2" indent="-288000">
              <a:buClr>
                <a:srgbClr val="FFFFFF"/>
              </a:buClr>
              <a:buSzPct val="45000"/>
              <a:buFont typeface="Wingdings" charset="2"/>
              <a:buChar char=""/>
            </a:pPr>
            <a:r>
              <a:rPr lang="en-US" sz="1800" spc="-1" dirty="0">
                <a:latin typeface="Arial"/>
              </a:rPr>
              <a:t>Third Outline Level</a:t>
            </a:r>
            <a:endParaRPr dirty="0"/>
          </a:p>
          <a:p>
            <a:pPr marL="1728000" lvl="3" indent="-216000">
              <a:buClr>
                <a:srgbClr val="FFFFFF"/>
              </a:buClr>
              <a:buSzPct val="75000"/>
              <a:buFont typeface="Symbol" charset="2"/>
              <a:buChar char=""/>
            </a:pPr>
            <a:r>
              <a:rPr lang="en-US" sz="1800" spc="-1" dirty="0">
                <a:latin typeface="Arial"/>
              </a:rPr>
              <a:t>Fourth Outline Level</a:t>
            </a:r>
            <a:endParaRPr dirty="0"/>
          </a:p>
          <a:p>
            <a:pPr marL="2160000" lvl="4" indent="-216000">
              <a:buClr>
                <a:srgbClr val="FFFFFF"/>
              </a:buClr>
              <a:buSzPct val="45000"/>
              <a:buFont typeface="Wingdings" charset="2"/>
              <a:buChar char=""/>
            </a:pPr>
            <a:r>
              <a:rPr lang="en-US" sz="2000" spc="-1" dirty="0">
                <a:latin typeface="Arial"/>
              </a:rPr>
              <a:t>Fifth Outline Level</a:t>
            </a:r>
            <a:endParaRPr dirty="0"/>
          </a:p>
          <a:p>
            <a:pPr marL="2592000" lvl="5" indent="-216000">
              <a:buClr>
                <a:srgbClr val="FFFFFF"/>
              </a:buClr>
              <a:buSzPct val="45000"/>
              <a:buFont typeface="Wingdings" charset="2"/>
              <a:buChar char=""/>
            </a:pPr>
            <a:r>
              <a:rPr lang="en-US" sz="2000" spc="-1" dirty="0">
                <a:latin typeface="Arial"/>
              </a:rPr>
              <a:t>Sixth Outline Level</a:t>
            </a:r>
            <a:endParaRPr dirty="0"/>
          </a:p>
          <a:p>
            <a:pPr marL="3024000" lvl="6" indent="-216000">
              <a:buClr>
                <a:srgbClr val="FFFFFF"/>
              </a:buClr>
              <a:buSzPct val="45000"/>
              <a:buFont typeface="Wingdings" charset="2"/>
              <a:buChar char=""/>
            </a:pPr>
            <a:r>
              <a:rPr lang="en-US" sz="2000" spc="-1" dirty="0">
                <a:latin typeface="Arial"/>
              </a:rPr>
              <a:t>Seventh Outline Level</a:t>
            </a:r>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92" r:id="rId3"/>
  </p:sldLayoutIdLst>
  <p:txStyles>
    <p:titleStyle>
      <a:lvl1pPr algn="l" defTabSz="914400" rtl="0" eaLnBrk="1" latinLnBrk="0" hangingPunct="1">
        <a:lnSpc>
          <a:spcPct val="90000"/>
        </a:lnSpc>
        <a:spcBef>
          <a:spcPct val="0"/>
        </a:spcBef>
        <a:buNone/>
        <a:defRPr sz="4400" kern="1200">
          <a:solidFill>
            <a:srgbClr val="FF00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hyperlink" Target="mailto:juan.or@morelia.tecnm.m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ustomShape 1"/>
          <p:cNvSpPr/>
          <p:nvPr/>
        </p:nvSpPr>
        <p:spPr>
          <a:xfrm>
            <a:off x="153360" y="1964340"/>
            <a:ext cx="8836560" cy="4675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s-MX"/>
          </a:p>
        </p:txBody>
      </p:sp>
      <p:sp>
        <p:nvSpPr>
          <p:cNvPr id="50" name="CustomShape 2"/>
          <p:cNvSpPr/>
          <p:nvPr/>
        </p:nvSpPr>
        <p:spPr>
          <a:xfrm>
            <a:off x="1005840" y="2011680"/>
            <a:ext cx="7680600" cy="4581000"/>
          </a:xfrm>
          <a:prstGeom prst="rect">
            <a:avLst/>
          </a:prstGeom>
          <a:noFill/>
          <a:ln>
            <a:noFill/>
          </a:ln>
        </p:spPr>
        <p:style>
          <a:lnRef idx="0">
            <a:scrgbClr r="0" g="0" b="0"/>
          </a:lnRef>
          <a:fillRef idx="0">
            <a:scrgbClr r="0" g="0" b="0"/>
          </a:fillRef>
          <a:effectRef idx="0">
            <a:scrgbClr r="0" g="0" b="0"/>
          </a:effectRef>
          <a:fontRef idx="minor"/>
        </p:style>
        <p:txBody>
          <a:bodyPr/>
          <a:lstStyle/>
          <a:p>
            <a:endParaRPr lang="es-MX"/>
          </a:p>
        </p:txBody>
      </p:sp>
      <p:sp>
        <p:nvSpPr>
          <p:cNvPr id="51" name="CustomShape 3"/>
          <p:cNvSpPr/>
          <p:nvPr/>
        </p:nvSpPr>
        <p:spPr>
          <a:xfrm>
            <a:off x="683820" y="2057364"/>
            <a:ext cx="7775640" cy="91188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lstStyle/>
          <a:p>
            <a:pPr algn="ctr">
              <a:lnSpc>
                <a:spcPct val="100000"/>
              </a:lnSpc>
            </a:pPr>
            <a:r>
              <a:rPr lang="en-US" sz="4000" b="1" spc="-1" dirty="0" err="1">
                <a:solidFill>
                  <a:srgbClr val="008000"/>
                </a:solidFill>
                <a:uFill>
                  <a:solidFill>
                    <a:srgbClr val="FFFFFF"/>
                  </a:solidFill>
                </a:uFill>
                <a:latin typeface="Montserrat" panose="00000500000000000000" pitchFamily="2" charset="0"/>
                <a:ea typeface="Calibri"/>
              </a:rPr>
              <a:t>Modelos</a:t>
            </a:r>
            <a:r>
              <a:rPr lang="en-US" sz="4000" b="1" spc="-1" dirty="0">
                <a:solidFill>
                  <a:srgbClr val="008000"/>
                </a:solidFill>
                <a:uFill>
                  <a:solidFill>
                    <a:srgbClr val="FFFFFF"/>
                  </a:solidFill>
                </a:uFill>
                <a:latin typeface="Montserrat" panose="00000500000000000000" pitchFamily="2" charset="0"/>
                <a:ea typeface="Calibri"/>
              </a:rPr>
              <a:t> </a:t>
            </a:r>
            <a:r>
              <a:rPr lang="en-US" sz="4000" b="1" spc="-1" dirty="0" err="1">
                <a:solidFill>
                  <a:srgbClr val="008000"/>
                </a:solidFill>
                <a:uFill>
                  <a:solidFill>
                    <a:srgbClr val="FFFFFF"/>
                  </a:solidFill>
                </a:uFill>
                <a:latin typeface="Montserrat" panose="00000500000000000000" pitchFamily="2" charset="0"/>
                <a:ea typeface="Calibri"/>
              </a:rPr>
              <a:t>Causales</a:t>
            </a:r>
            <a:endParaRPr lang="en-US" sz="4000" b="1" spc="-1" dirty="0">
              <a:solidFill>
                <a:srgbClr val="008000"/>
              </a:solidFill>
              <a:uFill>
                <a:solidFill>
                  <a:srgbClr val="FFFFFF"/>
                </a:solidFill>
              </a:uFill>
              <a:latin typeface="Montserrat" panose="00000500000000000000" pitchFamily="2" charset="0"/>
              <a:ea typeface="Calibri"/>
            </a:endParaRPr>
          </a:p>
        </p:txBody>
      </p:sp>
      <p:sp>
        <p:nvSpPr>
          <p:cNvPr id="52" name="CustomShape 4"/>
          <p:cNvSpPr/>
          <p:nvPr/>
        </p:nvSpPr>
        <p:spPr>
          <a:xfrm>
            <a:off x="8344" y="4914428"/>
            <a:ext cx="9126592" cy="1468101"/>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lstStyle/>
          <a:p>
            <a:pPr algn="ctr"/>
            <a:r>
              <a:rPr lang="en-US" sz="2800" spc="-1" dirty="0">
                <a:uFill>
                  <a:solidFill>
                    <a:srgbClr val="FFFFFF"/>
                  </a:solidFill>
                </a:uFill>
                <a:latin typeface="Montserrat" panose="00000500000000000000" pitchFamily="2" charset="0"/>
                <a:ea typeface="Calibri"/>
              </a:rPr>
              <a:t>Dr. Juan Carlos Olivares Rojas</a:t>
            </a:r>
          </a:p>
        </p:txBody>
      </p:sp>
      <p:sp>
        <p:nvSpPr>
          <p:cNvPr id="9" name="CustomShape 4"/>
          <p:cNvSpPr/>
          <p:nvPr/>
        </p:nvSpPr>
        <p:spPr>
          <a:xfrm>
            <a:off x="3365374" y="6392566"/>
            <a:ext cx="5769562" cy="491595"/>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lstStyle/>
          <a:p>
            <a:pPr algn="r">
              <a:lnSpc>
                <a:spcPct val="100000"/>
              </a:lnSpc>
            </a:pPr>
            <a:r>
              <a:rPr lang="en-US" sz="2400" b="1" i="1" spc="-1" dirty="0">
                <a:uFill>
                  <a:solidFill>
                    <a:srgbClr val="FFFFFF"/>
                  </a:solidFill>
                </a:uFill>
                <a:latin typeface="Montserrat" panose="00000500000000000000" pitchFamily="2" charset="0"/>
                <a:ea typeface="Calibri"/>
              </a:rPr>
              <a:t>Marzo 2025</a:t>
            </a:r>
          </a:p>
        </p:txBody>
      </p:sp>
      <p:pic>
        <p:nvPicPr>
          <p:cNvPr id="12" name="image3.png">
            <a:extLst>
              <a:ext uri="{FF2B5EF4-FFF2-40B4-BE49-F238E27FC236}">
                <a16:creationId xmlns:a16="http://schemas.microsoft.com/office/drawing/2014/main" id="{E3FC5802-4994-6F41-AEFF-8BB29AEAEBA5}"/>
              </a:ext>
            </a:extLst>
          </p:cNvPr>
          <p:cNvPicPr/>
          <p:nvPr/>
        </p:nvPicPr>
        <p:blipFill>
          <a:blip r:embed="rId3"/>
          <a:srcRect r="89894"/>
          <a:stretch/>
        </p:blipFill>
        <p:spPr>
          <a:xfrm>
            <a:off x="5804411" y="74921"/>
            <a:ext cx="1833875" cy="1228605"/>
          </a:xfrm>
          <a:prstGeom prst="rect">
            <a:avLst/>
          </a:prstGeom>
          <a:ln w="12600">
            <a:noFill/>
          </a:ln>
        </p:spPr>
      </p:pic>
      <p:pic>
        <p:nvPicPr>
          <p:cNvPr id="14" name="Imagen 13">
            <a:extLst>
              <a:ext uri="{FF2B5EF4-FFF2-40B4-BE49-F238E27FC236}">
                <a16:creationId xmlns:a16="http://schemas.microsoft.com/office/drawing/2014/main" id="{B096BA5E-FD79-6D41-B567-5BDB5780817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4843" y="101482"/>
            <a:ext cx="5316716" cy="1068892"/>
          </a:xfrm>
          <a:prstGeom prst="rect">
            <a:avLst/>
          </a:prstGeom>
          <a:noFill/>
          <a:ln>
            <a:noFill/>
          </a:ln>
        </p:spPr>
      </p:pic>
      <p:pic>
        <p:nvPicPr>
          <p:cNvPr id="7" name="Imagen 6">
            <a:extLst>
              <a:ext uri="{FF2B5EF4-FFF2-40B4-BE49-F238E27FC236}">
                <a16:creationId xmlns:a16="http://schemas.microsoft.com/office/drawing/2014/main" id="{2DD98D01-FCD8-B644-D58D-02027930AC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38286" y="0"/>
            <a:ext cx="1255343" cy="1444055"/>
          </a:xfrm>
          <a:prstGeom prst="rect">
            <a:avLst/>
          </a:prstGeom>
        </p:spPr>
      </p:pic>
    </p:spTree>
    <p:extLst>
      <p:ext uri="{BB962C8B-B14F-4D97-AF65-F5344CB8AC3E}">
        <p14:creationId xmlns:p14="http://schemas.microsoft.com/office/powerpoint/2010/main" val="120065039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A40F17-730A-7E20-BC94-B17A6BE37BA4}"/>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A0D035F8-F0D2-C6F7-94AE-9E7BE66C44D0}"/>
              </a:ext>
            </a:extLst>
          </p:cNvPr>
          <p:cNvSpPr>
            <a:spLocks noGrp="1"/>
          </p:cNvSpPr>
          <p:nvPr>
            <p:ph type="title"/>
          </p:nvPr>
        </p:nvSpPr>
        <p:spPr>
          <a:xfrm>
            <a:off x="0" y="0"/>
            <a:ext cx="9144000" cy="1143000"/>
          </a:xfrm>
        </p:spPr>
        <p:txBody>
          <a:bodyPr>
            <a:normAutofit/>
          </a:bodyPr>
          <a:lstStyle/>
          <a:p>
            <a:pPr algn="ctr"/>
            <a:r>
              <a:rPr lang="es-MX" dirty="0"/>
              <a:t>Valores p y significación estadística</a:t>
            </a:r>
            <a:endParaRPr lang="es-ES" dirty="0"/>
          </a:p>
        </p:txBody>
      </p:sp>
      <p:sp>
        <p:nvSpPr>
          <p:cNvPr id="3" name="8 CuadroTexto">
            <a:extLst>
              <a:ext uri="{FF2B5EF4-FFF2-40B4-BE49-F238E27FC236}">
                <a16:creationId xmlns:a16="http://schemas.microsoft.com/office/drawing/2014/main" id="{82F060EC-BA1D-B418-699C-C91000806494}"/>
              </a:ext>
            </a:extLst>
          </p:cNvPr>
          <p:cNvSpPr txBox="1"/>
          <p:nvPr/>
        </p:nvSpPr>
        <p:spPr>
          <a:xfrm>
            <a:off x="316829" y="1143000"/>
            <a:ext cx="8215370" cy="4524315"/>
          </a:xfrm>
          <a:prstGeom prst="rect">
            <a:avLst/>
          </a:prstGeom>
          <a:noFill/>
        </p:spPr>
        <p:txBody>
          <a:bodyPr wrap="square" rtlCol="0">
            <a:spAutoFit/>
          </a:bodyPr>
          <a:lstStyle/>
          <a:p>
            <a:pPr algn="just"/>
            <a:r>
              <a:rPr lang="es-MX" sz="3200" dirty="0"/>
              <a:t>En términos generales, el valor </a:t>
            </a:r>
            <a:r>
              <a:rPr lang="es-MX" sz="3200" dirty="0">
                <a:solidFill>
                  <a:srgbClr val="00B050"/>
                </a:solidFill>
              </a:rPr>
              <a:t>p</a:t>
            </a:r>
            <a:r>
              <a:rPr lang="es-MX" sz="3200" dirty="0"/>
              <a:t> es un </a:t>
            </a:r>
            <a:r>
              <a:rPr lang="es-MX" sz="3200" dirty="0">
                <a:solidFill>
                  <a:srgbClr val="00B050"/>
                </a:solidFill>
              </a:rPr>
              <a:t>mecanismo estadístico </a:t>
            </a:r>
            <a:r>
              <a:rPr lang="es-MX" sz="3200" dirty="0"/>
              <a:t>que sirve para </a:t>
            </a:r>
            <a:r>
              <a:rPr lang="es-MX" sz="3200" dirty="0">
                <a:solidFill>
                  <a:srgbClr val="00B050"/>
                </a:solidFill>
              </a:rPr>
              <a:t>distinguir entre la señal y el ruido </a:t>
            </a:r>
            <a:r>
              <a:rPr lang="es-MX" sz="3200" dirty="0"/>
              <a:t>en comparaciones o </a:t>
            </a:r>
            <a:r>
              <a:rPr lang="es-MX" sz="3200" dirty="0">
                <a:solidFill>
                  <a:srgbClr val="00B050"/>
                </a:solidFill>
              </a:rPr>
              <a:t>resúmenes estadísticos</a:t>
            </a:r>
            <a:r>
              <a:rPr lang="es-MX" sz="3200" dirty="0"/>
              <a:t>. </a:t>
            </a:r>
          </a:p>
          <a:p>
            <a:pPr algn="just"/>
            <a:endParaRPr lang="es-MX" sz="3200" dirty="0"/>
          </a:p>
          <a:p>
            <a:pPr algn="just"/>
            <a:r>
              <a:rPr lang="es-MX" sz="3200" dirty="0"/>
              <a:t>Más precisamente, el </a:t>
            </a:r>
            <a:r>
              <a:rPr lang="es-MX" sz="3200" dirty="0">
                <a:solidFill>
                  <a:schemeClr val="tx2"/>
                </a:solidFill>
              </a:rPr>
              <a:t>valor p es la probabilidad de observar datos al menos tan extremos como los observados</a:t>
            </a:r>
            <a:r>
              <a:rPr lang="es-MX" sz="3200" dirty="0"/>
              <a:t>, dado que </a:t>
            </a:r>
            <a:r>
              <a:rPr lang="es-MX" sz="3200" dirty="0">
                <a:solidFill>
                  <a:schemeClr val="tx2"/>
                </a:solidFill>
              </a:rPr>
              <a:t>la hipótesis nula es verdadera</a:t>
            </a:r>
            <a:r>
              <a:rPr lang="es-MX" sz="3200" dirty="0"/>
              <a:t>.</a:t>
            </a:r>
            <a:endParaRPr lang="es-MX" sz="3200" baseline="-25000" dirty="0">
              <a:solidFill>
                <a:srgbClr val="00B050"/>
              </a:solidFill>
            </a:endParaRPr>
          </a:p>
        </p:txBody>
      </p:sp>
    </p:spTree>
    <p:extLst>
      <p:ext uri="{BB962C8B-B14F-4D97-AF65-F5344CB8AC3E}">
        <p14:creationId xmlns:p14="http://schemas.microsoft.com/office/powerpoint/2010/main" val="3838158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0EAD76-84FB-8C3B-507F-67DAC80EFEAD}"/>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E3FFBFC7-1956-CD3C-4821-8FA6D5FCFCBD}"/>
              </a:ext>
            </a:extLst>
          </p:cNvPr>
          <p:cNvSpPr>
            <a:spLocks noGrp="1"/>
          </p:cNvSpPr>
          <p:nvPr>
            <p:ph type="title"/>
          </p:nvPr>
        </p:nvSpPr>
        <p:spPr>
          <a:xfrm>
            <a:off x="0" y="0"/>
            <a:ext cx="9144000" cy="1143000"/>
          </a:xfrm>
        </p:spPr>
        <p:txBody>
          <a:bodyPr>
            <a:normAutofit/>
          </a:bodyPr>
          <a:lstStyle/>
          <a:p>
            <a:pPr algn="ctr"/>
            <a:r>
              <a:rPr lang="es-MX" dirty="0"/>
              <a:t>Valores p y significación estadística</a:t>
            </a:r>
            <a:endParaRPr lang="es-ES" dirty="0"/>
          </a:p>
        </p:txBody>
      </p:sp>
      <p:sp>
        <p:nvSpPr>
          <p:cNvPr id="9" name="8 CuadroTexto">
            <a:extLst>
              <a:ext uri="{FF2B5EF4-FFF2-40B4-BE49-F238E27FC236}">
                <a16:creationId xmlns:a16="http://schemas.microsoft.com/office/drawing/2014/main" id="{F1D5A0AB-2C87-72F6-B086-FA1BF95282D1}"/>
              </a:ext>
            </a:extLst>
          </p:cNvPr>
          <p:cNvSpPr txBox="1"/>
          <p:nvPr/>
        </p:nvSpPr>
        <p:spPr>
          <a:xfrm>
            <a:off x="316829" y="1143000"/>
            <a:ext cx="8215370" cy="4524315"/>
          </a:xfrm>
          <a:prstGeom prst="rect">
            <a:avLst/>
          </a:prstGeom>
          <a:noFill/>
        </p:spPr>
        <p:txBody>
          <a:bodyPr wrap="square" rtlCol="0">
            <a:spAutoFit/>
          </a:bodyPr>
          <a:lstStyle/>
          <a:p>
            <a:pPr algn="just"/>
            <a:r>
              <a:rPr lang="es-MX" sz="3200" dirty="0"/>
              <a:t>La </a:t>
            </a:r>
            <a:r>
              <a:rPr lang="es-MX" sz="3200" dirty="0">
                <a:solidFill>
                  <a:schemeClr val="tx2"/>
                </a:solidFill>
              </a:rPr>
              <a:t>hipótesis nula </a:t>
            </a:r>
            <a:r>
              <a:rPr lang="es-MX" sz="3200" dirty="0"/>
              <a:t>suele afirmar que </a:t>
            </a:r>
            <a:r>
              <a:rPr lang="es-MX" sz="3200" dirty="0">
                <a:solidFill>
                  <a:schemeClr val="tx2"/>
                </a:solidFill>
              </a:rPr>
              <a:t>no hay efecto o diferencia entre dos o más objetos que comparamos</a:t>
            </a:r>
            <a:r>
              <a:rPr lang="es-MX" sz="3200" dirty="0"/>
              <a:t>. En el contexto de la regresión lineal, probamos dos tipos de hipótesis nulas:</a:t>
            </a:r>
          </a:p>
          <a:p>
            <a:pPr algn="just"/>
            <a:endParaRPr lang="es-MX" sz="3200" dirty="0"/>
          </a:p>
          <a:p>
            <a:pPr algn="just"/>
            <a:r>
              <a:rPr lang="es-MX" sz="3200" dirty="0">
                <a:solidFill>
                  <a:srgbClr val="C00000"/>
                </a:solidFill>
              </a:rPr>
              <a:t>Hipótesis nulas para coeficientes </a:t>
            </a:r>
            <a:r>
              <a:rPr lang="es-MX" sz="3200" dirty="0"/>
              <a:t>(incluido el intercepto)</a:t>
            </a:r>
          </a:p>
          <a:p>
            <a:pPr algn="just"/>
            <a:r>
              <a:rPr lang="es-MX" sz="3200" dirty="0">
                <a:solidFill>
                  <a:srgbClr val="C00000"/>
                </a:solidFill>
              </a:rPr>
              <a:t>Una hipótesis nula para todo el modelo</a:t>
            </a:r>
          </a:p>
        </p:txBody>
      </p:sp>
    </p:spTree>
    <p:extLst>
      <p:ext uri="{BB962C8B-B14F-4D97-AF65-F5344CB8AC3E}">
        <p14:creationId xmlns:p14="http://schemas.microsoft.com/office/powerpoint/2010/main" val="1976682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C13F1-7A25-B29E-7E5E-80B57B53969B}"/>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EF3D775D-B892-7E07-5C51-E96BF6C09C8D}"/>
              </a:ext>
            </a:extLst>
          </p:cNvPr>
          <p:cNvSpPr>
            <a:spLocks noGrp="1"/>
          </p:cNvSpPr>
          <p:nvPr>
            <p:ph type="title"/>
          </p:nvPr>
        </p:nvSpPr>
        <p:spPr>
          <a:xfrm>
            <a:off x="0" y="0"/>
            <a:ext cx="9144000" cy="1143000"/>
          </a:xfrm>
        </p:spPr>
        <p:txBody>
          <a:bodyPr>
            <a:normAutofit/>
          </a:bodyPr>
          <a:lstStyle/>
          <a:p>
            <a:pPr algn="ctr"/>
            <a:r>
              <a:rPr lang="es-MX" dirty="0"/>
              <a:t>Valores p y significancia estadística</a:t>
            </a:r>
            <a:endParaRPr lang="es-ES" dirty="0"/>
          </a:p>
        </p:txBody>
      </p:sp>
      <p:sp>
        <p:nvSpPr>
          <p:cNvPr id="9" name="8 CuadroTexto">
            <a:extLst>
              <a:ext uri="{FF2B5EF4-FFF2-40B4-BE49-F238E27FC236}">
                <a16:creationId xmlns:a16="http://schemas.microsoft.com/office/drawing/2014/main" id="{2D813081-429A-0894-B9E4-091B0CE2E65E}"/>
              </a:ext>
            </a:extLst>
          </p:cNvPr>
          <p:cNvSpPr txBox="1"/>
          <p:nvPr/>
        </p:nvSpPr>
        <p:spPr>
          <a:xfrm>
            <a:off x="316829" y="1143000"/>
            <a:ext cx="8215370" cy="4524315"/>
          </a:xfrm>
          <a:prstGeom prst="rect">
            <a:avLst/>
          </a:prstGeom>
          <a:noFill/>
        </p:spPr>
        <p:txBody>
          <a:bodyPr wrap="square" rtlCol="0">
            <a:spAutoFit/>
          </a:bodyPr>
          <a:lstStyle/>
          <a:p>
            <a:pPr algn="just"/>
            <a:r>
              <a:rPr lang="es-MX" sz="3200" dirty="0"/>
              <a:t>La </a:t>
            </a:r>
            <a:r>
              <a:rPr lang="es-MX" sz="3200" dirty="0">
                <a:solidFill>
                  <a:srgbClr val="C00000"/>
                </a:solidFill>
              </a:rPr>
              <a:t>hipótesis nula </a:t>
            </a:r>
            <a:r>
              <a:rPr lang="es-MX" sz="3200" dirty="0"/>
              <a:t>para un </a:t>
            </a:r>
            <a:r>
              <a:rPr lang="es-MX" sz="3200" dirty="0">
                <a:solidFill>
                  <a:srgbClr val="C00000"/>
                </a:solidFill>
              </a:rPr>
              <a:t>coeficiente dado </a:t>
            </a:r>
            <a:r>
              <a:rPr lang="es-MX" sz="3200" dirty="0"/>
              <a:t>establece que este coeficiente </a:t>
            </a:r>
            <a:r>
              <a:rPr lang="es-MX" sz="3200" dirty="0">
                <a:solidFill>
                  <a:srgbClr val="C00000"/>
                </a:solidFill>
              </a:rPr>
              <a:t>no es significativamente diferente de cero</a:t>
            </a:r>
            <a:r>
              <a:rPr lang="es-MX" sz="3200" dirty="0"/>
              <a:t>. La </a:t>
            </a:r>
            <a:r>
              <a:rPr lang="es-MX" sz="3200" dirty="0">
                <a:solidFill>
                  <a:srgbClr val="92D050"/>
                </a:solidFill>
              </a:rPr>
              <a:t>hipótesis nula para el modelo </a:t>
            </a:r>
            <a:r>
              <a:rPr lang="es-MX" sz="3200" dirty="0"/>
              <a:t>establece que el </a:t>
            </a:r>
            <a:r>
              <a:rPr lang="es-MX" sz="3200" dirty="0">
                <a:solidFill>
                  <a:srgbClr val="92D050"/>
                </a:solidFill>
              </a:rPr>
              <a:t>modelo completo no es significativamente diferente del modelo nulo </a:t>
            </a:r>
            <a:r>
              <a:rPr lang="es-MX" sz="3200" dirty="0"/>
              <a:t>(en el contexto del análisis de regresión simple, el </a:t>
            </a:r>
            <a:r>
              <a:rPr lang="es-MX" sz="3200" dirty="0">
                <a:solidFill>
                  <a:srgbClr val="92D050"/>
                </a:solidFill>
              </a:rPr>
              <a:t>modelo nulo </a:t>
            </a:r>
            <a:r>
              <a:rPr lang="es-MX" sz="3200" dirty="0"/>
              <a:t>generalmente se representa como un </a:t>
            </a:r>
            <a:r>
              <a:rPr lang="es-MX" sz="3200" dirty="0">
                <a:solidFill>
                  <a:srgbClr val="92D050"/>
                </a:solidFill>
              </a:rPr>
              <a:t>modelo de solo intersección</a:t>
            </a:r>
            <a:r>
              <a:rPr lang="es-MX" sz="3200" dirty="0"/>
              <a:t>).</a:t>
            </a:r>
            <a:endParaRPr lang="es-MX" sz="3200" dirty="0">
              <a:solidFill>
                <a:schemeClr val="bg2">
                  <a:lumMod val="90000"/>
                </a:schemeClr>
              </a:solidFill>
            </a:endParaRPr>
          </a:p>
        </p:txBody>
      </p:sp>
    </p:spTree>
    <p:extLst>
      <p:ext uri="{BB962C8B-B14F-4D97-AF65-F5344CB8AC3E}">
        <p14:creationId xmlns:p14="http://schemas.microsoft.com/office/powerpoint/2010/main" val="4019200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06577-6187-C5EA-227D-33B63984A6FA}"/>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4B3065D9-48B4-20A4-1DB8-E7928988FF99}"/>
              </a:ext>
            </a:extLst>
          </p:cNvPr>
          <p:cNvSpPr>
            <a:spLocks noGrp="1"/>
          </p:cNvSpPr>
          <p:nvPr>
            <p:ph type="title"/>
          </p:nvPr>
        </p:nvSpPr>
        <p:spPr>
          <a:xfrm>
            <a:off x="0" y="0"/>
            <a:ext cx="9144000" cy="1143000"/>
          </a:xfrm>
        </p:spPr>
        <p:txBody>
          <a:bodyPr>
            <a:normAutofit/>
          </a:bodyPr>
          <a:lstStyle/>
          <a:p>
            <a:pPr algn="ctr"/>
            <a:r>
              <a:rPr lang="es-MX" dirty="0"/>
              <a:t>Valores p y significancia estadística</a:t>
            </a:r>
            <a:endParaRPr lang="es-ES" dirty="0"/>
          </a:p>
        </p:txBody>
      </p:sp>
      <p:sp>
        <p:nvSpPr>
          <p:cNvPr id="9" name="8 CuadroTexto">
            <a:extLst>
              <a:ext uri="{FF2B5EF4-FFF2-40B4-BE49-F238E27FC236}">
                <a16:creationId xmlns:a16="http://schemas.microsoft.com/office/drawing/2014/main" id="{32DD130D-738E-6B34-69F2-DF214E2EA594}"/>
              </a:ext>
            </a:extLst>
          </p:cNvPr>
          <p:cNvSpPr txBox="1"/>
          <p:nvPr/>
        </p:nvSpPr>
        <p:spPr>
          <a:xfrm>
            <a:off x="316829" y="1143000"/>
            <a:ext cx="8215370" cy="4524315"/>
          </a:xfrm>
          <a:prstGeom prst="rect">
            <a:avLst/>
          </a:prstGeom>
          <a:noFill/>
        </p:spPr>
        <p:txBody>
          <a:bodyPr wrap="square" rtlCol="0">
            <a:spAutoFit/>
          </a:bodyPr>
          <a:lstStyle/>
          <a:p>
            <a:pPr algn="just"/>
            <a:r>
              <a:rPr lang="es-MX" sz="3200" dirty="0"/>
              <a:t>Dada una </a:t>
            </a:r>
            <a:r>
              <a:rPr lang="es-MX" sz="3200" dirty="0">
                <a:solidFill>
                  <a:srgbClr val="FF0000"/>
                </a:solidFill>
              </a:rPr>
              <a:t>hipótesis nula</a:t>
            </a:r>
            <a:r>
              <a:rPr lang="es-MX" sz="3200" dirty="0"/>
              <a:t>, los </a:t>
            </a:r>
            <a:r>
              <a:rPr lang="es-MX" sz="3200" dirty="0">
                <a:solidFill>
                  <a:srgbClr val="FF0000"/>
                </a:solidFill>
              </a:rPr>
              <a:t>valores p</a:t>
            </a:r>
            <a:r>
              <a:rPr lang="es-MX" sz="3200" dirty="0"/>
              <a:t> se utilizan como un </a:t>
            </a:r>
            <a:r>
              <a:rPr lang="es-MX" sz="3200" dirty="0">
                <a:solidFill>
                  <a:srgbClr val="FF0000"/>
                </a:solidFill>
              </a:rPr>
              <a:t>resumen cuantitativo </a:t>
            </a:r>
            <a:r>
              <a:rPr lang="es-MX" sz="3200" dirty="0"/>
              <a:t>conveniente que nos ayuda a comprender si </a:t>
            </a:r>
            <a:r>
              <a:rPr lang="es-MX" sz="3200" dirty="0">
                <a:solidFill>
                  <a:srgbClr val="FF0000"/>
                </a:solidFill>
              </a:rPr>
              <a:t>podemos rechazar con seguridad </a:t>
            </a:r>
            <a:r>
              <a:rPr lang="es-MX" sz="3200" dirty="0"/>
              <a:t>esta hipótesis nula para </a:t>
            </a:r>
            <a:r>
              <a:rPr lang="es-MX" sz="3200" dirty="0">
                <a:solidFill>
                  <a:srgbClr val="FF0000"/>
                </a:solidFill>
              </a:rPr>
              <a:t>algún valor umbral </a:t>
            </a:r>
            <a:r>
              <a:rPr lang="es-MX" sz="3200" dirty="0"/>
              <a:t>(una buena práctica es elegir el valor umbral antes de comenzar el análisis o, preferiblemente, antes de comenzar el proceso de recopilación de datos).</a:t>
            </a:r>
            <a:endParaRPr lang="es-MX" sz="3200" dirty="0">
              <a:solidFill>
                <a:schemeClr val="tx2">
                  <a:lumMod val="40000"/>
                  <a:lumOff val="60000"/>
                </a:schemeClr>
              </a:solidFill>
            </a:endParaRPr>
          </a:p>
        </p:txBody>
      </p:sp>
    </p:spTree>
    <p:extLst>
      <p:ext uri="{BB962C8B-B14F-4D97-AF65-F5344CB8AC3E}">
        <p14:creationId xmlns:p14="http://schemas.microsoft.com/office/powerpoint/2010/main" val="3776836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BB1DA0-CD8C-624B-ADE2-410BA6D8A362}"/>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E8083888-90BA-A97E-2024-915375B09CBE}"/>
              </a:ext>
            </a:extLst>
          </p:cNvPr>
          <p:cNvSpPr>
            <a:spLocks noGrp="1"/>
          </p:cNvSpPr>
          <p:nvPr>
            <p:ph type="title"/>
          </p:nvPr>
        </p:nvSpPr>
        <p:spPr>
          <a:xfrm>
            <a:off x="0" y="0"/>
            <a:ext cx="9144000" cy="1143000"/>
          </a:xfrm>
        </p:spPr>
        <p:txBody>
          <a:bodyPr>
            <a:normAutofit/>
          </a:bodyPr>
          <a:lstStyle/>
          <a:p>
            <a:pPr algn="ctr"/>
            <a:r>
              <a:rPr lang="es-MX" dirty="0"/>
              <a:t>Valores p y significancia estadística</a:t>
            </a:r>
            <a:endParaRPr lang="es-ES" dirty="0"/>
          </a:p>
        </p:txBody>
      </p:sp>
      <p:sp>
        <p:nvSpPr>
          <p:cNvPr id="9" name="8 CuadroTexto">
            <a:extLst>
              <a:ext uri="{FF2B5EF4-FFF2-40B4-BE49-F238E27FC236}">
                <a16:creationId xmlns:a16="http://schemas.microsoft.com/office/drawing/2014/main" id="{59F64FE2-2CDA-60BC-C069-3EC8B297E0E0}"/>
              </a:ext>
            </a:extLst>
          </p:cNvPr>
          <p:cNvSpPr txBox="1"/>
          <p:nvPr/>
        </p:nvSpPr>
        <p:spPr>
          <a:xfrm>
            <a:off x="185057" y="1143000"/>
            <a:ext cx="8752114" cy="5509200"/>
          </a:xfrm>
          <a:prstGeom prst="rect">
            <a:avLst/>
          </a:prstGeom>
          <a:noFill/>
        </p:spPr>
        <p:txBody>
          <a:bodyPr wrap="square" rtlCol="0">
            <a:spAutoFit/>
          </a:bodyPr>
          <a:lstStyle/>
          <a:p>
            <a:pPr algn="just"/>
            <a:r>
              <a:rPr lang="es-MX" sz="3200" dirty="0">
                <a:solidFill>
                  <a:srgbClr val="FF0000"/>
                </a:solidFill>
              </a:rPr>
              <a:t>Cuanto menor sea el valor p, menos probable será la hipótesis nula</a:t>
            </a:r>
            <a:r>
              <a:rPr lang="es-MX" sz="3200" dirty="0"/>
              <a:t>. En otras palabras, cuanto menor sea el valor p, menos cómodos nos sentiremos al sostener que la hipótesis nula es verdadera y más probable será que estemos de acuerdo en que debe rechazarse. </a:t>
            </a:r>
            <a:r>
              <a:rPr lang="es-MX" sz="3200" dirty="0">
                <a:solidFill>
                  <a:srgbClr val="FFC000"/>
                </a:solidFill>
              </a:rPr>
              <a:t>Si el valor p es menor que el umbral que elegimos, decimos que rechazamos la hipótesis nula </a:t>
            </a:r>
            <a:r>
              <a:rPr lang="es-MX" sz="3200" dirty="0"/>
              <a:t>(nótese que no decimos que hemos demostrado una alternativa a la hipótesis nula).</a:t>
            </a:r>
          </a:p>
        </p:txBody>
      </p:sp>
    </p:spTree>
    <p:extLst>
      <p:ext uri="{BB962C8B-B14F-4D97-AF65-F5344CB8AC3E}">
        <p14:creationId xmlns:p14="http://schemas.microsoft.com/office/powerpoint/2010/main" val="1178547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809DA-8787-EE59-38D0-10E31D8A1B73}"/>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73C5F2EC-971A-A03A-167B-1687A3733179}"/>
              </a:ext>
            </a:extLst>
          </p:cNvPr>
          <p:cNvSpPr>
            <a:spLocks noGrp="1"/>
          </p:cNvSpPr>
          <p:nvPr>
            <p:ph type="title"/>
          </p:nvPr>
        </p:nvSpPr>
        <p:spPr>
          <a:xfrm>
            <a:off x="0" y="0"/>
            <a:ext cx="9144000" cy="1143000"/>
          </a:xfrm>
        </p:spPr>
        <p:txBody>
          <a:bodyPr>
            <a:normAutofit fontScale="90000"/>
          </a:bodyPr>
          <a:lstStyle/>
          <a:p>
            <a:pPr algn="ctr"/>
            <a:r>
              <a:rPr lang="es-MX" dirty="0"/>
              <a:t>Interpretación geométrica de la regresión lineal</a:t>
            </a:r>
            <a:endParaRPr lang="es-ES" dirty="0"/>
          </a:p>
        </p:txBody>
      </p:sp>
      <p:pic>
        <p:nvPicPr>
          <p:cNvPr id="4" name="Imagen 3">
            <a:extLst>
              <a:ext uri="{FF2B5EF4-FFF2-40B4-BE49-F238E27FC236}">
                <a16:creationId xmlns:a16="http://schemas.microsoft.com/office/drawing/2014/main" id="{44092CF4-4BC2-0227-6271-82475BF81A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650" y="1143000"/>
            <a:ext cx="7124700" cy="5118100"/>
          </a:xfrm>
          <a:prstGeom prst="rect">
            <a:avLst/>
          </a:prstGeom>
        </p:spPr>
      </p:pic>
    </p:spTree>
    <p:extLst>
      <p:ext uri="{BB962C8B-B14F-4D97-AF65-F5344CB8AC3E}">
        <p14:creationId xmlns:p14="http://schemas.microsoft.com/office/powerpoint/2010/main" val="3276452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C2B7D-1842-324C-81AA-5C2CDB0FCCEE}"/>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8554D498-11C1-C9ED-A711-F0E56DBA2CA0}"/>
              </a:ext>
            </a:extLst>
          </p:cNvPr>
          <p:cNvSpPr>
            <a:spLocks noGrp="1"/>
          </p:cNvSpPr>
          <p:nvPr>
            <p:ph type="title"/>
          </p:nvPr>
        </p:nvSpPr>
        <p:spPr>
          <a:xfrm>
            <a:off x="0" y="0"/>
            <a:ext cx="9144000" cy="1143000"/>
          </a:xfrm>
        </p:spPr>
        <p:txBody>
          <a:bodyPr>
            <a:normAutofit fontScale="90000"/>
          </a:bodyPr>
          <a:lstStyle/>
          <a:p>
            <a:pPr algn="ctr"/>
            <a:r>
              <a:rPr lang="es-MX" dirty="0"/>
              <a:t>Interpretación geométrica de la regresión lineal</a:t>
            </a:r>
            <a:endParaRPr lang="es-ES" dirty="0"/>
          </a:p>
        </p:txBody>
      </p:sp>
      <p:sp>
        <p:nvSpPr>
          <p:cNvPr id="9" name="8 CuadroTexto">
            <a:extLst>
              <a:ext uri="{FF2B5EF4-FFF2-40B4-BE49-F238E27FC236}">
                <a16:creationId xmlns:a16="http://schemas.microsoft.com/office/drawing/2014/main" id="{05F354ED-117A-90E1-CE44-C6A267DE4E8A}"/>
              </a:ext>
            </a:extLst>
          </p:cNvPr>
          <p:cNvSpPr txBox="1"/>
          <p:nvPr/>
        </p:nvSpPr>
        <p:spPr>
          <a:xfrm>
            <a:off x="185057" y="1143000"/>
            <a:ext cx="8752114" cy="3046988"/>
          </a:xfrm>
          <a:prstGeom prst="rect">
            <a:avLst/>
          </a:prstGeom>
          <a:noFill/>
        </p:spPr>
        <p:txBody>
          <a:bodyPr wrap="square" rtlCol="0">
            <a:spAutoFit/>
          </a:bodyPr>
          <a:lstStyle/>
          <a:p>
            <a:pPr algn="just"/>
            <a:r>
              <a:rPr lang="es-MX" sz="3200" dirty="0"/>
              <a:t>Cada </a:t>
            </a:r>
            <a:r>
              <a:rPr lang="es-MX" sz="3200" dirty="0">
                <a:solidFill>
                  <a:srgbClr val="FFC000"/>
                </a:solidFill>
              </a:rPr>
              <a:t>punto azul </a:t>
            </a:r>
            <a:r>
              <a:rPr lang="es-MX" sz="3200" dirty="0"/>
              <a:t>de la Figura representa una </a:t>
            </a:r>
            <a:r>
              <a:rPr lang="es-MX" sz="3200" dirty="0">
                <a:solidFill>
                  <a:srgbClr val="FFC000"/>
                </a:solidFill>
              </a:rPr>
              <a:t>única observación</a:t>
            </a:r>
            <a:r>
              <a:rPr lang="es-MX" sz="3200" dirty="0"/>
              <a:t>, mientras que la </a:t>
            </a:r>
            <a:r>
              <a:rPr lang="es-MX" sz="3200" dirty="0">
                <a:solidFill>
                  <a:srgbClr val="00B050"/>
                </a:solidFill>
              </a:rPr>
              <a:t>línea roja </a:t>
            </a:r>
            <a:r>
              <a:rPr lang="es-MX" sz="3200" dirty="0"/>
              <a:t>representa la </a:t>
            </a:r>
            <a:r>
              <a:rPr lang="es-MX" sz="3200" dirty="0">
                <a:solidFill>
                  <a:srgbClr val="00B050"/>
                </a:solidFill>
              </a:rPr>
              <a:t>línea de mejor ajuste encontrada </a:t>
            </a:r>
            <a:r>
              <a:rPr lang="es-MX" sz="3200" dirty="0"/>
              <a:t>por el algoritmo de </a:t>
            </a:r>
            <a:r>
              <a:rPr lang="es-MX" sz="3200" dirty="0">
                <a:solidFill>
                  <a:srgbClr val="00B050"/>
                </a:solidFill>
              </a:rPr>
              <a:t>regresión lineal</a:t>
            </a:r>
            <a:r>
              <a:rPr lang="es-MX" sz="3200" dirty="0"/>
              <a:t>. En el caso de la </a:t>
            </a:r>
            <a:r>
              <a:rPr lang="es-MX" sz="3200" dirty="0">
                <a:solidFill>
                  <a:schemeClr val="tx2">
                    <a:lumMod val="75000"/>
                  </a:schemeClr>
                </a:solidFill>
              </a:rPr>
              <a:t>regresión múltiple</a:t>
            </a:r>
            <a:r>
              <a:rPr lang="es-MX" sz="3200" dirty="0"/>
              <a:t>, la línea se convierte en un </a:t>
            </a:r>
            <a:r>
              <a:rPr lang="es-MX" sz="3200" dirty="0">
                <a:solidFill>
                  <a:schemeClr val="tx2">
                    <a:lumMod val="75000"/>
                  </a:schemeClr>
                </a:solidFill>
              </a:rPr>
              <a:t>hiperplano</a:t>
            </a:r>
            <a:r>
              <a:rPr lang="es-MX" sz="3200" dirty="0"/>
              <a:t>.</a:t>
            </a:r>
            <a:endParaRPr lang="es-MX" sz="3200" dirty="0">
              <a:solidFill>
                <a:srgbClr val="00B050"/>
              </a:solidFill>
            </a:endParaRPr>
          </a:p>
        </p:txBody>
      </p:sp>
    </p:spTree>
    <p:extLst>
      <p:ext uri="{BB962C8B-B14F-4D97-AF65-F5344CB8AC3E}">
        <p14:creationId xmlns:p14="http://schemas.microsoft.com/office/powerpoint/2010/main" val="4077866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F2C62A-D088-E102-2B1E-3E0AF61CB7EE}"/>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87BC45AE-C920-3B04-8BD4-862FFEE39E26}"/>
              </a:ext>
            </a:extLst>
          </p:cNvPr>
          <p:cNvSpPr>
            <a:spLocks noGrp="1"/>
          </p:cNvSpPr>
          <p:nvPr>
            <p:ph type="title"/>
          </p:nvPr>
        </p:nvSpPr>
        <p:spPr>
          <a:xfrm>
            <a:off x="0" y="0"/>
            <a:ext cx="9144000" cy="1143000"/>
          </a:xfrm>
        </p:spPr>
        <p:txBody>
          <a:bodyPr>
            <a:normAutofit/>
          </a:bodyPr>
          <a:lstStyle/>
          <a:p>
            <a:pPr algn="ctr"/>
            <a:r>
              <a:rPr lang="es-MX" dirty="0"/>
              <a:t>Regresión y correlación</a:t>
            </a:r>
            <a:endParaRPr lang="es-ES" dirty="0"/>
          </a:p>
        </p:txBody>
      </p:sp>
      <p:sp>
        <p:nvSpPr>
          <p:cNvPr id="9" name="8 CuadroTexto">
            <a:extLst>
              <a:ext uri="{FF2B5EF4-FFF2-40B4-BE49-F238E27FC236}">
                <a16:creationId xmlns:a16="http://schemas.microsoft.com/office/drawing/2014/main" id="{F8E6C155-1DCE-15E5-D0B1-CEF704EE5201}"/>
              </a:ext>
            </a:extLst>
          </p:cNvPr>
          <p:cNvSpPr txBox="1"/>
          <p:nvPr/>
        </p:nvSpPr>
        <p:spPr>
          <a:xfrm>
            <a:off x="185057" y="1143000"/>
            <a:ext cx="8752114" cy="5509200"/>
          </a:xfrm>
          <a:prstGeom prst="rect">
            <a:avLst/>
          </a:prstGeom>
          <a:noFill/>
        </p:spPr>
        <p:txBody>
          <a:bodyPr wrap="square" rtlCol="0">
            <a:spAutoFit/>
          </a:bodyPr>
          <a:lstStyle/>
          <a:p>
            <a:pPr algn="just"/>
            <a:r>
              <a:rPr lang="es-MX" sz="3200" dirty="0"/>
              <a:t>Si imaginamos el gráfico de la Figura anterior sin la línea roja, aún podemos reconocer una fuerte relación lineal entre X e Y. </a:t>
            </a:r>
          </a:p>
          <a:p>
            <a:pPr algn="just"/>
            <a:endParaRPr lang="es-MX" sz="3200" dirty="0"/>
          </a:p>
          <a:p>
            <a:pPr algn="just"/>
            <a:r>
              <a:rPr lang="es-MX" sz="3200" dirty="0"/>
              <a:t>De hecho, existen varias </a:t>
            </a:r>
            <a:r>
              <a:rPr lang="es-MX" sz="3200" dirty="0">
                <a:solidFill>
                  <a:schemeClr val="tx2">
                    <a:lumMod val="75000"/>
                  </a:schemeClr>
                </a:solidFill>
              </a:rPr>
              <a:t>similitudes</a:t>
            </a:r>
            <a:r>
              <a:rPr lang="es-MX" sz="3200" dirty="0"/>
              <a:t> entre el coeficiente de </a:t>
            </a:r>
            <a:r>
              <a:rPr lang="es-MX" sz="3200" dirty="0">
                <a:solidFill>
                  <a:schemeClr val="tx2">
                    <a:lumMod val="75000"/>
                  </a:schemeClr>
                </a:solidFill>
              </a:rPr>
              <a:t>correlación de Pearson </a:t>
            </a:r>
            <a:r>
              <a:rPr lang="es-MX" sz="3200" dirty="0"/>
              <a:t>y la </a:t>
            </a:r>
            <a:r>
              <a:rPr lang="es-MX" sz="3200" dirty="0">
                <a:solidFill>
                  <a:schemeClr val="tx2">
                    <a:lumMod val="75000"/>
                  </a:schemeClr>
                </a:solidFill>
              </a:rPr>
              <a:t>regresión lineal</a:t>
            </a:r>
            <a:r>
              <a:rPr lang="es-MX" sz="3200" dirty="0"/>
              <a:t>. </a:t>
            </a:r>
          </a:p>
          <a:p>
            <a:pPr algn="just"/>
            <a:endParaRPr lang="es-MX" sz="3200" dirty="0"/>
          </a:p>
          <a:p>
            <a:pPr algn="just"/>
            <a:r>
              <a:rPr lang="es-MX" sz="3200" dirty="0"/>
              <a:t>Por ejemplo, </a:t>
            </a:r>
            <a:r>
              <a:rPr lang="es-MX" sz="3200" dirty="0">
                <a:solidFill>
                  <a:srgbClr val="00B050"/>
                </a:solidFill>
              </a:rPr>
              <a:t>si estandarizamos un coeficiente de X en el modelo de regresión Y ~ X </a:t>
            </a:r>
            <a:r>
              <a:rPr lang="es-MX" sz="3200" dirty="0"/>
              <a:t>, tendrá el mismo valor que la </a:t>
            </a:r>
            <a:r>
              <a:rPr lang="es-MX" sz="3200" dirty="0">
                <a:solidFill>
                  <a:srgbClr val="00B050"/>
                </a:solidFill>
              </a:rPr>
              <a:t>r de Pearson entre X e Y</a:t>
            </a:r>
            <a:r>
              <a:rPr lang="es-MX" sz="3200" dirty="0"/>
              <a:t>. </a:t>
            </a:r>
          </a:p>
        </p:txBody>
      </p:sp>
    </p:spTree>
    <p:extLst>
      <p:ext uri="{BB962C8B-B14F-4D97-AF65-F5344CB8AC3E}">
        <p14:creationId xmlns:p14="http://schemas.microsoft.com/office/powerpoint/2010/main" val="3347550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DE1A03-A98B-74F0-CFC7-188872ECDCB7}"/>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B4D7A685-6DF4-A5F7-C105-DA9A6E896F23}"/>
              </a:ext>
            </a:extLst>
          </p:cNvPr>
          <p:cNvSpPr>
            <a:spLocks noGrp="1"/>
          </p:cNvSpPr>
          <p:nvPr>
            <p:ph type="title"/>
          </p:nvPr>
        </p:nvSpPr>
        <p:spPr>
          <a:xfrm>
            <a:off x="0" y="0"/>
            <a:ext cx="9144000" cy="1143000"/>
          </a:xfrm>
        </p:spPr>
        <p:txBody>
          <a:bodyPr>
            <a:normAutofit/>
          </a:bodyPr>
          <a:lstStyle/>
          <a:p>
            <a:pPr algn="ctr"/>
            <a:r>
              <a:rPr lang="es-MX" dirty="0"/>
              <a:t>Regresión y correlación</a:t>
            </a:r>
            <a:endParaRPr lang="es-ES" dirty="0"/>
          </a:p>
        </p:txBody>
      </p:sp>
      <p:sp>
        <p:nvSpPr>
          <p:cNvPr id="9" name="8 CuadroTexto">
            <a:extLst>
              <a:ext uri="{FF2B5EF4-FFF2-40B4-BE49-F238E27FC236}">
                <a16:creationId xmlns:a16="http://schemas.microsoft.com/office/drawing/2014/main" id="{548010AF-ED1C-50F8-9CCA-0D189B4C1165}"/>
              </a:ext>
            </a:extLst>
          </p:cNvPr>
          <p:cNvSpPr txBox="1"/>
          <p:nvPr/>
        </p:nvSpPr>
        <p:spPr>
          <a:xfrm>
            <a:off x="185057" y="1143000"/>
            <a:ext cx="8752114" cy="3046988"/>
          </a:xfrm>
          <a:prstGeom prst="rect">
            <a:avLst/>
          </a:prstGeom>
          <a:noFill/>
        </p:spPr>
        <p:txBody>
          <a:bodyPr wrap="square" rtlCol="0">
            <a:spAutoFit/>
          </a:bodyPr>
          <a:lstStyle/>
          <a:p>
            <a:pPr algn="just"/>
            <a:r>
              <a:rPr lang="es-MX" sz="3200" dirty="0"/>
              <a:t>También existen algunas diferencias. Por ejemplo, la </a:t>
            </a:r>
            <a:r>
              <a:rPr lang="es-MX" sz="3200" dirty="0">
                <a:solidFill>
                  <a:srgbClr val="00B050"/>
                </a:solidFill>
              </a:rPr>
              <a:t>r de Pearson entre X e Y será la misma que la r de Pearson entre Y y X</a:t>
            </a:r>
            <a:r>
              <a:rPr lang="es-MX" sz="3200" dirty="0"/>
              <a:t>, pero los </a:t>
            </a:r>
            <a:r>
              <a:rPr lang="es-MX" sz="3200" dirty="0">
                <a:solidFill>
                  <a:srgbClr val="00B050"/>
                </a:solidFill>
              </a:rPr>
              <a:t>coeficientes no estandarizados en los modelos de regresión Y ~ X y X ~ Y normalmente serán diferentes</a:t>
            </a:r>
            <a:r>
              <a:rPr lang="es-MX" sz="3200" dirty="0"/>
              <a:t>.</a:t>
            </a:r>
          </a:p>
        </p:txBody>
      </p:sp>
    </p:spTree>
    <p:extLst>
      <p:ext uri="{BB962C8B-B14F-4D97-AF65-F5344CB8AC3E}">
        <p14:creationId xmlns:p14="http://schemas.microsoft.com/office/powerpoint/2010/main" val="680779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A26E35-79EE-C43A-C8A0-8BD542527228}"/>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6F588158-2F2E-3360-E379-8DBF47B9B58B}"/>
              </a:ext>
            </a:extLst>
          </p:cNvPr>
          <p:cNvSpPr>
            <a:spLocks noGrp="1"/>
          </p:cNvSpPr>
          <p:nvPr>
            <p:ph type="title"/>
          </p:nvPr>
        </p:nvSpPr>
        <p:spPr>
          <a:xfrm>
            <a:off x="0" y="0"/>
            <a:ext cx="9144000" cy="1143000"/>
          </a:xfrm>
        </p:spPr>
        <p:txBody>
          <a:bodyPr>
            <a:normAutofit/>
          </a:bodyPr>
          <a:lstStyle/>
          <a:p>
            <a:pPr algn="ctr"/>
            <a:r>
              <a:rPr lang="es-MX" dirty="0"/>
              <a:t>Revertiendo el orden</a:t>
            </a:r>
            <a:endParaRPr lang="es-ES" dirty="0"/>
          </a:p>
        </p:txBody>
      </p:sp>
      <p:sp>
        <p:nvSpPr>
          <p:cNvPr id="9" name="8 CuadroTexto">
            <a:extLst>
              <a:ext uri="{FF2B5EF4-FFF2-40B4-BE49-F238E27FC236}">
                <a16:creationId xmlns:a16="http://schemas.microsoft.com/office/drawing/2014/main" id="{95628AEB-6D48-8121-AB1D-8ED789CC049E}"/>
              </a:ext>
            </a:extLst>
          </p:cNvPr>
          <p:cNvSpPr txBox="1"/>
          <p:nvPr/>
        </p:nvSpPr>
        <p:spPr>
          <a:xfrm>
            <a:off x="185057" y="1143000"/>
            <a:ext cx="8752114" cy="5509200"/>
          </a:xfrm>
          <a:prstGeom prst="rect">
            <a:avLst/>
          </a:prstGeom>
          <a:noFill/>
        </p:spPr>
        <p:txBody>
          <a:bodyPr wrap="square" rtlCol="0">
            <a:spAutoFit/>
          </a:bodyPr>
          <a:lstStyle/>
          <a:p>
            <a:pPr algn="just"/>
            <a:r>
              <a:rPr lang="es-MX" sz="3200" dirty="0"/>
              <a:t>La </a:t>
            </a:r>
            <a:r>
              <a:rPr lang="es-MX" sz="3200" dirty="0">
                <a:solidFill>
                  <a:srgbClr val="00B050"/>
                </a:solidFill>
              </a:rPr>
              <a:t>regresión</a:t>
            </a:r>
            <a:r>
              <a:rPr lang="es-MX" sz="3200" dirty="0"/>
              <a:t> es un </a:t>
            </a:r>
            <a:r>
              <a:rPr lang="es-MX" sz="3200" dirty="0">
                <a:solidFill>
                  <a:srgbClr val="00B050"/>
                </a:solidFill>
              </a:rPr>
              <a:t>modelo puramente estadístico de primer nivel </a:t>
            </a:r>
            <a:r>
              <a:rPr lang="es-MX" sz="3200" dirty="0"/>
              <a:t>y podemos usarlo para </a:t>
            </a:r>
            <a:r>
              <a:rPr lang="es-MX" sz="3200" dirty="0">
                <a:solidFill>
                  <a:srgbClr val="00B050"/>
                </a:solidFill>
              </a:rPr>
              <a:t>cuantificar la asociación entre X e Y, así como entre Y y X</a:t>
            </a:r>
            <a:r>
              <a:rPr lang="es-MX" sz="3200" dirty="0"/>
              <a:t>. </a:t>
            </a:r>
          </a:p>
          <a:p>
            <a:pPr algn="just"/>
            <a:endParaRPr lang="es-MX" sz="3200" dirty="0"/>
          </a:p>
          <a:p>
            <a:pPr algn="just"/>
            <a:r>
              <a:rPr lang="es-MX" sz="3200" dirty="0"/>
              <a:t>En otras palabras, la </a:t>
            </a:r>
            <a:r>
              <a:rPr lang="es-MX" sz="3200" dirty="0">
                <a:solidFill>
                  <a:srgbClr val="7030A0"/>
                </a:solidFill>
              </a:rPr>
              <a:t>regresión no dice nada </a:t>
            </a:r>
            <a:r>
              <a:rPr lang="es-MX" sz="3200" dirty="0"/>
              <a:t>sobre la </a:t>
            </a:r>
            <a:r>
              <a:rPr lang="es-MX" sz="3200" dirty="0">
                <a:solidFill>
                  <a:srgbClr val="7030A0"/>
                </a:solidFill>
              </a:rPr>
              <a:t>estructura causal de los datos</a:t>
            </a:r>
            <a:r>
              <a:rPr lang="es-MX" sz="3200" dirty="0"/>
              <a:t>. En particular, </a:t>
            </a:r>
            <a:r>
              <a:rPr lang="es-MX" sz="3200" dirty="0">
                <a:solidFill>
                  <a:srgbClr val="7030A0"/>
                </a:solidFill>
              </a:rPr>
              <a:t>puede que no haya ningún vínculo causal entre dos variables</a:t>
            </a:r>
            <a:r>
              <a:rPr lang="es-MX" sz="3200" dirty="0"/>
              <a:t>, pero aun así </a:t>
            </a:r>
            <a:r>
              <a:rPr lang="es-MX" sz="3200" dirty="0">
                <a:solidFill>
                  <a:srgbClr val="7030A0"/>
                </a:solidFill>
              </a:rPr>
              <a:t>podemos encontrar una relación entre ellas usando un modelo de regresión</a:t>
            </a:r>
            <a:r>
              <a:rPr lang="es-MX" sz="3200" dirty="0"/>
              <a:t>.</a:t>
            </a:r>
          </a:p>
        </p:txBody>
      </p:sp>
    </p:spTree>
    <p:extLst>
      <p:ext uri="{BB962C8B-B14F-4D97-AF65-F5344CB8AC3E}">
        <p14:creationId xmlns:p14="http://schemas.microsoft.com/office/powerpoint/2010/main" val="3915119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S_tradnl" dirty="0"/>
              <a:t>Unidad 3</a:t>
            </a:r>
          </a:p>
        </p:txBody>
      </p:sp>
      <p:sp>
        <p:nvSpPr>
          <p:cNvPr id="5" name="Rectángulo 4">
            <a:extLst>
              <a:ext uri="{FF2B5EF4-FFF2-40B4-BE49-F238E27FC236}">
                <a16:creationId xmlns:a16="http://schemas.microsoft.com/office/drawing/2014/main" id="{75658ECC-2312-E840-BD8C-9A799FC04452}"/>
              </a:ext>
            </a:extLst>
          </p:cNvPr>
          <p:cNvSpPr/>
          <p:nvPr/>
        </p:nvSpPr>
        <p:spPr>
          <a:xfrm>
            <a:off x="183823" y="2045864"/>
            <a:ext cx="8776353" cy="1446550"/>
          </a:xfrm>
          <a:prstGeom prst="rect">
            <a:avLst/>
          </a:prstGeom>
        </p:spPr>
        <p:txBody>
          <a:bodyPr wrap="square">
            <a:spAutoFit/>
          </a:bodyPr>
          <a:lstStyle/>
          <a:p>
            <a:pPr algn="ctr"/>
            <a:r>
              <a:rPr lang="en-US" sz="4400" dirty="0" err="1">
                <a:solidFill>
                  <a:srgbClr val="7030A0"/>
                </a:solidFill>
                <a:latin typeface="Verdana" panose="020B0604030504040204" pitchFamily="34" charset="0"/>
                <a:cs typeface="Times New Roman" panose="02020603050405020304" pitchFamily="18" charset="0"/>
              </a:rPr>
              <a:t>Regresiones</a:t>
            </a:r>
            <a:r>
              <a:rPr lang="en-US" sz="4400" dirty="0">
                <a:solidFill>
                  <a:srgbClr val="7030A0"/>
                </a:solidFill>
                <a:latin typeface="Verdana" panose="020B0604030504040204" pitchFamily="34" charset="0"/>
                <a:cs typeface="Times New Roman" panose="02020603050405020304" pitchFamily="18" charset="0"/>
              </a:rPr>
              <a:t>, </a:t>
            </a:r>
            <a:r>
              <a:rPr lang="en-US" sz="4400" dirty="0" err="1">
                <a:solidFill>
                  <a:srgbClr val="7030A0"/>
                </a:solidFill>
                <a:latin typeface="Verdana" panose="020B0604030504040204" pitchFamily="34" charset="0"/>
                <a:cs typeface="Times New Roman" panose="02020603050405020304" pitchFamily="18" charset="0"/>
              </a:rPr>
              <a:t>Observaciones</a:t>
            </a:r>
            <a:r>
              <a:rPr lang="en-US" sz="4400" dirty="0">
                <a:solidFill>
                  <a:srgbClr val="7030A0"/>
                </a:solidFill>
                <a:latin typeface="Verdana" panose="020B0604030504040204" pitchFamily="34" charset="0"/>
                <a:cs typeface="Times New Roman" panose="02020603050405020304" pitchFamily="18" charset="0"/>
              </a:rPr>
              <a:t> e </a:t>
            </a:r>
            <a:r>
              <a:rPr lang="en-US" sz="4400" dirty="0" err="1">
                <a:solidFill>
                  <a:srgbClr val="7030A0"/>
                </a:solidFill>
                <a:latin typeface="Verdana" panose="020B0604030504040204" pitchFamily="34" charset="0"/>
                <a:cs typeface="Times New Roman" panose="02020603050405020304" pitchFamily="18" charset="0"/>
              </a:rPr>
              <a:t>Intervenciones</a:t>
            </a:r>
            <a:endParaRPr lang="en-US" sz="4400" dirty="0">
              <a:solidFill>
                <a:srgbClr val="7030A0"/>
              </a:solidFill>
              <a:latin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881172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87500-B0C4-B3A9-46EC-60EE34356A97}"/>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6215538A-BB1B-AFF8-9DBD-2D1062DA49E5}"/>
              </a:ext>
            </a:extLst>
          </p:cNvPr>
          <p:cNvSpPr>
            <a:spLocks noGrp="1"/>
          </p:cNvSpPr>
          <p:nvPr>
            <p:ph type="title"/>
          </p:nvPr>
        </p:nvSpPr>
        <p:spPr>
          <a:xfrm>
            <a:off x="0" y="0"/>
            <a:ext cx="9144000" cy="1143000"/>
          </a:xfrm>
        </p:spPr>
        <p:txBody>
          <a:bodyPr>
            <a:normAutofit/>
          </a:bodyPr>
          <a:lstStyle/>
          <a:p>
            <a:pPr algn="ctr"/>
            <a:r>
              <a:rPr lang="es-MX" dirty="0"/>
              <a:t>Revertiendo el Orden</a:t>
            </a:r>
            <a:endParaRPr lang="es-ES" dirty="0"/>
          </a:p>
        </p:txBody>
      </p:sp>
      <p:sp>
        <p:nvSpPr>
          <p:cNvPr id="9" name="8 CuadroTexto">
            <a:extLst>
              <a:ext uri="{FF2B5EF4-FFF2-40B4-BE49-F238E27FC236}">
                <a16:creationId xmlns:a16="http://schemas.microsoft.com/office/drawing/2014/main" id="{33168B43-B09F-40AB-958B-37AE77CCF109}"/>
              </a:ext>
            </a:extLst>
          </p:cNvPr>
          <p:cNvSpPr txBox="1"/>
          <p:nvPr/>
        </p:nvSpPr>
        <p:spPr>
          <a:xfrm>
            <a:off x="185057" y="1143000"/>
            <a:ext cx="8752114" cy="5016758"/>
          </a:xfrm>
          <a:prstGeom prst="rect">
            <a:avLst/>
          </a:prstGeom>
          <a:noFill/>
        </p:spPr>
        <p:txBody>
          <a:bodyPr wrap="square" rtlCol="0">
            <a:spAutoFit/>
          </a:bodyPr>
          <a:lstStyle/>
          <a:p>
            <a:pPr algn="just"/>
            <a:r>
              <a:rPr lang="es-MX" sz="3200" dirty="0">
                <a:solidFill>
                  <a:srgbClr val="161615"/>
                </a:solidFill>
                <a:effectLst/>
                <a:latin typeface="Helvetica" pitchFamily="2" charset="0"/>
              </a:rPr>
              <a:t>En el primer capítulo, analizamos el ejemplo de una asociación entre las </a:t>
            </a:r>
            <a:r>
              <a:rPr lang="es-MX" sz="3200" dirty="0">
                <a:solidFill>
                  <a:srgbClr val="92D050"/>
                </a:solidFill>
                <a:effectLst/>
                <a:latin typeface="Helvetica" pitchFamily="2" charset="0"/>
              </a:rPr>
              <a:t>ventas de helados y los ahogamientos</a:t>
            </a:r>
            <a:r>
              <a:rPr lang="es-MX" sz="3200" dirty="0">
                <a:solidFill>
                  <a:srgbClr val="161615"/>
                </a:solidFill>
                <a:effectLst/>
                <a:latin typeface="Helvetica" pitchFamily="2" charset="0"/>
              </a:rPr>
              <a:t>. </a:t>
            </a:r>
          </a:p>
          <a:p>
            <a:pPr algn="just"/>
            <a:endParaRPr lang="es-MX" sz="3200" dirty="0">
              <a:solidFill>
                <a:srgbClr val="161615"/>
              </a:solidFill>
              <a:latin typeface="Helvetica" pitchFamily="2" charset="0"/>
            </a:endParaRPr>
          </a:p>
          <a:p>
            <a:pPr algn="just"/>
            <a:r>
              <a:rPr lang="es-MX" sz="3200" dirty="0">
                <a:solidFill>
                  <a:srgbClr val="161615"/>
                </a:solidFill>
                <a:effectLst/>
                <a:latin typeface="Helvetica" pitchFamily="2" charset="0"/>
              </a:rPr>
              <a:t>Demostramos que esta </a:t>
            </a:r>
            <a:r>
              <a:rPr lang="es-MX" sz="3200" dirty="0">
                <a:solidFill>
                  <a:srgbClr val="7030A0"/>
                </a:solidFill>
                <a:effectLst/>
                <a:latin typeface="Helvetica" pitchFamily="2" charset="0"/>
              </a:rPr>
              <a:t>asociación era espuria</a:t>
            </a:r>
            <a:r>
              <a:rPr lang="es-MX" sz="3200" dirty="0">
                <a:solidFill>
                  <a:srgbClr val="161615"/>
                </a:solidFill>
                <a:effectLst/>
                <a:latin typeface="Helvetica" pitchFamily="2" charset="0"/>
              </a:rPr>
              <a:t>, pero el </a:t>
            </a:r>
            <a:r>
              <a:rPr lang="es-MX" sz="3200" dirty="0">
                <a:solidFill>
                  <a:srgbClr val="7030A0"/>
                </a:solidFill>
                <a:effectLst/>
                <a:latin typeface="Helvetica" pitchFamily="2" charset="0"/>
              </a:rPr>
              <a:t>modelo de regresión la cuantificaría como existente </a:t>
            </a:r>
            <a:r>
              <a:rPr lang="es-MX" sz="3200" dirty="0">
                <a:solidFill>
                  <a:srgbClr val="161615"/>
                </a:solidFill>
                <a:effectLst/>
                <a:latin typeface="Helvetica" pitchFamily="2" charset="0"/>
              </a:rPr>
              <a:t>(suponiendo que la asociación fuera lo suficientemente fuerte y posible de expresar utilizando el modelo elegido, en nuestro caso la regresión lineal). </a:t>
            </a:r>
          </a:p>
        </p:txBody>
      </p:sp>
    </p:spTree>
    <p:extLst>
      <p:ext uri="{BB962C8B-B14F-4D97-AF65-F5344CB8AC3E}">
        <p14:creationId xmlns:p14="http://schemas.microsoft.com/office/powerpoint/2010/main" val="3627479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A3620-3C84-E43C-AB92-E9E54DD3E4C4}"/>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2B9E59FC-AB13-7811-0677-17FE8C1ADAED}"/>
              </a:ext>
            </a:extLst>
          </p:cNvPr>
          <p:cNvSpPr>
            <a:spLocks noGrp="1"/>
          </p:cNvSpPr>
          <p:nvPr>
            <p:ph type="title"/>
          </p:nvPr>
        </p:nvSpPr>
        <p:spPr>
          <a:xfrm>
            <a:off x="0" y="0"/>
            <a:ext cx="9144000" cy="1143000"/>
          </a:xfrm>
        </p:spPr>
        <p:txBody>
          <a:bodyPr>
            <a:normAutofit fontScale="90000"/>
          </a:bodyPr>
          <a:lstStyle/>
          <a:p>
            <a:pPr algn="ctr"/>
            <a:r>
              <a:rPr lang="es-MX" dirty="0"/>
              <a:t>Más sobre el vocabulario de regresión</a:t>
            </a:r>
            <a:endParaRPr lang="es-ES" dirty="0"/>
          </a:p>
        </p:txBody>
      </p:sp>
      <p:sp>
        <p:nvSpPr>
          <p:cNvPr id="9" name="8 CuadroTexto">
            <a:extLst>
              <a:ext uri="{FF2B5EF4-FFF2-40B4-BE49-F238E27FC236}">
                <a16:creationId xmlns:a16="http://schemas.microsoft.com/office/drawing/2014/main" id="{E119586E-D19D-20B9-30B3-45F239D23BF9}"/>
              </a:ext>
            </a:extLst>
          </p:cNvPr>
          <p:cNvSpPr txBox="1"/>
          <p:nvPr/>
        </p:nvSpPr>
        <p:spPr>
          <a:xfrm>
            <a:off x="185057" y="1143000"/>
            <a:ext cx="8752114" cy="5509200"/>
          </a:xfrm>
          <a:prstGeom prst="rect">
            <a:avLst/>
          </a:prstGeom>
          <a:noFill/>
        </p:spPr>
        <p:txBody>
          <a:bodyPr wrap="square" rtlCol="0">
            <a:spAutoFit/>
          </a:bodyPr>
          <a:lstStyle/>
          <a:p>
            <a:pPr algn="just"/>
            <a:r>
              <a:rPr lang="es-MX" sz="3200" dirty="0">
                <a:solidFill>
                  <a:srgbClr val="161615"/>
                </a:solidFill>
                <a:effectLst/>
                <a:latin typeface="Helvetica" pitchFamily="2" charset="0"/>
              </a:rPr>
              <a:t>Cuando usamos </a:t>
            </a:r>
            <a:r>
              <a:rPr lang="es-MX" sz="3200" dirty="0">
                <a:solidFill>
                  <a:srgbClr val="92D050"/>
                </a:solidFill>
                <a:effectLst/>
                <a:latin typeface="Helvetica" pitchFamily="2" charset="0"/>
              </a:rPr>
              <a:t>X como predictor e Y como variable objetivo</a:t>
            </a:r>
            <a:r>
              <a:rPr lang="es-MX" sz="3200" dirty="0">
                <a:solidFill>
                  <a:srgbClr val="161615"/>
                </a:solidFill>
                <a:effectLst/>
                <a:latin typeface="Helvetica" pitchFamily="2" charset="0"/>
              </a:rPr>
              <a:t> (también llamada </a:t>
            </a:r>
            <a:r>
              <a:rPr lang="es-MX" sz="3200" dirty="0">
                <a:solidFill>
                  <a:srgbClr val="92D050"/>
                </a:solidFill>
                <a:effectLst/>
                <a:latin typeface="Helvetica" pitchFamily="2" charset="0"/>
              </a:rPr>
              <a:t>variable dependiente</a:t>
            </a:r>
            <a:r>
              <a:rPr lang="es-MX" sz="3200" dirty="0">
                <a:solidFill>
                  <a:srgbClr val="161615"/>
                </a:solidFill>
                <a:effectLst/>
                <a:latin typeface="Helvetica" pitchFamily="2" charset="0"/>
              </a:rPr>
              <a:t>), decimos que hacemos una </a:t>
            </a:r>
            <a:r>
              <a:rPr lang="es-MX" sz="3200" dirty="0">
                <a:solidFill>
                  <a:srgbClr val="92D050"/>
                </a:solidFill>
                <a:effectLst/>
                <a:latin typeface="Helvetica" pitchFamily="2" charset="0"/>
              </a:rPr>
              <a:t>regresión de Y sobre X</a:t>
            </a:r>
            <a:r>
              <a:rPr lang="es-MX" sz="3200" dirty="0">
                <a:solidFill>
                  <a:srgbClr val="161615"/>
                </a:solidFill>
                <a:effectLst/>
                <a:latin typeface="Helvetica" pitchFamily="2" charset="0"/>
              </a:rPr>
              <a:t>. Si </a:t>
            </a:r>
            <a:r>
              <a:rPr lang="es-MX" sz="3200" dirty="0">
                <a:solidFill>
                  <a:srgbClr val="00B0F0"/>
                </a:solidFill>
                <a:effectLst/>
                <a:latin typeface="Helvetica" pitchFamily="2" charset="0"/>
              </a:rPr>
              <a:t>usamos Y como predictor de X</a:t>
            </a:r>
            <a:r>
              <a:rPr lang="es-MX" sz="3200" dirty="0">
                <a:solidFill>
                  <a:srgbClr val="161615"/>
                </a:solidFill>
                <a:effectLst/>
                <a:latin typeface="Helvetica" pitchFamily="2" charset="0"/>
              </a:rPr>
              <a:t>, decimos que </a:t>
            </a:r>
            <a:r>
              <a:rPr lang="es-MX" sz="3200" dirty="0">
                <a:solidFill>
                  <a:srgbClr val="00B0F0"/>
                </a:solidFill>
                <a:effectLst/>
                <a:latin typeface="Helvetica" pitchFamily="2" charset="0"/>
              </a:rPr>
              <a:t>hacemos una regresión de X sobre Y</a:t>
            </a:r>
            <a:r>
              <a:rPr lang="es-MX" sz="3200" dirty="0">
                <a:solidFill>
                  <a:srgbClr val="161615"/>
                </a:solidFill>
                <a:effectLst/>
                <a:latin typeface="Helvetica" pitchFamily="2" charset="0"/>
              </a:rPr>
              <a:t>.</a:t>
            </a:r>
          </a:p>
          <a:p>
            <a:pPr algn="just"/>
            <a:r>
              <a:rPr lang="es-MX" sz="3200" dirty="0">
                <a:solidFill>
                  <a:srgbClr val="161615"/>
                </a:solidFill>
                <a:effectLst/>
                <a:latin typeface="Helvetica" pitchFamily="2" charset="0"/>
              </a:rPr>
              <a:t>La </a:t>
            </a:r>
            <a:r>
              <a:rPr lang="es-MX" sz="3200" dirty="0">
                <a:solidFill>
                  <a:schemeClr val="accent2">
                    <a:lumMod val="75000"/>
                  </a:schemeClr>
                </a:solidFill>
                <a:effectLst/>
                <a:latin typeface="Helvetica" pitchFamily="2" charset="0"/>
              </a:rPr>
              <a:t>regresión de Y sobre X </a:t>
            </a:r>
            <a:r>
              <a:rPr lang="es-MX" sz="3200" dirty="0">
                <a:solidFill>
                  <a:srgbClr val="161615"/>
                </a:solidFill>
                <a:effectLst/>
                <a:latin typeface="Helvetica" pitchFamily="2" charset="0"/>
              </a:rPr>
              <a:t>también se puede expresar en notación de estilo R como </a:t>
            </a:r>
            <a:r>
              <a:rPr lang="es-MX" sz="3200" dirty="0">
                <a:solidFill>
                  <a:schemeClr val="accent2">
                    <a:lumMod val="75000"/>
                  </a:schemeClr>
                </a:solidFill>
                <a:effectLst/>
                <a:latin typeface="Helvetica" pitchFamily="2" charset="0"/>
              </a:rPr>
              <a:t>Y ~ X</a:t>
            </a:r>
            <a:r>
              <a:rPr lang="es-MX" sz="3200" dirty="0">
                <a:solidFill>
                  <a:srgbClr val="161615"/>
                </a:solidFill>
                <a:effectLst/>
                <a:latin typeface="Helvetica" pitchFamily="2" charset="0"/>
              </a:rPr>
              <a:t>, y la </a:t>
            </a:r>
            <a:r>
              <a:rPr lang="es-MX" sz="3200" dirty="0">
                <a:solidFill>
                  <a:srgbClr val="7030A0"/>
                </a:solidFill>
                <a:effectLst/>
                <a:latin typeface="Helvetica" pitchFamily="2" charset="0"/>
              </a:rPr>
              <a:t>regresión de X sobre Y como X ~ Y</a:t>
            </a:r>
            <a:r>
              <a:rPr lang="es-MX" sz="3200" dirty="0">
                <a:solidFill>
                  <a:srgbClr val="161615"/>
                </a:solidFill>
                <a:effectLst/>
                <a:latin typeface="Helvetica" pitchFamily="2" charset="0"/>
              </a:rPr>
              <a:t>. Usaremos esta notación en todo el libro para describir varios modelos. </a:t>
            </a:r>
            <a:endParaRPr lang="es-MX" sz="3200" dirty="0">
              <a:solidFill>
                <a:srgbClr val="00B050"/>
              </a:solidFill>
              <a:effectLst/>
              <a:latin typeface="Helvetica" pitchFamily="2" charset="0"/>
            </a:endParaRPr>
          </a:p>
        </p:txBody>
      </p:sp>
    </p:spTree>
    <p:extLst>
      <p:ext uri="{BB962C8B-B14F-4D97-AF65-F5344CB8AC3E}">
        <p14:creationId xmlns:p14="http://schemas.microsoft.com/office/powerpoint/2010/main" val="12173491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68EED-3B21-6821-D5D4-33FDEE964935}"/>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BDFFD650-86B6-79E8-E98A-2EAC985A66EB}"/>
              </a:ext>
            </a:extLst>
          </p:cNvPr>
          <p:cNvSpPr>
            <a:spLocks noGrp="1"/>
          </p:cNvSpPr>
          <p:nvPr>
            <p:ph type="title"/>
          </p:nvPr>
        </p:nvSpPr>
        <p:spPr>
          <a:xfrm>
            <a:off x="0" y="0"/>
            <a:ext cx="9144000" cy="1143000"/>
          </a:xfrm>
        </p:spPr>
        <p:txBody>
          <a:bodyPr>
            <a:normAutofit fontScale="90000"/>
          </a:bodyPr>
          <a:lstStyle/>
          <a:p>
            <a:pPr algn="ctr"/>
            <a:r>
              <a:rPr lang="es-MX" dirty="0"/>
              <a:t>Más sobre el vocabulario de regresión</a:t>
            </a:r>
            <a:endParaRPr lang="es-ES" dirty="0"/>
          </a:p>
        </p:txBody>
      </p:sp>
      <p:sp>
        <p:nvSpPr>
          <p:cNvPr id="9" name="8 CuadroTexto">
            <a:extLst>
              <a:ext uri="{FF2B5EF4-FFF2-40B4-BE49-F238E27FC236}">
                <a16:creationId xmlns:a16="http://schemas.microsoft.com/office/drawing/2014/main" id="{B428C96D-5B0C-4786-D552-073C089330A3}"/>
              </a:ext>
            </a:extLst>
          </p:cNvPr>
          <p:cNvSpPr txBox="1"/>
          <p:nvPr/>
        </p:nvSpPr>
        <p:spPr>
          <a:xfrm>
            <a:off x="185057" y="1143000"/>
            <a:ext cx="8752114" cy="5016758"/>
          </a:xfrm>
          <a:prstGeom prst="rect">
            <a:avLst/>
          </a:prstGeom>
          <a:noFill/>
        </p:spPr>
        <p:txBody>
          <a:bodyPr wrap="square" rtlCol="0">
            <a:spAutoFit/>
          </a:bodyPr>
          <a:lstStyle/>
          <a:p>
            <a:pPr algn="just"/>
            <a:r>
              <a:rPr lang="es-MX" sz="3200" dirty="0">
                <a:effectLst/>
                <a:latin typeface="Helvetica" pitchFamily="2" charset="0"/>
              </a:rPr>
              <a:t>El </a:t>
            </a:r>
            <a:r>
              <a:rPr lang="es-MX" sz="3200" dirty="0">
                <a:solidFill>
                  <a:schemeClr val="accent6"/>
                </a:solidFill>
                <a:effectLst/>
                <a:latin typeface="Helvetica" pitchFamily="2" charset="0"/>
              </a:rPr>
              <a:t>modelo de regresión por sí solo no nos puede ayudar a entender qué variable es la causa y cuál es el efecto</a:t>
            </a:r>
            <a:r>
              <a:rPr lang="es-MX" sz="3200" dirty="0">
                <a:effectLst/>
                <a:latin typeface="Helvetica" pitchFamily="2" charset="0"/>
              </a:rPr>
              <a:t>. Para determinarlo, necesitamos algún tipo de </a:t>
            </a:r>
            <a:r>
              <a:rPr lang="es-MX" sz="3200" dirty="0">
                <a:solidFill>
                  <a:schemeClr val="accent6"/>
                </a:solidFill>
                <a:effectLst/>
                <a:latin typeface="Helvetica" pitchFamily="2" charset="0"/>
              </a:rPr>
              <a:t>conocimiento externo</a:t>
            </a:r>
            <a:r>
              <a:rPr lang="es-MX" sz="3200" dirty="0">
                <a:effectLst/>
                <a:latin typeface="Helvetica" pitchFamily="2" charset="0"/>
              </a:rPr>
              <a:t>.</a:t>
            </a:r>
          </a:p>
          <a:p>
            <a:pPr algn="just"/>
            <a:endParaRPr lang="es-MX" sz="3200" dirty="0">
              <a:effectLst/>
              <a:latin typeface="Helvetica" pitchFamily="2" charset="0"/>
            </a:endParaRPr>
          </a:p>
          <a:p>
            <a:pPr algn="just"/>
            <a:r>
              <a:rPr lang="es-MX" sz="3200" dirty="0">
                <a:effectLst/>
                <a:latin typeface="Helvetica" pitchFamily="2" charset="0"/>
              </a:rPr>
              <a:t>Las </a:t>
            </a:r>
            <a:r>
              <a:rPr lang="es-MX" sz="3200" dirty="0">
                <a:solidFill>
                  <a:schemeClr val="tx2"/>
                </a:solidFill>
                <a:effectLst/>
                <a:latin typeface="Helvetica" pitchFamily="2" charset="0"/>
              </a:rPr>
              <a:t>atribuciones causales </a:t>
            </a:r>
            <a:r>
              <a:rPr lang="es-MX" sz="3200" dirty="0">
                <a:effectLst/>
                <a:latin typeface="Helvetica" pitchFamily="2" charset="0"/>
              </a:rPr>
              <a:t>se vuelven aún </a:t>
            </a:r>
            <a:r>
              <a:rPr lang="es-MX" sz="3200" dirty="0">
                <a:solidFill>
                  <a:schemeClr val="tx2"/>
                </a:solidFill>
                <a:effectLst/>
                <a:latin typeface="Helvetica" pitchFamily="2" charset="0"/>
              </a:rPr>
              <a:t>más complicadas en la regresión múltiple</a:t>
            </a:r>
            <a:r>
              <a:rPr lang="es-MX" sz="3200" dirty="0">
                <a:effectLst/>
                <a:latin typeface="Helvetica" pitchFamily="2" charset="0"/>
              </a:rPr>
              <a:t>, donde </a:t>
            </a:r>
            <a:r>
              <a:rPr lang="es-MX" sz="3200" dirty="0">
                <a:solidFill>
                  <a:schemeClr val="tx2"/>
                </a:solidFill>
                <a:effectLst/>
                <a:latin typeface="Helvetica" pitchFamily="2" charset="0"/>
              </a:rPr>
              <a:t>cada predictor adicional puede influir en la relación entre las variables del modelo</a:t>
            </a:r>
            <a:r>
              <a:rPr lang="es-MX" sz="3200" dirty="0">
                <a:effectLst/>
                <a:latin typeface="Helvetica" pitchFamily="2" charset="0"/>
              </a:rPr>
              <a:t>. </a:t>
            </a:r>
          </a:p>
        </p:txBody>
      </p:sp>
    </p:spTree>
    <p:extLst>
      <p:ext uri="{BB962C8B-B14F-4D97-AF65-F5344CB8AC3E}">
        <p14:creationId xmlns:p14="http://schemas.microsoft.com/office/powerpoint/2010/main" val="907766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3B3BF-0619-9CE1-D484-12D80AB8681E}"/>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89E7AD31-B6E8-9074-0D4F-89B2138A8082}"/>
              </a:ext>
            </a:extLst>
          </p:cNvPr>
          <p:cNvSpPr>
            <a:spLocks noGrp="1"/>
          </p:cNvSpPr>
          <p:nvPr>
            <p:ph type="title"/>
          </p:nvPr>
        </p:nvSpPr>
        <p:spPr>
          <a:xfrm>
            <a:off x="0" y="0"/>
            <a:ext cx="9144000" cy="1143000"/>
          </a:xfrm>
        </p:spPr>
        <p:txBody>
          <a:bodyPr>
            <a:normAutofit fontScale="90000"/>
          </a:bodyPr>
          <a:lstStyle/>
          <a:p>
            <a:pPr algn="ctr"/>
            <a:r>
              <a:rPr lang="es-MX" dirty="0"/>
              <a:t>Más sobre el vocabulario de regresión</a:t>
            </a:r>
            <a:endParaRPr lang="es-ES" dirty="0"/>
          </a:p>
        </p:txBody>
      </p:sp>
      <p:sp>
        <p:nvSpPr>
          <p:cNvPr id="9" name="8 CuadroTexto">
            <a:extLst>
              <a:ext uri="{FF2B5EF4-FFF2-40B4-BE49-F238E27FC236}">
                <a16:creationId xmlns:a16="http://schemas.microsoft.com/office/drawing/2014/main" id="{C6A44B57-3A68-186F-3A12-50269905AB6A}"/>
              </a:ext>
            </a:extLst>
          </p:cNvPr>
          <p:cNvSpPr txBox="1"/>
          <p:nvPr/>
        </p:nvSpPr>
        <p:spPr>
          <a:xfrm>
            <a:off x="185057" y="1143000"/>
            <a:ext cx="8752114" cy="4031873"/>
          </a:xfrm>
          <a:prstGeom prst="rect">
            <a:avLst/>
          </a:prstGeom>
          <a:noFill/>
        </p:spPr>
        <p:txBody>
          <a:bodyPr wrap="square" rtlCol="0">
            <a:spAutoFit/>
          </a:bodyPr>
          <a:lstStyle/>
          <a:p>
            <a:pPr algn="just"/>
            <a:r>
              <a:rPr lang="es-MX" sz="3200" dirty="0">
                <a:effectLst/>
                <a:latin typeface="Helvetica" pitchFamily="2" charset="0"/>
              </a:rPr>
              <a:t>Por ejemplo, el coeficiente aprendido para la variable X podría ser 0.63, pero cuando agregamos la variable Z al modelo, el coeficiente para X cambia a -2.34. </a:t>
            </a:r>
          </a:p>
          <a:p>
            <a:pPr algn="just"/>
            <a:endParaRPr lang="es-MX" sz="3200" dirty="0">
              <a:latin typeface="Helvetica" pitchFamily="2" charset="0"/>
            </a:endParaRPr>
          </a:p>
          <a:p>
            <a:pPr algn="just"/>
            <a:r>
              <a:rPr lang="es-MX" sz="3200" dirty="0">
                <a:effectLst/>
                <a:latin typeface="Helvetica" pitchFamily="2" charset="0"/>
              </a:rPr>
              <a:t>Una pregunta natural en tales casos es: </a:t>
            </a:r>
            <a:r>
              <a:rPr lang="es-MX" sz="3200" dirty="0">
                <a:solidFill>
                  <a:srgbClr val="7030A0"/>
                </a:solidFill>
                <a:effectLst/>
                <a:latin typeface="Helvetica" pitchFamily="2" charset="0"/>
              </a:rPr>
              <a:t>si el coeficiente ha cambiado, ¿cuál es el verdadero efecto aquí?</a:t>
            </a:r>
          </a:p>
        </p:txBody>
      </p:sp>
    </p:spTree>
    <p:extLst>
      <p:ext uri="{BB962C8B-B14F-4D97-AF65-F5344CB8AC3E}">
        <p14:creationId xmlns:p14="http://schemas.microsoft.com/office/powerpoint/2010/main" val="31364896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48B46-7659-6937-AE23-AD83290FFC87}"/>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4E665FDF-8116-48D8-7532-F9AAD0ACE250}"/>
              </a:ext>
            </a:extLst>
          </p:cNvPr>
          <p:cNvSpPr>
            <a:spLocks noGrp="1"/>
          </p:cNvSpPr>
          <p:nvPr>
            <p:ph type="title"/>
          </p:nvPr>
        </p:nvSpPr>
        <p:spPr>
          <a:xfrm>
            <a:off x="0" y="0"/>
            <a:ext cx="9144000" cy="1143000"/>
          </a:xfrm>
        </p:spPr>
        <p:txBody>
          <a:bodyPr>
            <a:normAutofit fontScale="90000"/>
          </a:bodyPr>
          <a:lstStyle/>
          <a:p>
            <a:pPr algn="ctr"/>
            <a:r>
              <a:rPr lang="es-MX" dirty="0"/>
              <a:t>¿Debemos siempre controlar todas las covariables disponibles?</a:t>
            </a:r>
            <a:endParaRPr lang="es-ES" dirty="0"/>
          </a:p>
        </p:txBody>
      </p:sp>
      <p:sp>
        <p:nvSpPr>
          <p:cNvPr id="9" name="8 CuadroTexto">
            <a:extLst>
              <a:ext uri="{FF2B5EF4-FFF2-40B4-BE49-F238E27FC236}">
                <a16:creationId xmlns:a16="http://schemas.microsoft.com/office/drawing/2014/main" id="{548DEABF-7349-72BD-FC86-B04CA3E9897D}"/>
              </a:ext>
            </a:extLst>
          </p:cNvPr>
          <p:cNvSpPr txBox="1"/>
          <p:nvPr/>
        </p:nvSpPr>
        <p:spPr>
          <a:xfrm>
            <a:off x="185057" y="1143000"/>
            <a:ext cx="8752114" cy="5509200"/>
          </a:xfrm>
          <a:prstGeom prst="rect">
            <a:avLst/>
          </a:prstGeom>
          <a:noFill/>
        </p:spPr>
        <p:txBody>
          <a:bodyPr wrap="square" rtlCol="0">
            <a:spAutoFit/>
          </a:bodyPr>
          <a:lstStyle/>
          <a:p>
            <a:pPr algn="just"/>
            <a:r>
              <a:rPr lang="es-MX" sz="3200" dirty="0">
                <a:solidFill>
                  <a:srgbClr val="161615"/>
                </a:solidFill>
                <a:effectLst/>
                <a:latin typeface="Helvetica" pitchFamily="2" charset="0"/>
              </a:rPr>
              <a:t>La </a:t>
            </a:r>
            <a:r>
              <a:rPr lang="es-MX" sz="3200" dirty="0">
                <a:solidFill>
                  <a:srgbClr val="FF0000"/>
                </a:solidFill>
                <a:effectLst/>
                <a:latin typeface="Helvetica" pitchFamily="2" charset="0"/>
              </a:rPr>
              <a:t>regresión múltiple </a:t>
            </a:r>
            <a:r>
              <a:rPr lang="es-MX" sz="3200" dirty="0">
                <a:solidFill>
                  <a:srgbClr val="161615"/>
                </a:solidFill>
                <a:effectLst/>
                <a:latin typeface="Helvetica" pitchFamily="2" charset="0"/>
              </a:rPr>
              <a:t>proporciona a los científicos y analistas una </a:t>
            </a:r>
            <a:r>
              <a:rPr lang="es-MX" sz="3200" dirty="0">
                <a:solidFill>
                  <a:srgbClr val="FF0000"/>
                </a:solidFill>
                <a:effectLst/>
                <a:latin typeface="Helvetica" pitchFamily="2" charset="0"/>
              </a:rPr>
              <a:t>herramienta</a:t>
            </a:r>
            <a:r>
              <a:rPr lang="es-MX" sz="3200" dirty="0">
                <a:solidFill>
                  <a:srgbClr val="161615"/>
                </a:solidFill>
                <a:effectLst/>
                <a:latin typeface="Helvetica" pitchFamily="2" charset="0"/>
              </a:rPr>
              <a:t> para realizar un </a:t>
            </a:r>
            <a:r>
              <a:rPr lang="es-MX" sz="3200" dirty="0">
                <a:solidFill>
                  <a:srgbClr val="FF0000"/>
                </a:solidFill>
                <a:effectLst/>
                <a:latin typeface="Helvetica" pitchFamily="2" charset="0"/>
              </a:rPr>
              <a:t>control estadístico</a:t>
            </a:r>
            <a:r>
              <a:rPr lang="es-MX" sz="3200" dirty="0">
                <a:solidFill>
                  <a:srgbClr val="161615"/>
                </a:solidFill>
                <a:effectLst/>
                <a:latin typeface="Helvetica" pitchFamily="2" charset="0"/>
              </a:rPr>
              <a:t>, un procedimiento para </a:t>
            </a:r>
            <a:r>
              <a:rPr lang="es-MX" sz="3200" dirty="0">
                <a:solidFill>
                  <a:srgbClr val="FF0000"/>
                </a:solidFill>
                <a:effectLst/>
                <a:latin typeface="Helvetica" pitchFamily="2" charset="0"/>
              </a:rPr>
              <a:t>eliminar la influencia no deseada </a:t>
            </a:r>
            <a:r>
              <a:rPr lang="es-MX" sz="3200" dirty="0">
                <a:solidFill>
                  <a:srgbClr val="161615"/>
                </a:solidFill>
                <a:effectLst/>
                <a:latin typeface="Helvetica" pitchFamily="2" charset="0"/>
              </a:rPr>
              <a:t>de ciertas </a:t>
            </a:r>
            <a:r>
              <a:rPr lang="es-MX" sz="3200" dirty="0">
                <a:solidFill>
                  <a:srgbClr val="FF0000"/>
                </a:solidFill>
                <a:effectLst/>
                <a:latin typeface="Helvetica" pitchFamily="2" charset="0"/>
              </a:rPr>
              <a:t>variables</a:t>
            </a:r>
            <a:r>
              <a:rPr lang="es-MX" sz="3200" dirty="0">
                <a:solidFill>
                  <a:srgbClr val="161615"/>
                </a:solidFill>
                <a:effectLst/>
                <a:latin typeface="Helvetica" pitchFamily="2" charset="0"/>
              </a:rPr>
              <a:t> en el </a:t>
            </a:r>
            <a:r>
              <a:rPr lang="es-MX" sz="3200" dirty="0">
                <a:solidFill>
                  <a:srgbClr val="FF0000"/>
                </a:solidFill>
                <a:effectLst/>
                <a:latin typeface="Helvetica" pitchFamily="2" charset="0"/>
              </a:rPr>
              <a:t>modelo</a:t>
            </a:r>
            <a:r>
              <a:rPr lang="es-MX" sz="3200" dirty="0">
                <a:solidFill>
                  <a:srgbClr val="161615"/>
                </a:solidFill>
                <a:effectLst/>
                <a:latin typeface="Helvetica" pitchFamily="2" charset="0"/>
              </a:rPr>
              <a:t>. </a:t>
            </a:r>
          </a:p>
          <a:p>
            <a:pPr algn="just"/>
            <a:endParaRPr lang="es-MX" sz="3200" dirty="0">
              <a:solidFill>
                <a:srgbClr val="161615"/>
              </a:solidFill>
              <a:latin typeface="Helvetica" pitchFamily="2" charset="0"/>
            </a:endParaRPr>
          </a:p>
          <a:p>
            <a:pPr algn="just"/>
            <a:r>
              <a:rPr lang="es-MX" sz="3200" dirty="0">
                <a:solidFill>
                  <a:srgbClr val="161615"/>
                </a:solidFill>
                <a:effectLst/>
                <a:latin typeface="Helvetica" pitchFamily="2" charset="0"/>
              </a:rPr>
              <a:t>Empecemos con un ejemplo. Al estudiar los </a:t>
            </a:r>
            <a:r>
              <a:rPr lang="es-MX" sz="3200" dirty="0">
                <a:solidFill>
                  <a:srgbClr val="92D050"/>
                </a:solidFill>
                <a:effectLst/>
                <a:latin typeface="Helvetica" pitchFamily="2" charset="0"/>
              </a:rPr>
              <a:t>predictores de la dislexia</a:t>
            </a:r>
            <a:r>
              <a:rPr lang="es-MX" sz="3200" dirty="0">
                <a:solidFill>
                  <a:srgbClr val="161615"/>
                </a:solidFill>
                <a:effectLst/>
                <a:latin typeface="Helvetica" pitchFamily="2" charset="0"/>
              </a:rPr>
              <a:t>, puede que le interese </a:t>
            </a:r>
            <a:r>
              <a:rPr lang="es-MX" sz="3200" dirty="0">
                <a:solidFill>
                  <a:srgbClr val="92D050"/>
                </a:solidFill>
                <a:effectLst/>
                <a:latin typeface="Helvetica" pitchFamily="2" charset="0"/>
              </a:rPr>
              <a:t>comprender</a:t>
            </a:r>
            <a:r>
              <a:rPr lang="es-MX" sz="3200" dirty="0">
                <a:solidFill>
                  <a:srgbClr val="161615"/>
                </a:solidFill>
                <a:effectLst/>
                <a:latin typeface="Helvetica" pitchFamily="2" charset="0"/>
              </a:rPr>
              <a:t> si el hecho de que los </a:t>
            </a:r>
            <a:r>
              <a:rPr lang="es-MX" sz="3200" dirty="0">
                <a:solidFill>
                  <a:srgbClr val="92D050"/>
                </a:solidFill>
                <a:effectLst/>
                <a:latin typeface="Helvetica" pitchFamily="2" charset="0"/>
              </a:rPr>
              <a:t>padres fumen influye en el riesgo de que sus hijos tengan dislexia</a:t>
            </a:r>
            <a:r>
              <a:rPr lang="es-MX" sz="3200" dirty="0">
                <a:solidFill>
                  <a:srgbClr val="161615"/>
                </a:solidFill>
                <a:effectLst/>
                <a:latin typeface="Helvetica" pitchFamily="2" charset="0"/>
              </a:rPr>
              <a:t>. </a:t>
            </a:r>
          </a:p>
        </p:txBody>
      </p:sp>
    </p:spTree>
    <p:extLst>
      <p:ext uri="{BB962C8B-B14F-4D97-AF65-F5344CB8AC3E}">
        <p14:creationId xmlns:p14="http://schemas.microsoft.com/office/powerpoint/2010/main" val="15071298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8E1501-55BF-7646-9A58-DE78D401ED56}"/>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0F8C1075-9CE7-69BE-BD9C-BD1C9878EEDA}"/>
              </a:ext>
            </a:extLst>
          </p:cNvPr>
          <p:cNvSpPr>
            <a:spLocks noGrp="1"/>
          </p:cNvSpPr>
          <p:nvPr>
            <p:ph type="title"/>
          </p:nvPr>
        </p:nvSpPr>
        <p:spPr>
          <a:xfrm>
            <a:off x="0" y="0"/>
            <a:ext cx="9144000" cy="1143000"/>
          </a:xfrm>
        </p:spPr>
        <p:txBody>
          <a:bodyPr>
            <a:normAutofit fontScale="90000"/>
          </a:bodyPr>
          <a:lstStyle/>
          <a:p>
            <a:pPr algn="ctr"/>
            <a:r>
              <a:rPr lang="es-MX" dirty="0"/>
              <a:t>¿Debemos siempre controlar todas las covariables disponibles?</a:t>
            </a:r>
            <a:endParaRPr lang="es-ES" dirty="0"/>
          </a:p>
        </p:txBody>
      </p:sp>
      <p:sp>
        <p:nvSpPr>
          <p:cNvPr id="9" name="8 CuadroTexto">
            <a:extLst>
              <a:ext uri="{FF2B5EF4-FFF2-40B4-BE49-F238E27FC236}">
                <a16:creationId xmlns:a16="http://schemas.microsoft.com/office/drawing/2014/main" id="{E4CD72E7-229A-5010-50A1-B62A90DFF244}"/>
              </a:ext>
            </a:extLst>
          </p:cNvPr>
          <p:cNvSpPr txBox="1"/>
          <p:nvPr/>
        </p:nvSpPr>
        <p:spPr>
          <a:xfrm>
            <a:off x="185057" y="1143000"/>
            <a:ext cx="8752114" cy="5509200"/>
          </a:xfrm>
          <a:prstGeom prst="rect">
            <a:avLst/>
          </a:prstGeom>
          <a:noFill/>
        </p:spPr>
        <p:txBody>
          <a:bodyPr wrap="square" rtlCol="0">
            <a:spAutoFit/>
          </a:bodyPr>
          <a:lstStyle/>
          <a:p>
            <a:pPr algn="just"/>
            <a:r>
              <a:rPr lang="es-MX" sz="3200" dirty="0">
                <a:solidFill>
                  <a:srgbClr val="161615"/>
                </a:solidFill>
                <a:effectLst/>
                <a:latin typeface="Helvetica" pitchFamily="2" charset="0"/>
              </a:rPr>
              <a:t>En su modelo, puede que quiera </a:t>
            </a:r>
            <a:r>
              <a:rPr lang="es-MX" sz="3200" dirty="0">
                <a:solidFill>
                  <a:srgbClr val="92D050"/>
                </a:solidFill>
                <a:effectLst/>
                <a:latin typeface="Helvetica" pitchFamily="2" charset="0"/>
              </a:rPr>
              <a:t>controlar la educación de los padres</a:t>
            </a:r>
            <a:r>
              <a:rPr lang="es-MX" sz="3200" dirty="0">
                <a:solidFill>
                  <a:srgbClr val="161615"/>
                </a:solidFill>
                <a:effectLst/>
                <a:latin typeface="Helvetica" pitchFamily="2" charset="0"/>
              </a:rPr>
              <a:t>. La </a:t>
            </a:r>
            <a:r>
              <a:rPr lang="es-MX" sz="3200" dirty="0">
                <a:solidFill>
                  <a:srgbClr val="92D050"/>
                </a:solidFill>
                <a:effectLst/>
                <a:latin typeface="Helvetica" pitchFamily="2" charset="0"/>
              </a:rPr>
              <a:t>educación de los padres puede afectar la atención que dedican los padres a la lectura y la escritura de sus hijos</a:t>
            </a:r>
            <a:r>
              <a:rPr lang="es-MX" sz="3200" dirty="0">
                <a:solidFill>
                  <a:srgbClr val="161615"/>
                </a:solidFill>
                <a:effectLst/>
                <a:latin typeface="Helvetica" pitchFamily="2" charset="0"/>
              </a:rPr>
              <a:t>, y esto, a su vez, puede </a:t>
            </a:r>
            <a:r>
              <a:rPr lang="es-MX" sz="3200" dirty="0">
                <a:solidFill>
                  <a:srgbClr val="92D050"/>
                </a:solidFill>
                <a:effectLst/>
                <a:latin typeface="Helvetica" pitchFamily="2" charset="0"/>
              </a:rPr>
              <a:t>afectar las habilidades de los niños</a:t>
            </a:r>
            <a:r>
              <a:rPr lang="es-MX" sz="3200" dirty="0">
                <a:solidFill>
                  <a:srgbClr val="161615"/>
                </a:solidFill>
                <a:effectLst/>
                <a:latin typeface="Helvetica" pitchFamily="2" charset="0"/>
              </a:rPr>
              <a:t> y otras características. Al mismo tiempo, el </a:t>
            </a:r>
            <a:r>
              <a:rPr lang="es-MX" sz="3200" dirty="0">
                <a:solidFill>
                  <a:srgbClr val="7030A0"/>
                </a:solidFill>
                <a:effectLst/>
                <a:latin typeface="Helvetica" pitchFamily="2" charset="0"/>
              </a:rPr>
              <a:t>nivel de educación </a:t>
            </a:r>
            <a:r>
              <a:rPr lang="es-MX" sz="3200" dirty="0">
                <a:solidFill>
                  <a:srgbClr val="161615"/>
                </a:solidFill>
                <a:effectLst/>
                <a:latin typeface="Helvetica" pitchFamily="2" charset="0"/>
              </a:rPr>
              <a:t>puede </a:t>
            </a:r>
            <a:r>
              <a:rPr lang="es-MX" sz="3200" dirty="0">
                <a:solidFill>
                  <a:srgbClr val="7030A0"/>
                </a:solidFill>
                <a:effectLst/>
                <a:latin typeface="Helvetica" pitchFamily="2" charset="0"/>
              </a:rPr>
              <a:t>reducir la probabilidad de fumar</a:t>
            </a:r>
            <a:r>
              <a:rPr lang="es-MX" sz="3200" dirty="0">
                <a:solidFill>
                  <a:srgbClr val="161615"/>
                </a:solidFill>
                <a:effectLst/>
                <a:latin typeface="Helvetica" pitchFamily="2" charset="0"/>
              </a:rPr>
              <a:t>, lo que puede dar lugar a </a:t>
            </a:r>
            <a:r>
              <a:rPr lang="es-MX" sz="3200" dirty="0">
                <a:solidFill>
                  <a:srgbClr val="7030A0"/>
                </a:solidFill>
                <a:effectLst/>
                <a:latin typeface="Helvetica" pitchFamily="2" charset="0"/>
              </a:rPr>
              <a:t>factores de confusión</a:t>
            </a:r>
            <a:r>
              <a:rPr lang="es-MX" sz="3200" dirty="0">
                <a:solidFill>
                  <a:srgbClr val="161615"/>
                </a:solidFill>
                <a:effectLst/>
                <a:latin typeface="Helvetica" pitchFamily="2" charset="0"/>
              </a:rPr>
              <a:t>. Pero, </a:t>
            </a:r>
            <a:r>
              <a:rPr lang="es-MX" sz="3200" dirty="0">
                <a:solidFill>
                  <a:srgbClr val="7030A0"/>
                </a:solidFill>
                <a:effectLst/>
                <a:latin typeface="Helvetica" pitchFamily="2" charset="0"/>
              </a:rPr>
              <a:t>¿cómo sabemos realmente si da lugar a factores de confusión?</a:t>
            </a:r>
          </a:p>
        </p:txBody>
      </p:sp>
    </p:spTree>
    <p:extLst>
      <p:ext uri="{BB962C8B-B14F-4D97-AF65-F5344CB8AC3E}">
        <p14:creationId xmlns:p14="http://schemas.microsoft.com/office/powerpoint/2010/main" val="39628344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3BE20-6567-0D1F-3262-24FF02938233}"/>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9776EE9D-3BD5-36B9-3337-5D2808956228}"/>
              </a:ext>
            </a:extLst>
          </p:cNvPr>
          <p:cNvSpPr>
            <a:spLocks noGrp="1"/>
          </p:cNvSpPr>
          <p:nvPr>
            <p:ph type="title"/>
          </p:nvPr>
        </p:nvSpPr>
        <p:spPr>
          <a:xfrm>
            <a:off x="0" y="0"/>
            <a:ext cx="9144000" cy="1143000"/>
          </a:xfrm>
        </p:spPr>
        <p:txBody>
          <a:bodyPr>
            <a:normAutofit fontScale="90000"/>
          </a:bodyPr>
          <a:lstStyle/>
          <a:p>
            <a:pPr algn="ctr"/>
            <a:r>
              <a:rPr lang="es-MX" dirty="0"/>
              <a:t>¿Debemos siempre controlar todas las covariables disponibles?</a:t>
            </a:r>
            <a:endParaRPr lang="es-ES" dirty="0"/>
          </a:p>
        </p:txBody>
      </p:sp>
      <p:sp>
        <p:nvSpPr>
          <p:cNvPr id="9" name="8 CuadroTexto">
            <a:extLst>
              <a:ext uri="{FF2B5EF4-FFF2-40B4-BE49-F238E27FC236}">
                <a16:creationId xmlns:a16="http://schemas.microsoft.com/office/drawing/2014/main" id="{6C8BD310-630D-CD13-57BF-45A53EA44B55}"/>
              </a:ext>
            </a:extLst>
          </p:cNvPr>
          <p:cNvSpPr txBox="1"/>
          <p:nvPr/>
        </p:nvSpPr>
        <p:spPr>
          <a:xfrm>
            <a:off x="185057" y="1143000"/>
            <a:ext cx="8752114" cy="4524315"/>
          </a:xfrm>
          <a:prstGeom prst="rect">
            <a:avLst/>
          </a:prstGeom>
          <a:noFill/>
        </p:spPr>
        <p:txBody>
          <a:bodyPr wrap="square" rtlCol="0">
            <a:spAutoFit/>
          </a:bodyPr>
          <a:lstStyle/>
          <a:p>
            <a:pPr algn="just"/>
            <a:r>
              <a:rPr lang="es-MX" sz="3200" dirty="0">
                <a:solidFill>
                  <a:srgbClr val="161615"/>
                </a:solidFill>
                <a:latin typeface="Helvetica" pitchFamily="2" charset="0"/>
              </a:rPr>
              <a:t>En algunos casos, </a:t>
            </a:r>
            <a:r>
              <a:rPr lang="es-MX" sz="3200" dirty="0">
                <a:solidFill>
                  <a:srgbClr val="7030A0"/>
                </a:solidFill>
                <a:latin typeface="Helvetica" pitchFamily="2" charset="0"/>
              </a:rPr>
              <a:t>podemos recurrir a investigaciones anteriores para encontrar una respuesta</a:t>
            </a:r>
            <a:r>
              <a:rPr lang="es-MX" sz="3200" dirty="0">
                <a:solidFill>
                  <a:srgbClr val="161615"/>
                </a:solidFill>
                <a:latin typeface="Helvetica" pitchFamily="2" charset="0"/>
              </a:rPr>
              <a:t> o al menos una pista. </a:t>
            </a:r>
          </a:p>
          <a:p>
            <a:pPr algn="just"/>
            <a:endParaRPr lang="es-MX" sz="3200" dirty="0">
              <a:solidFill>
                <a:srgbClr val="161615"/>
              </a:solidFill>
              <a:latin typeface="Helvetica" pitchFamily="2" charset="0"/>
            </a:endParaRPr>
          </a:p>
          <a:p>
            <a:pPr algn="just"/>
            <a:r>
              <a:rPr lang="es-MX" sz="3200" dirty="0">
                <a:solidFill>
                  <a:srgbClr val="161615"/>
                </a:solidFill>
                <a:latin typeface="Helvetica" pitchFamily="2" charset="0"/>
              </a:rPr>
              <a:t>En otros casos, </a:t>
            </a:r>
            <a:r>
              <a:rPr lang="es-MX" sz="3200" dirty="0">
                <a:solidFill>
                  <a:srgbClr val="00B0F0"/>
                </a:solidFill>
                <a:latin typeface="Helvetica" pitchFamily="2" charset="0"/>
              </a:rPr>
              <a:t>podemos confiar en nuestra intuición o conocimiento del mundo </a:t>
            </a:r>
            <a:r>
              <a:rPr lang="es-MX" sz="3200" dirty="0">
                <a:solidFill>
                  <a:srgbClr val="161615"/>
                </a:solidFill>
                <a:latin typeface="Helvetica" pitchFamily="2" charset="0"/>
              </a:rPr>
              <a:t>(por ejemplo, sabemos que las habilidades actuales de un niño no pueden ser la causa de la educación anterior de sus padres). </a:t>
            </a:r>
            <a:endParaRPr lang="es-MX" sz="3200" dirty="0">
              <a:solidFill>
                <a:srgbClr val="161615"/>
              </a:solidFill>
              <a:effectLst/>
              <a:latin typeface="Helvetica" pitchFamily="2" charset="0"/>
            </a:endParaRPr>
          </a:p>
        </p:txBody>
      </p:sp>
    </p:spTree>
    <p:extLst>
      <p:ext uri="{BB962C8B-B14F-4D97-AF65-F5344CB8AC3E}">
        <p14:creationId xmlns:p14="http://schemas.microsoft.com/office/powerpoint/2010/main" val="7845116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F0C2E1-3704-9A52-0278-E18AFB19783E}"/>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405A448A-7EFA-DDA1-78D9-FD70656527FC}"/>
              </a:ext>
            </a:extLst>
          </p:cNvPr>
          <p:cNvSpPr>
            <a:spLocks noGrp="1"/>
          </p:cNvSpPr>
          <p:nvPr>
            <p:ph type="title"/>
          </p:nvPr>
        </p:nvSpPr>
        <p:spPr>
          <a:xfrm>
            <a:off x="0" y="0"/>
            <a:ext cx="9144000" cy="1143000"/>
          </a:xfrm>
        </p:spPr>
        <p:txBody>
          <a:bodyPr>
            <a:normAutofit fontScale="90000"/>
          </a:bodyPr>
          <a:lstStyle/>
          <a:p>
            <a:pPr algn="ctr"/>
            <a:r>
              <a:rPr lang="es-MX" dirty="0"/>
              <a:t>¿Debemos siempre controlar todas las covariables disponibles?</a:t>
            </a:r>
            <a:endParaRPr lang="es-ES" dirty="0"/>
          </a:p>
        </p:txBody>
      </p:sp>
      <p:sp>
        <p:nvSpPr>
          <p:cNvPr id="9" name="8 CuadroTexto">
            <a:extLst>
              <a:ext uri="{FF2B5EF4-FFF2-40B4-BE49-F238E27FC236}">
                <a16:creationId xmlns:a16="http://schemas.microsoft.com/office/drawing/2014/main" id="{5562B6B6-5F23-D47D-EFF1-99874DB74633}"/>
              </a:ext>
            </a:extLst>
          </p:cNvPr>
          <p:cNvSpPr txBox="1"/>
          <p:nvPr/>
        </p:nvSpPr>
        <p:spPr>
          <a:xfrm>
            <a:off x="185057" y="1143000"/>
            <a:ext cx="8752114" cy="3046988"/>
          </a:xfrm>
          <a:prstGeom prst="rect">
            <a:avLst/>
          </a:prstGeom>
          <a:noFill/>
        </p:spPr>
        <p:txBody>
          <a:bodyPr wrap="square" rtlCol="0">
            <a:spAutoFit/>
          </a:bodyPr>
          <a:lstStyle/>
          <a:p>
            <a:pPr algn="just"/>
            <a:r>
              <a:rPr lang="es-MX" sz="3200" dirty="0">
                <a:solidFill>
                  <a:srgbClr val="161615"/>
                </a:solidFill>
                <a:latin typeface="Helvetica" pitchFamily="2" charset="0"/>
              </a:rPr>
              <a:t>Sin embargo, en </a:t>
            </a:r>
            <a:r>
              <a:rPr lang="es-MX" sz="3200" dirty="0">
                <a:solidFill>
                  <a:srgbClr val="00B0F0"/>
                </a:solidFill>
                <a:latin typeface="Helvetica" pitchFamily="2" charset="0"/>
              </a:rPr>
              <a:t>muchos casos, nos quedaremos sin una respuesta clara</a:t>
            </a:r>
            <a:r>
              <a:rPr lang="es-MX" sz="3200" dirty="0">
                <a:solidFill>
                  <a:srgbClr val="161615"/>
                </a:solidFill>
                <a:latin typeface="Helvetica" pitchFamily="2" charset="0"/>
              </a:rPr>
              <a:t>. Esta inevitable incertidumbre llevó al </a:t>
            </a:r>
            <a:r>
              <a:rPr lang="es-MX" sz="3200" dirty="0">
                <a:solidFill>
                  <a:srgbClr val="00B0F0"/>
                </a:solidFill>
                <a:latin typeface="Helvetica" pitchFamily="2" charset="0"/>
              </a:rPr>
              <a:t>desarrollo de varias heurísticas</a:t>
            </a:r>
            <a:r>
              <a:rPr lang="es-MX" sz="3200" dirty="0">
                <a:solidFill>
                  <a:srgbClr val="161615"/>
                </a:solidFill>
                <a:latin typeface="Helvetica" pitchFamily="2" charset="0"/>
              </a:rPr>
              <a:t> que orientan la </a:t>
            </a:r>
            <a:r>
              <a:rPr lang="es-MX" sz="3200" dirty="0">
                <a:solidFill>
                  <a:srgbClr val="00B0F0"/>
                </a:solidFill>
                <a:latin typeface="Helvetica" pitchFamily="2" charset="0"/>
              </a:rPr>
              <a:t>elección de las variables</a:t>
            </a:r>
            <a:r>
              <a:rPr lang="es-MX" sz="3200" dirty="0">
                <a:solidFill>
                  <a:srgbClr val="161615"/>
                </a:solidFill>
                <a:latin typeface="Helvetica" pitchFamily="2" charset="0"/>
              </a:rPr>
              <a:t> que deben incluirse como controles estadísticos.</a:t>
            </a:r>
            <a:endParaRPr lang="es-MX" sz="3200" dirty="0">
              <a:solidFill>
                <a:srgbClr val="161615"/>
              </a:solidFill>
              <a:effectLst/>
              <a:latin typeface="Helvetica" pitchFamily="2" charset="0"/>
            </a:endParaRPr>
          </a:p>
        </p:txBody>
      </p:sp>
    </p:spTree>
    <p:extLst>
      <p:ext uri="{BB962C8B-B14F-4D97-AF65-F5344CB8AC3E}">
        <p14:creationId xmlns:p14="http://schemas.microsoft.com/office/powerpoint/2010/main" val="5049584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9851B-F7F8-C86A-3F87-676D336DB8CF}"/>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C12825D4-3C79-35A0-FA2B-44036E6698F2}"/>
              </a:ext>
            </a:extLst>
          </p:cNvPr>
          <p:cNvSpPr>
            <a:spLocks noGrp="1"/>
          </p:cNvSpPr>
          <p:nvPr>
            <p:ph type="title"/>
          </p:nvPr>
        </p:nvSpPr>
        <p:spPr>
          <a:xfrm>
            <a:off x="0" y="0"/>
            <a:ext cx="9144000" cy="1143000"/>
          </a:xfrm>
        </p:spPr>
        <p:txBody>
          <a:bodyPr>
            <a:normAutofit/>
          </a:bodyPr>
          <a:lstStyle/>
          <a:p>
            <a:pPr algn="ctr"/>
            <a:r>
              <a:rPr lang="es-MX" dirty="0"/>
              <a:t>Navegando por el laberinto</a:t>
            </a:r>
            <a:endParaRPr lang="es-ES" dirty="0"/>
          </a:p>
        </p:txBody>
      </p:sp>
      <p:sp>
        <p:nvSpPr>
          <p:cNvPr id="9" name="8 CuadroTexto">
            <a:extLst>
              <a:ext uri="{FF2B5EF4-FFF2-40B4-BE49-F238E27FC236}">
                <a16:creationId xmlns:a16="http://schemas.microsoft.com/office/drawing/2014/main" id="{0DF43940-A8AB-73F4-7188-B3609D75C50F}"/>
              </a:ext>
            </a:extLst>
          </p:cNvPr>
          <p:cNvSpPr txBox="1"/>
          <p:nvPr/>
        </p:nvSpPr>
        <p:spPr>
          <a:xfrm>
            <a:off x="185057" y="1143000"/>
            <a:ext cx="8752114" cy="5509200"/>
          </a:xfrm>
          <a:prstGeom prst="rect">
            <a:avLst/>
          </a:prstGeom>
          <a:noFill/>
        </p:spPr>
        <p:txBody>
          <a:bodyPr wrap="square" rtlCol="0">
            <a:spAutoFit/>
          </a:bodyPr>
          <a:lstStyle/>
          <a:p>
            <a:pPr algn="just"/>
            <a:r>
              <a:rPr lang="es-MX" sz="3200" dirty="0">
                <a:solidFill>
                  <a:srgbClr val="161615"/>
                </a:solidFill>
                <a:latin typeface="Helvetica" pitchFamily="2" charset="0"/>
              </a:rPr>
              <a:t>Una de las </a:t>
            </a:r>
            <a:r>
              <a:rPr lang="es-MX" sz="3200" dirty="0">
                <a:solidFill>
                  <a:srgbClr val="00B0F0"/>
                </a:solidFill>
                <a:latin typeface="Helvetica" pitchFamily="2" charset="0"/>
              </a:rPr>
              <a:t>heurísticas</a:t>
            </a:r>
            <a:r>
              <a:rPr lang="es-MX" sz="3200" dirty="0">
                <a:solidFill>
                  <a:srgbClr val="161615"/>
                </a:solidFill>
                <a:latin typeface="Helvetica" pitchFamily="2" charset="0"/>
              </a:rPr>
              <a:t> existentes es </a:t>
            </a:r>
            <a:r>
              <a:rPr lang="es-MX" sz="3200" dirty="0">
                <a:solidFill>
                  <a:srgbClr val="00B0F0"/>
                </a:solidFill>
                <a:latin typeface="Helvetica" pitchFamily="2" charset="0"/>
              </a:rPr>
              <a:t>controlar tantas variables como sea posible</a:t>
            </a:r>
            <a:r>
              <a:rPr lang="es-MX" sz="3200" dirty="0">
                <a:solidFill>
                  <a:srgbClr val="161615"/>
                </a:solidFill>
                <a:latin typeface="Helvetica" pitchFamily="2" charset="0"/>
              </a:rPr>
              <a:t>. Esta idea se basa en “la (…) suposición de que agregar variables de control produce necesariamente pruebas más conservadoras de hipótesis”.</a:t>
            </a:r>
          </a:p>
          <a:p>
            <a:pPr algn="just"/>
            <a:endParaRPr lang="es-MX" sz="3200" dirty="0">
              <a:solidFill>
                <a:srgbClr val="161615"/>
              </a:solidFill>
              <a:latin typeface="Helvetica" pitchFamily="2" charset="0"/>
            </a:endParaRPr>
          </a:p>
          <a:p>
            <a:pPr algn="just"/>
            <a:r>
              <a:rPr lang="es-MX" sz="3200" dirty="0">
                <a:solidFill>
                  <a:srgbClr val="161615"/>
                </a:solidFill>
                <a:latin typeface="Helvetica" pitchFamily="2" charset="0"/>
              </a:rPr>
              <a:t>Lamentablemente, esto no es cierto. </a:t>
            </a:r>
            <a:r>
              <a:rPr lang="es-MX" sz="3200" dirty="0">
                <a:solidFill>
                  <a:srgbClr val="92D050"/>
                </a:solidFill>
                <a:latin typeface="Helvetica" pitchFamily="2" charset="0"/>
              </a:rPr>
              <a:t>Además, controlar las variables incorrectas puede llevar a resultados gravemente distorsionados, incluidos efectos espurios y signos de efectos invertidos</a:t>
            </a:r>
            <a:r>
              <a:rPr lang="es-MX" sz="3200" dirty="0">
                <a:solidFill>
                  <a:srgbClr val="161615"/>
                </a:solidFill>
                <a:latin typeface="Helvetica" pitchFamily="2" charset="0"/>
              </a:rPr>
              <a:t>.</a:t>
            </a:r>
            <a:endParaRPr lang="es-MX" sz="3200" dirty="0">
              <a:solidFill>
                <a:srgbClr val="161615"/>
              </a:solidFill>
              <a:effectLst/>
              <a:latin typeface="Helvetica" pitchFamily="2" charset="0"/>
            </a:endParaRPr>
          </a:p>
        </p:txBody>
      </p:sp>
    </p:spTree>
    <p:extLst>
      <p:ext uri="{BB962C8B-B14F-4D97-AF65-F5344CB8AC3E}">
        <p14:creationId xmlns:p14="http://schemas.microsoft.com/office/powerpoint/2010/main" val="1537758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068E5-F17C-E99F-B40A-A6EC38D4996F}"/>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D913C416-1099-8CE6-8697-C98DE700FD09}"/>
              </a:ext>
            </a:extLst>
          </p:cNvPr>
          <p:cNvSpPr>
            <a:spLocks noGrp="1"/>
          </p:cNvSpPr>
          <p:nvPr>
            <p:ph type="title"/>
          </p:nvPr>
        </p:nvSpPr>
        <p:spPr>
          <a:xfrm>
            <a:off x="0" y="0"/>
            <a:ext cx="9144000" cy="1143000"/>
          </a:xfrm>
        </p:spPr>
        <p:txBody>
          <a:bodyPr>
            <a:normAutofit/>
          </a:bodyPr>
          <a:lstStyle/>
          <a:p>
            <a:pPr algn="ctr"/>
            <a:r>
              <a:rPr lang="es-MX" dirty="0"/>
              <a:t>Navegando por el laberinto</a:t>
            </a:r>
            <a:endParaRPr lang="es-ES" dirty="0"/>
          </a:p>
        </p:txBody>
      </p:sp>
      <p:sp>
        <p:nvSpPr>
          <p:cNvPr id="9" name="8 CuadroTexto">
            <a:extLst>
              <a:ext uri="{FF2B5EF4-FFF2-40B4-BE49-F238E27FC236}">
                <a16:creationId xmlns:a16="http://schemas.microsoft.com/office/drawing/2014/main" id="{FBFC42C0-87A0-FDA2-83C0-04FA3B175654}"/>
              </a:ext>
            </a:extLst>
          </p:cNvPr>
          <p:cNvSpPr txBox="1"/>
          <p:nvPr/>
        </p:nvSpPr>
        <p:spPr>
          <a:xfrm>
            <a:off x="185057" y="1143000"/>
            <a:ext cx="8752114" cy="5016758"/>
          </a:xfrm>
          <a:prstGeom prst="rect">
            <a:avLst/>
          </a:prstGeom>
          <a:noFill/>
        </p:spPr>
        <p:txBody>
          <a:bodyPr wrap="square" rtlCol="0">
            <a:spAutoFit/>
          </a:bodyPr>
          <a:lstStyle/>
          <a:p>
            <a:pPr algn="just"/>
            <a:r>
              <a:rPr lang="es-MX" sz="3200" dirty="0">
                <a:solidFill>
                  <a:srgbClr val="161615"/>
                </a:solidFill>
                <a:latin typeface="Helvetica" pitchFamily="2" charset="0"/>
              </a:rPr>
              <a:t>Algunos autores como, Becker compartieron un </a:t>
            </a:r>
            <a:r>
              <a:rPr lang="es-MX" sz="3200" dirty="0">
                <a:solidFill>
                  <a:srgbClr val="92D050"/>
                </a:solidFill>
                <a:latin typeface="Helvetica" pitchFamily="2" charset="0"/>
              </a:rPr>
              <a:t>conjunto de recomendaciones </a:t>
            </a:r>
            <a:r>
              <a:rPr lang="es-MX" sz="3200" dirty="0">
                <a:solidFill>
                  <a:srgbClr val="161615"/>
                </a:solidFill>
                <a:latin typeface="Helvetica" pitchFamily="2" charset="0"/>
              </a:rPr>
              <a:t>sobre cómo abordar el </a:t>
            </a:r>
            <a:r>
              <a:rPr lang="es-MX" sz="3200" dirty="0">
                <a:solidFill>
                  <a:srgbClr val="92D050"/>
                </a:solidFill>
                <a:latin typeface="Helvetica" pitchFamily="2" charset="0"/>
              </a:rPr>
              <a:t>control estadístico</a:t>
            </a:r>
            <a:r>
              <a:rPr lang="es-MX" sz="3200" dirty="0">
                <a:solidFill>
                  <a:srgbClr val="161615"/>
                </a:solidFill>
                <a:latin typeface="Helvetica" pitchFamily="2" charset="0"/>
              </a:rPr>
              <a:t>. Algunas de sus recomendaciones son :</a:t>
            </a:r>
          </a:p>
          <a:p>
            <a:pPr algn="just"/>
            <a:endParaRPr lang="es-MX" sz="3200" dirty="0">
              <a:solidFill>
                <a:srgbClr val="161615"/>
              </a:solidFill>
              <a:latin typeface="Helvetica" pitchFamily="2" charset="0"/>
            </a:endParaRPr>
          </a:p>
          <a:p>
            <a:pPr marL="457200" indent="-457200" algn="just">
              <a:buFont typeface="Arial" panose="020B0604020202020204" pitchFamily="34" charset="0"/>
              <a:buChar char="•"/>
            </a:pPr>
            <a:r>
              <a:rPr lang="es-MX" sz="3200" dirty="0">
                <a:solidFill>
                  <a:srgbClr val="C00000"/>
                </a:solidFill>
                <a:latin typeface="Helvetica" pitchFamily="2" charset="0"/>
              </a:rPr>
              <a:t>Si no está seguro acerca de una variable, no la use como control</a:t>
            </a:r>
            <a:r>
              <a:rPr lang="es-MX" sz="3200" dirty="0">
                <a:solidFill>
                  <a:srgbClr val="161615"/>
                </a:solidFill>
                <a:latin typeface="Helvetica" pitchFamily="2" charset="0"/>
              </a:rPr>
              <a:t>.</a:t>
            </a:r>
          </a:p>
          <a:p>
            <a:pPr algn="just"/>
            <a:endParaRPr lang="es-MX" sz="3200" dirty="0">
              <a:solidFill>
                <a:srgbClr val="161615"/>
              </a:solidFill>
              <a:latin typeface="Helvetica" pitchFamily="2" charset="0"/>
            </a:endParaRPr>
          </a:p>
          <a:p>
            <a:pPr marL="457200" indent="-457200" algn="just">
              <a:buFont typeface="Arial" panose="020B0604020202020204" pitchFamily="34" charset="0"/>
              <a:buChar char="•"/>
            </a:pPr>
            <a:r>
              <a:rPr lang="es-MX" sz="3200" dirty="0">
                <a:solidFill>
                  <a:srgbClr val="7030A0"/>
                </a:solidFill>
                <a:latin typeface="Helvetica" pitchFamily="2" charset="0"/>
              </a:rPr>
              <a:t>Use variables de control conceptualmente significativas</a:t>
            </a:r>
            <a:r>
              <a:rPr lang="es-MX" sz="3200" dirty="0">
                <a:solidFill>
                  <a:srgbClr val="161615"/>
                </a:solidFill>
                <a:latin typeface="Helvetica" pitchFamily="2" charset="0"/>
              </a:rPr>
              <a:t>.</a:t>
            </a:r>
          </a:p>
        </p:txBody>
      </p:sp>
    </p:spTree>
    <p:extLst>
      <p:ext uri="{BB962C8B-B14F-4D97-AF65-F5344CB8AC3E}">
        <p14:creationId xmlns:p14="http://schemas.microsoft.com/office/powerpoint/2010/main" val="251974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0" y="26028"/>
            <a:ext cx="9144000" cy="783676"/>
          </a:xfrm>
        </p:spPr>
        <p:txBody>
          <a:bodyPr/>
          <a:lstStyle/>
          <a:p>
            <a:r>
              <a:rPr lang="es-ES_tradnl" dirty="0"/>
              <a:t>Regresión Lineal</a:t>
            </a:r>
          </a:p>
        </p:txBody>
      </p:sp>
      <p:sp>
        <p:nvSpPr>
          <p:cNvPr id="5" name="Rectángulo 4">
            <a:extLst>
              <a:ext uri="{FF2B5EF4-FFF2-40B4-BE49-F238E27FC236}">
                <a16:creationId xmlns:a16="http://schemas.microsoft.com/office/drawing/2014/main" id="{75658ECC-2312-E840-BD8C-9A799FC04452}"/>
              </a:ext>
            </a:extLst>
          </p:cNvPr>
          <p:cNvSpPr/>
          <p:nvPr/>
        </p:nvSpPr>
        <p:spPr>
          <a:xfrm>
            <a:off x="130632" y="785326"/>
            <a:ext cx="8776353" cy="4031873"/>
          </a:xfrm>
          <a:prstGeom prst="rect">
            <a:avLst/>
          </a:prstGeom>
        </p:spPr>
        <p:txBody>
          <a:bodyPr wrap="square">
            <a:spAutoFit/>
          </a:bodyPr>
          <a:lstStyle/>
          <a:p>
            <a:pPr algn="just"/>
            <a:r>
              <a:rPr lang="es-MX" sz="3200" dirty="0"/>
              <a:t>Es un </a:t>
            </a:r>
            <a:r>
              <a:rPr lang="es-MX" sz="3200" dirty="0">
                <a:solidFill>
                  <a:srgbClr val="002060"/>
                </a:solidFill>
              </a:rPr>
              <a:t>algoritmo básico </a:t>
            </a:r>
            <a:r>
              <a:rPr lang="es-MX" sz="3200" dirty="0"/>
              <a:t>de </a:t>
            </a:r>
            <a:r>
              <a:rPr lang="es-MX" sz="3200" dirty="0">
                <a:solidFill>
                  <a:srgbClr val="002060"/>
                </a:solidFill>
              </a:rPr>
              <a:t>ajuste de datos </a:t>
            </a:r>
            <a:r>
              <a:rPr lang="es-MX" sz="3200" dirty="0"/>
              <a:t>que se puede utilizar para </a:t>
            </a:r>
            <a:r>
              <a:rPr lang="es-MX" sz="3200" dirty="0">
                <a:solidFill>
                  <a:srgbClr val="002060"/>
                </a:solidFill>
              </a:rPr>
              <a:t>predecir el valor esperado</a:t>
            </a:r>
            <a:r>
              <a:rPr lang="es-MX" sz="3200" dirty="0"/>
              <a:t> de una </a:t>
            </a:r>
            <a:r>
              <a:rPr lang="es-MX" sz="3200" dirty="0">
                <a:solidFill>
                  <a:srgbClr val="92D050"/>
                </a:solidFill>
              </a:rPr>
              <a:t>variable dependiente (objetivo)</a:t>
            </a:r>
            <a:r>
              <a:rPr lang="es-MX" sz="3200" dirty="0"/>
              <a:t>, </a:t>
            </a:r>
            <a:r>
              <a:rPr lang="es-MX" sz="3200" dirty="0">
                <a:solidFill>
                  <a:srgbClr val="92D050"/>
                </a:solidFill>
              </a:rPr>
              <a:t>Y</a:t>
            </a:r>
            <a:r>
              <a:rPr lang="es-MX" sz="3200" dirty="0"/>
              <a:t>, </a:t>
            </a:r>
            <a:r>
              <a:rPr lang="es-MX" sz="3200" dirty="0">
                <a:solidFill>
                  <a:srgbClr val="00B0F0"/>
                </a:solidFill>
              </a:rPr>
              <a:t>dados los valores de algunos predictores, X</a:t>
            </a:r>
            <a:r>
              <a:rPr lang="es-MX" sz="3200" dirty="0"/>
              <a:t>. Formalmente, esto se escribe como:</a:t>
            </a:r>
          </a:p>
          <a:p>
            <a:pPr algn="just"/>
            <a:endParaRPr lang="es-MX" sz="3200" dirty="0"/>
          </a:p>
          <a:p>
            <a:pPr algn="just"/>
            <a:r>
              <a:rPr lang="es-MX" sz="3200" dirty="0"/>
              <a:t>Y</a:t>
            </a:r>
            <a:r>
              <a:rPr lang="es-MX" sz="3200" baseline="30000" dirty="0"/>
              <a:t>ˆ</a:t>
            </a:r>
            <a:r>
              <a:rPr lang="es-MX" sz="3200" baseline="-25000" dirty="0"/>
              <a:t>X=x</a:t>
            </a:r>
            <a:r>
              <a:rPr lang="es-MX" sz="3200" dirty="0"/>
              <a:t> = E[Y|X = x].</a:t>
            </a:r>
            <a:endParaRPr lang="en-US" sz="3200" dirty="0">
              <a:solidFill>
                <a:schemeClr val="accent2">
                  <a:lumMod val="75000"/>
                </a:schemeClr>
              </a:solidFill>
              <a:latin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2966746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A79EE-BD87-AB9E-C431-73D3FFCE389B}"/>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8FFE1E3C-3B2E-0E91-FFD6-78F9535B79A6}"/>
              </a:ext>
            </a:extLst>
          </p:cNvPr>
          <p:cNvSpPr>
            <a:spLocks noGrp="1"/>
          </p:cNvSpPr>
          <p:nvPr>
            <p:ph type="title"/>
          </p:nvPr>
        </p:nvSpPr>
        <p:spPr>
          <a:xfrm>
            <a:off x="0" y="0"/>
            <a:ext cx="9144000" cy="1143000"/>
          </a:xfrm>
        </p:spPr>
        <p:txBody>
          <a:bodyPr>
            <a:normAutofit/>
          </a:bodyPr>
          <a:lstStyle/>
          <a:p>
            <a:pPr algn="ctr"/>
            <a:r>
              <a:rPr lang="es-MX" dirty="0"/>
              <a:t>Navegando por el laberinto</a:t>
            </a:r>
            <a:endParaRPr lang="es-ES" dirty="0"/>
          </a:p>
        </p:txBody>
      </p:sp>
      <p:sp>
        <p:nvSpPr>
          <p:cNvPr id="9" name="8 CuadroTexto">
            <a:extLst>
              <a:ext uri="{FF2B5EF4-FFF2-40B4-BE49-F238E27FC236}">
                <a16:creationId xmlns:a16="http://schemas.microsoft.com/office/drawing/2014/main" id="{D0C23ECE-D55F-CE40-23F1-8EF94BC2DC63}"/>
              </a:ext>
            </a:extLst>
          </p:cNvPr>
          <p:cNvSpPr txBox="1"/>
          <p:nvPr/>
        </p:nvSpPr>
        <p:spPr>
          <a:xfrm>
            <a:off x="185057" y="1143000"/>
            <a:ext cx="8752114" cy="3046988"/>
          </a:xfrm>
          <a:prstGeom prst="rect">
            <a:avLst/>
          </a:prstGeom>
          <a:noFill/>
        </p:spPr>
        <p:txBody>
          <a:bodyPr wrap="square" rtlCol="0">
            <a:spAutoFit/>
          </a:bodyPr>
          <a:lstStyle/>
          <a:p>
            <a:pPr marL="457200" indent="-457200" algn="just">
              <a:buFont typeface="Arial" panose="020B0604020202020204" pitchFamily="34" charset="0"/>
              <a:buChar char="•"/>
            </a:pPr>
            <a:r>
              <a:rPr lang="es-MX" sz="3200" dirty="0">
                <a:solidFill>
                  <a:srgbClr val="161615"/>
                </a:solidFill>
                <a:latin typeface="Helvetica" pitchFamily="2" charset="0"/>
              </a:rPr>
              <a:t>Realice </a:t>
            </a:r>
            <a:r>
              <a:rPr lang="es-MX" sz="3200" dirty="0">
                <a:solidFill>
                  <a:srgbClr val="7030A0"/>
                </a:solidFill>
                <a:latin typeface="Helvetica" pitchFamily="2" charset="0"/>
              </a:rPr>
              <a:t>pruebas comparativas </a:t>
            </a:r>
            <a:r>
              <a:rPr lang="es-MX" sz="3200" dirty="0">
                <a:solidFill>
                  <a:srgbClr val="161615"/>
                </a:solidFill>
                <a:latin typeface="Helvetica" pitchFamily="2" charset="0"/>
              </a:rPr>
              <a:t>de relaciones entre las </a:t>
            </a:r>
            <a:r>
              <a:rPr lang="es-MX" sz="3200" dirty="0">
                <a:solidFill>
                  <a:srgbClr val="7030A0"/>
                </a:solidFill>
                <a:latin typeface="Helvetica" pitchFamily="2" charset="0"/>
              </a:rPr>
              <a:t>variables independientes </a:t>
            </a:r>
            <a:r>
              <a:rPr lang="es-MX" sz="3200" dirty="0">
                <a:solidFill>
                  <a:srgbClr val="161615"/>
                </a:solidFill>
                <a:latin typeface="Helvetica" pitchFamily="2" charset="0"/>
              </a:rPr>
              <a:t>y las </a:t>
            </a:r>
            <a:r>
              <a:rPr lang="es-MX" sz="3200" dirty="0">
                <a:solidFill>
                  <a:srgbClr val="7030A0"/>
                </a:solidFill>
                <a:latin typeface="Helvetica" pitchFamily="2" charset="0"/>
              </a:rPr>
              <a:t>variables de control</a:t>
            </a:r>
            <a:r>
              <a:rPr lang="es-MX" sz="3200" dirty="0">
                <a:solidFill>
                  <a:srgbClr val="161615"/>
                </a:solidFill>
                <a:latin typeface="Helvetica" pitchFamily="2" charset="0"/>
              </a:rPr>
              <a:t>.</a:t>
            </a:r>
          </a:p>
          <a:p>
            <a:pPr algn="just"/>
            <a:endParaRPr lang="es-MX" sz="3200" dirty="0">
              <a:solidFill>
                <a:srgbClr val="161615"/>
              </a:solidFill>
              <a:latin typeface="Helvetica" pitchFamily="2" charset="0"/>
            </a:endParaRPr>
          </a:p>
          <a:p>
            <a:pPr marL="457200" indent="-457200" algn="just">
              <a:buFont typeface="Arial" panose="020B0604020202020204" pitchFamily="34" charset="0"/>
              <a:buChar char="•"/>
            </a:pPr>
            <a:r>
              <a:rPr lang="es-MX" sz="3200" dirty="0">
                <a:solidFill>
                  <a:srgbClr val="161615"/>
                </a:solidFill>
                <a:latin typeface="Helvetica" pitchFamily="2" charset="0"/>
              </a:rPr>
              <a:t>Ejecute los </a:t>
            </a:r>
            <a:r>
              <a:rPr lang="es-MX" sz="3200" dirty="0">
                <a:solidFill>
                  <a:srgbClr val="002060"/>
                </a:solidFill>
                <a:latin typeface="Helvetica" pitchFamily="2" charset="0"/>
              </a:rPr>
              <a:t>resultados</a:t>
            </a:r>
            <a:r>
              <a:rPr lang="es-MX" sz="3200" dirty="0">
                <a:solidFill>
                  <a:srgbClr val="161615"/>
                </a:solidFill>
                <a:latin typeface="Helvetica" pitchFamily="2" charset="0"/>
              </a:rPr>
              <a:t> </a:t>
            </a:r>
            <a:r>
              <a:rPr lang="es-MX" sz="3200" dirty="0">
                <a:solidFill>
                  <a:srgbClr val="002060"/>
                </a:solidFill>
                <a:latin typeface="Helvetica" pitchFamily="2" charset="0"/>
              </a:rPr>
              <a:t>con y sin las variables de control y contraste los hallazgos</a:t>
            </a:r>
            <a:r>
              <a:rPr lang="es-MX" sz="3200" dirty="0">
                <a:solidFill>
                  <a:srgbClr val="161615"/>
                </a:solidFill>
                <a:latin typeface="Helvetica" pitchFamily="2" charset="0"/>
              </a:rPr>
              <a:t>.</a:t>
            </a:r>
            <a:endParaRPr lang="es-MX" sz="3200" dirty="0">
              <a:solidFill>
                <a:schemeClr val="tx2">
                  <a:lumMod val="40000"/>
                  <a:lumOff val="60000"/>
                </a:schemeClr>
              </a:solidFill>
              <a:effectLst/>
              <a:latin typeface="Helvetica" pitchFamily="2" charset="0"/>
            </a:endParaRPr>
          </a:p>
        </p:txBody>
      </p:sp>
    </p:spTree>
    <p:extLst>
      <p:ext uri="{BB962C8B-B14F-4D97-AF65-F5344CB8AC3E}">
        <p14:creationId xmlns:p14="http://schemas.microsoft.com/office/powerpoint/2010/main" val="12948219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DBFAA-EC81-E5B8-8A44-BAB18962D49B}"/>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1B912792-528C-CF4D-10BC-A958727FBE01}"/>
              </a:ext>
            </a:extLst>
          </p:cNvPr>
          <p:cNvSpPr>
            <a:spLocks noGrp="1"/>
          </p:cNvSpPr>
          <p:nvPr>
            <p:ph type="title"/>
          </p:nvPr>
        </p:nvSpPr>
        <p:spPr>
          <a:xfrm>
            <a:off x="0" y="0"/>
            <a:ext cx="9144000" cy="1143000"/>
          </a:xfrm>
        </p:spPr>
        <p:txBody>
          <a:bodyPr>
            <a:normAutofit fontScale="90000"/>
          </a:bodyPr>
          <a:lstStyle/>
          <a:p>
            <a:pPr algn="ctr"/>
            <a:r>
              <a:rPr lang="es-MX" dirty="0"/>
              <a:t>Si no sabes a dónde vas, podrías terminar en otro lugar</a:t>
            </a:r>
            <a:endParaRPr lang="es-ES" dirty="0"/>
          </a:p>
        </p:txBody>
      </p:sp>
      <p:sp>
        <p:nvSpPr>
          <p:cNvPr id="9" name="8 CuadroTexto">
            <a:extLst>
              <a:ext uri="{FF2B5EF4-FFF2-40B4-BE49-F238E27FC236}">
                <a16:creationId xmlns:a16="http://schemas.microsoft.com/office/drawing/2014/main" id="{B48F5D8F-6874-DA2D-6171-D41994600D2C}"/>
              </a:ext>
            </a:extLst>
          </p:cNvPr>
          <p:cNvSpPr txBox="1"/>
          <p:nvPr/>
        </p:nvSpPr>
        <p:spPr>
          <a:xfrm>
            <a:off x="185057" y="1143000"/>
            <a:ext cx="8752114" cy="5509200"/>
          </a:xfrm>
          <a:prstGeom prst="rect">
            <a:avLst/>
          </a:prstGeom>
          <a:noFill/>
        </p:spPr>
        <p:txBody>
          <a:bodyPr wrap="square" rtlCol="0">
            <a:spAutoFit/>
          </a:bodyPr>
          <a:lstStyle/>
          <a:p>
            <a:pPr algn="just"/>
            <a:r>
              <a:rPr lang="es-MX" sz="3200" dirty="0">
                <a:solidFill>
                  <a:schemeClr val="accent2"/>
                </a:solidFill>
                <a:latin typeface="Helvetica" pitchFamily="2" charset="0"/>
              </a:rPr>
              <a:t>Las primeras dos recomendaciones desaconsejan agregar variables al modelo</a:t>
            </a:r>
            <a:r>
              <a:rPr lang="es-MX" sz="3200" dirty="0">
                <a:latin typeface="Helvetica" pitchFamily="2" charset="0"/>
              </a:rPr>
              <a:t>. Esto puede parecer razonable: </a:t>
            </a:r>
            <a:r>
              <a:rPr lang="es-MX" sz="3200" dirty="0">
                <a:solidFill>
                  <a:srgbClr val="00B050"/>
                </a:solidFill>
                <a:latin typeface="Helvetica" pitchFamily="2" charset="0"/>
              </a:rPr>
              <a:t>si no está seguro, no agregue variables, porque podría romper algo por accidente</a:t>
            </a:r>
            <a:r>
              <a:rPr lang="es-MX" sz="3200" dirty="0">
                <a:latin typeface="Helvetica" pitchFamily="2" charset="0"/>
              </a:rPr>
              <a:t>. Parece racional, quizás porque la mayoría de nosotros hemos visto o participado en situaciones como esta en la vida real: alguien no entiende cómo funciona algo, hace algo que le parece sensato, pero no es consciente de sus propios puntos ciegos y ahora la cosa está rota.</a:t>
            </a:r>
            <a:endParaRPr lang="es-MX" sz="3200" dirty="0">
              <a:effectLst/>
              <a:latin typeface="Helvetica" pitchFamily="2" charset="0"/>
            </a:endParaRPr>
          </a:p>
        </p:txBody>
      </p:sp>
    </p:spTree>
    <p:extLst>
      <p:ext uri="{BB962C8B-B14F-4D97-AF65-F5344CB8AC3E}">
        <p14:creationId xmlns:p14="http://schemas.microsoft.com/office/powerpoint/2010/main" val="39458421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45EC3-A93E-B4EB-60FC-6668F75DA75C}"/>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8827446E-5EE7-9BB7-B3C9-E697A6FAB697}"/>
              </a:ext>
            </a:extLst>
          </p:cNvPr>
          <p:cNvSpPr>
            <a:spLocks noGrp="1"/>
          </p:cNvSpPr>
          <p:nvPr>
            <p:ph type="title"/>
          </p:nvPr>
        </p:nvSpPr>
        <p:spPr>
          <a:xfrm>
            <a:off x="0" y="0"/>
            <a:ext cx="9144000" cy="1143000"/>
          </a:xfrm>
        </p:spPr>
        <p:txBody>
          <a:bodyPr>
            <a:normAutofit fontScale="90000"/>
          </a:bodyPr>
          <a:lstStyle/>
          <a:p>
            <a:pPr algn="ctr"/>
            <a:r>
              <a:rPr lang="es-MX" dirty="0"/>
              <a:t>Si no sabes a dónde vas, podrías terminar en otro lugar</a:t>
            </a:r>
            <a:endParaRPr lang="es-ES" dirty="0"/>
          </a:p>
        </p:txBody>
      </p:sp>
      <p:sp>
        <p:nvSpPr>
          <p:cNvPr id="9" name="8 CuadroTexto">
            <a:extLst>
              <a:ext uri="{FF2B5EF4-FFF2-40B4-BE49-F238E27FC236}">
                <a16:creationId xmlns:a16="http://schemas.microsoft.com/office/drawing/2014/main" id="{DD7C6076-1F99-10EC-0C8D-2574F644C5D7}"/>
              </a:ext>
            </a:extLst>
          </p:cNvPr>
          <p:cNvSpPr txBox="1"/>
          <p:nvPr/>
        </p:nvSpPr>
        <p:spPr>
          <a:xfrm>
            <a:off x="185057" y="1143000"/>
            <a:ext cx="8752114" cy="5509200"/>
          </a:xfrm>
          <a:prstGeom prst="rect">
            <a:avLst/>
          </a:prstGeom>
          <a:noFill/>
        </p:spPr>
        <p:txBody>
          <a:bodyPr wrap="square" rtlCol="0">
            <a:spAutoFit/>
          </a:bodyPr>
          <a:lstStyle/>
          <a:p>
            <a:pPr algn="just"/>
            <a:r>
              <a:rPr lang="es-MX" sz="3200" dirty="0">
                <a:solidFill>
                  <a:srgbClr val="161615"/>
                </a:solidFill>
                <a:latin typeface="Helvetica" pitchFamily="2" charset="0"/>
              </a:rPr>
              <a:t>Un aspecto importante de esta historia es que ahora el sistema está roto, lo que sugiere que antes funcionaba correctamente. No es necesariamente una suposición válida desde un punto de vista causal. </a:t>
            </a:r>
            <a:r>
              <a:rPr lang="es-MX" sz="3200" dirty="0">
                <a:solidFill>
                  <a:srgbClr val="00B050"/>
                </a:solidFill>
                <a:latin typeface="Helvetica" pitchFamily="2" charset="0"/>
              </a:rPr>
              <a:t>No incluir una variable en el modelo también podría generar confusión y falsedad</a:t>
            </a:r>
            <a:r>
              <a:rPr lang="es-MX" sz="3200" dirty="0">
                <a:solidFill>
                  <a:srgbClr val="161615"/>
                </a:solidFill>
                <a:latin typeface="Helvetica" pitchFamily="2" charset="0"/>
              </a:rPr>
              <a:t>, ya que existen varios patrones de estructura de independencia posibles entre tres variables cualesquiera. Consideremos el modelo causal estructural (MCE) que se presenta en la siguiente Figura.</a:t>
            </a:r>
            <a:endParaRPr lang="es-MX" sz="3200" dirty="0">
              <a:solidFill>
                <a:srgbClr val="161615"/>
              </a:solidFill>
              <a:effectLst/>
              <a:latin typeface="Helvetica" pitchFamily="2" charset="0"/>
            </a:endParaRPr>
          </a:p>
        </p:txBody>
      </p:sp>
    </p:spTree>
    <p:extLst>
      <p:ext uri="{BB962C8B-B14F-4D97-AF65-F5344CB8AC3E}">
        <p14:creationId xmlns:p14="http://schemas.microsoft.com/office/powerpoint/2010/main" val="9078279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B50496-FDC1-CA8A-72EB-333E1D44E23D}"/>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570AAA76-A746-FC13-7B52-F5AF13A6F423}"/>
              </a:ext>
            </a:extLst>
          </p:cNvPr>
          <p:cNvSpPr>
            <a:spLocks noGrp="1"/>
          </p:cNvSpPr>
          <p:nvPr>
            <p:ph type="title"/>
          </p:nvPr>
        </p:nvSpPr>
        <p:spPr>
          <a:xfrm>
            <a:off x="0" y="0"/>
            <a:ext cx="9144000" cy="1143000"/>
          </a:xfrm>
        </p:spPr>
        <p:txBody>
          <a:bodyPr>
            <a:normAutofit fontScale="90000"/>
          </a:bodyPr>
          <a:lstStyle/>
          <a:p>
            <a:pPr algn="ctr"/>
            <a:r>
              <a:rPr lang="es-MX" dirty="0"/>
              <a:t>Si no sabes a dónde vas, podrías terminar en otro lugar</a:t>
            </a:r>
            <a:endParaRPr lang="es-ES" dirty="0"/>
          </a:p>
        </p:txBody>
      </p:sp>
      <p:sp>
        <p:nvSpPr>
          <p:cNvPr id="4" name="CuadroTexto 3">
            <a:extLst>
              <a:ext uri="{FF2B5EF4-FFF2-40B4-BE49-F238E27FC236}">
                <a16:creationId xmlns:a16="http://schemas.microsoft.com/office/drawing/2014/main" id="{682D43CE-7A7A-ECA9-6B1E-2DF1C6E5FEE6}"/>
              </a:ext>
            </a:extLst>
          </p:cNvPr>
          <p:cNvSpPr txBox="1"/>
          <p:nvPr/>
        </p:nvSpPr>
        <p:spPr>
          <a:xfrm>
            <a:off x="355004" y="6200466"/>
            <a:ext cx="8788996" cy="369332"/>
          </a:xfrm>
          <a:prstGeom prst="rect">
            <a:avLst/>
          </a:prstGeom>
          <a:noFill/>
        </p:spPr>
        <p:txBody>
          <a:bodyPr wrap="square">
            <a:spAutoFit/>
          </a:bodyPr>
          <a:lstStyle/>
          <a:p>
            <a:r>
              <a:rPr lang="es-MX" dirty="0"/>
              <a:t>Un ejemplo de SCM con varios patrones que conducen a asociaciones espurias</a:t>
            </a:r>
          </a:p>
        </p:txBody>
      </p:sp>
      <p:pic>
        <p:nvPicPr>
          <p:cNvPr id="6" name="Imagen 5">
            <a:extLst>
              <a:ext uri="{FF2B5EF4-FFF2-40B4-BE49-F238E27FC236}">
                <a16:creationId xmlns:a16="http://schemas.microsoft.com/office/drawing/2014/main" id="{13748BF9-7706-FD78-5697-57842D1FE0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357" y="1294306"/>
            <a:ext cx="3377586" cy="4754854"/>
          </a:xfrm>
          <a:prstGeom prst="rect">
            <a:avLst/>
          </a:prstGeom>
        </p:spPr>
      </p:pic>
    </p:spTree>
    <p:extLst>
      <p:ext uri="{BB962C8B-B14F-4D97-AF65-F5344CB8AC3E}">
        <p14:creationId xmlns:p14="http://schemas.microsoft.com/office/powerpoint/2010/main" val="17088633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15CC7-77FC-D643-17F7-B357542A37C9}"/>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AE34DBEA-C0AC-37A8-FA2D-A5AFAA7E22A5}"/>
              </a:ext>
            </a:extLst>
          </p:cNvPr>
          <p:cNvSpPr>
            <a:spLocks noGrp="1"/>
          </p:cNvSpPr>
          <p:nvPr>
            <p:ph type="title"/>
          </p:nvPr>
        </p:nvSpPr>
        <p:spPr>
          <a:xfrm>
            <a:off x="0" y="0"/>
            <a:ext cx="9144000" cy="1143000"/>
          </a:xfrm>
        </p:spPr>
        <p:txBody>
          <a:bodyPr>
            <a:normAutofit fontScale="90000"/>
          </a:bodyPr>
          <a:lstStyle/>
          <a:p>
            <a:pPr algn="ctr"/>
            <a:r>
              <a:rPr lang="es-MX" dirty="0"/>
              <a:t>Más sobre las representaciones gráficas de SCM</a:t>
            </a:r>
            <a:endParaRPr lang="es-ES" dirty="0"/>
          </a:p>
        </p:txBody>
      </p:sp>
      <p:sp>
        <p:nvSpPr>
          <p:cNvPr id="9" name="8 CuadroTexto">
            <a:extLst>
              <a:ext uri="{FF2B5EF4-FFF2-40B4-BE49-F238E27FC236}">
                <a16:creationId xmlns:a16="http://schemas.microsoft.com/office/drawing/2014/main" id="{90724A8C-99A1-2EC4-9F0E-DDA0E308242E}"/>
              </a:ext>
            </a:extLst>
          </p:cNvPr>
          <p:cNvSpPr txBox="1"/>
          <p:nvPr/>
        </p:nvSpPr>
        <p:spPr>
          <a:xfrm>
            <a:off x="185057" y="1143000"/>
            <a:ext cx="8752114" cy="5509200"/>
          </a:xfrm>
          <a:prstGeom prst="rect">
            <a:avLst/>
          </a:prstGeom>
          <a:noFill/>
        </p:spPr>
        <p:txBody>
          <a:bodyPr wrap="square" rtlCol="0">
            <a:spAutoFit/>
          </a:bodyPr>
          <a:lstStyle/>
          <a:p>
            <a:pPr algn="just"/>
            <a:r>
              <a:rPr lang="es-MX" sz="3200" dirty="0">
                <a:solidFill>
                  <a:srgbClr val="161615"/>
                </a:solidFill>
                <a:effectLst/>
                <a:latin typeface="Helvetica" pitchFamily="2" charset="0"/>
              </a:rPr>
              <a:t>La Figura anterior difiere ligeramente de las representaciones que usamos antes. </a:t>
            </a:r>
            <a:r>
              <a:rPr lang="es-MX" sz="3200" dirty="0">
                <a:solidFill>
                  <a:srgbClr val="00B050"/>
                </a:solidFill>
                <a:effectLst/>
                <a:latin typeface="Helvetica" pitchFamily="2" charset="0"/>
              </a:rPr>
              <a:t>En primer lugar, no contiene variables de ruido</a:t>
            </a:r>
            <a:r>
              <a:rPr lang="es-MX" sz="3200" dirty="0">
                <a:solidFill>
                  <a:srgbClr val="161615"/>
                </a:solidFill>
                <a:effectLst/>
                <a:latin typeface="Helvetica" pitchFamily="2" charset="0"/>
              </a:rPr>
              <a:t>. Puedes pensar en esta representación como una </a:t>
            </a:r>
            <a:r>
              <a:rPr lang="es-MX" sz="3200" dirty="0">
                <a:solidFill>
                  <a:srgbClr val="00B050"/>
                </a:solidFill>
                <a:effectLst/>
                <a:latin typeface="Helvetica" pitchFamily="2" charset="0"/>
              </a:rPr>
              <a:t>versión simplificada con variables de ruido implícitas, más clara y enfocada</a:t>
            </a:r>
            <a:r>
              <a:rPr lang="es-MX" sz="3200" dirty="0">
                <a:solidFill>
                  <a:srgbClr val="161615"/>
                </a:solidFill>
                <a:effectLst/>
                <a:latin typeface="Helvetica" pitchFamily="2" charset="0"/>
              </a:rPr>
              <a:t>. </a:t>
            </a:r>
          </a:p>
          <a:p>
            <a:pPr algn="just"/>
            <a:endParaRPr lang="es-MX" sz="3200" dirty="0">
              <a:solidFill>
                <a:srgbClr val="161615"/>
              </a:solidFill>
              <a:latin typeface="Helvetica" pitchFamily="2" charset="0"/>
            </a:endParaRPr>
          </a:p>
          <a:p>
            <a:pPr algn="just"/>
            <a:r>
              <a:rPr lang="es-MX" sz="3200" dirty="0">
                <a:solidFill>
                  <a:srgbClr val="161615"/>
                </a:solidFill>
                <a:effectLst/>
                <a:latin typeface="Helvetica" pitchFamily="2" charset="0"/>
              </a:rPr>
              <a:t>En segundo lugar, </a:t>
            </a:r>
            <a:r>
              <a:rPr lang="es-MX" sz="3200" dirty="0">
                <a:solidFill>
                  <a:srgbClr val="7030A0"/>
                </a:solidFill>
                <a:effectLst/>
                <a:latin typeface="Helvetica" pitchFamily="2" charset="0"/>
              </a:rPr>
              <a:t>los nodos se representan como elipses en lugar de círculos</a:t>
            </a:r>
            <a:r>
              <a:rPr lang="es-MX" sz="3200" dirty="0">
                <a:solidFill>
                  <a:srgbClr val="161615"/>
                </a:solidFill>
                <a:effectLst/>
                <a:latin typeface="Helvetica" pitchFamily="2" charset="0"/>
              </a:rPr>
              <a:t>. Esto se debe a que usamos el modo predeterminado de la biblioteca </a:t>
            </a:r>
            <a:r>
              <a:rPr lang="es-MX" sz="3200" dirty="0">
                <a:solidFill>
                  <a:srgbClr val="7030A0"/>
                </a:solidFill>
                <a:effectLst/>
                <a:latin typeface="Helvetica" pitchFamily="2" charset="0"/>
              </a:rPr>
              <a:t>graphviz</a:t>
            </a:r>
            <a:r>
              <a:rPr lang="es-MX" sz="3200" dirty="0">
                <a:solidFill>
                  <a:srgbClr val="161615"/>
                </a:solidFill>
                <a:effectLst/>
                <a:latin typeface="Helvetica" pitchFamily="2" charset="0"/>
              </a:rPr>
              <a:t> para generarlos. </a:t>
            </a:r>
          </a:p>
        </p:txBody>
      </p:sp>
    </p:spTree>
    <p:extLst>
      <p:ext uri="{BB962C8B-B14F-4D97-AF65-F5344CB8AC3E}">
        <p14:creationId xmlns:p14="http://schemas.microsoft.com/office/powerpoint/2010/main" val="29233023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4E2C5-3001-3EB5-6DEE-C3381E5BB4DC}"/>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EE016169-9703-070F-454B-D4D9B234CC90}"/>
              </a:ext>
            </a:extLst>
          </p:cNvPr>
          <p:cNvSpPr>
            <a:spLocks noGrp="1"/>
          </p:cNvSpPr>
          <p:nvPr>
            <p:ph type="title"/>
          </p:nvPr>
        </p:nvSpPr>
        <p:spPr>
          <a:xfrm>
            <a:off x="0" y="0"/>
            <a:ext cx="9144000" cy="1143000"/>
          </a:xfrm>
        </p:spPr>
        <p:txBody>
          <a:bodyPr>
            <a:normAutofit fontScale="90000"/>
          </a:bodyPr>
          <a:lstStyle/>
          <a:p>
            <a:pPr algn="ctr"/>
            <a:r>
              <a:rPr lang="es-MX" dirty="0"/>
              <a:t>Si no sabes a dónde vas, podrías terminar en otro lugar</a:t>
            </a:r>
            <a:endParaRPr lang="es-ES" dirty="0"/>
          </a:p>
        </p:txBody>
      </p:sp>
      <p:sp>
        <p:nvSpPr>
          <p:cNvPr id="9" name="8 CuadroTexto">
            <a:extLst>
              <a:ext uri="{FF2B5EF4-FFF2-40B4-BE49-F238E27FC236}">
                <a16:creationId xmlns:a16="http://schemas.microsoft.com/office/drawing/2014/main" id="{6698C9F5-A0BD-0C67-4BB2-F606BE184024}"/>
              </a:ext>
            </a:extLst>
          </p:cNvPr>
          <p:cNvSpPr txBox="1"/>
          <p:nvPr/>
        </p:nvSpPr>
        <p:spPr>
          <a:xfrm>
            <a:off x="185057" y="1143000"/>
            <a:ext cx="8752114" cy="4031873"/>
          </a:xfrm>
          <a:prstGeom prst="rect">
            <a:avLst/>
          </a:prstGeom>
          <a:noFill/>
        </p:spPr>
        <p:txBody>
          <a:bodyPr wrap="square" rtlCol="0">
            <a:spAutoFit/>
          </a:bodyPr>
          <a:lstStyle/>
          <a:p>
            <a:pPr algn="just"/>
            <a:r>
              <a:rPr lang="es-MX" sz="3200" dirty="0">
                <a:solidFill>
                  <a:srgbClr val="161615"/>
                </a:solidFill>
                <a:effectLst/>
                <a:latin typeface="Helvetica" pitchFamily="2" charset="0"/>
              </a:rPr>
              <a:t>A partir de la estructura del modelo, podemos ver claramente que </a:t>
            </a:r>
            <a:r>
              <a:rPr lang="es-MX" sz="3200" dirty="0">
                <a:solidFill>
                  <a:srgbClr val="7030A0"/>
                </a:solidFill>
                <a:effectLst/>
                <a:latin typeface="Helvetica" pitchFamily="2" charset="0"/>
              </a:rPr>
              <a:t>X e Y son causalmente independientes</a:t>
            </a:r>
            <a:r>
              <a:rPr lang="es-MX" sz="3200" dirty="0">
                <a:solidFill>
                  <a:srgbClr val="161615"/>
                </a:solidFill>
                <a:effectLst/>
                <a:latin typeface="Helvetica" pitchFamily="2" charset="0"/>
              </a:rPr>
              <a:t>. </a:t>
            </a:r>
            <a:r>
              <a:rPr lang="es-MX" sz="3200" dirty="0">
                <a:solidFill>
                  <a:srgbClr val="00B050"/>
                </a:solidFill>
                <a:effectLst/>
                <a:latin typeface="Helvetica" pitchFamily="2" charset="0"/>
              </a:rPr>
              <a:t>No hay una flecha entre ellos</a:t>
            </a:r>
            <a:r>
              <a:rPr lang="es-MX" sz="3200" dirty="0">
                <a:solidFill>
                  <a:srgbClr val="161615"/>
                </a:solidFill>
                <a:effectLst/>
                <a:latin typeface="Helvetica" pitchFamily="2" charset="0"/>
              </a:rPr>
              <a:t>, </a:t>
            </a:r>
            <a:r>
              <a:rPr lang="es-MX" sz="3200" dirty="0">
                <a:solidFill>
                  <a:srgbClr val="00B050"/>
                </a:solidFill>
                <a:effectLst/>
                <a:latin typeface="Helvetica" pitchFamily="2" charset="0"/>
              </a:rPr>
              <a:t>ni tampoco hay un camino dirigido que los conecte indirectamente</a:t>
            </a:r>
            <a:r>
              <a:rPr lang="es-MX" sz="3200" dirty="0">
                <a:solidFill>
                  <a:srgbClr val="161615"/>
                </a:solidFill>
                <a:effectLst/>
                <a:latin typeface="Helvetica" pitchFamily="2" charset="0"/>
              </a:rPr>
              <a:t>. Ajustemos cuatro modelos y analicemos qué variables, cuando se controlan, conducen a relaciones espurias entre X e Y:</a:t>
            </a:r>
          </a:p>
        </p:txBody>
      </p:sp>
    </p:spTree>
    <p:extLst>
      <p:ext uri="{BB962C8B-B14F-4D97-AF65-F5344CB8AC3E}">
        <p14:creationId xmlns:p14="http://schemas.microsoft.com/office/powerpoint/2010/main" val="1308967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FFEA6-5B29-2FE8-8390-BF1377B7F916}"/>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EEA23AEF-F42F-CA56-9CEA-C04B0B504B92}"/>
              </a:ext>
            </a:extLst>
          </p:cNvPr>
          <p:cNvSpPr>
            <a:spLocks noGrp="1"/>
          </p:cNvSpPr>
          <p:nvPr>
            <p:ph type="title"/>
          </p:nvPr>
        </p:nvSpPr>
        <p:spPr>
          <a:xfrm>
            <a:off x="0" y="0"/>
            <a:ext cx="9144000" cy="1143000"/>
          </a:xfrm>
        </p:spPr>
        <p:txBody>
          <a:bodyPr>
            <a:normAutofit fontScale="90000"/>
          </a:bodyPr>
          <a:lstStyle/>
          <a:p>
            <a:pPr algn="ctr"/>
            <a:r>
              <a:rPr lang="es-MX" dirty="0"/>
              <a:t>Si no sabes a dónde vas, podrías terminar en otro lugar</a:t>
            </a:r>
            <a:endParaRPr lang="es-ES" dirty="0"/>
          </a:p>
        </p:txBody>
      </p:sp>
      <p:sp>
        <p:nvSpPr>
          <p:cNvPr id="9" name="8 CuadroTexto">
            <a:extLst>
              <a:ext uri="{FF2B5EF4-FFF2-40B4-BE49-F238E27FC236}">
                <a16:creationId xmlns:a16="http://schemas.microsoft.com/office/drawing/2014/main" id="{EED8ADE2-9D46-E0DE-859D-FAF053952A73}"/>
              </a:ext>
            </a:extLst>
          </p:cNvPr>
          <p:cNvSpPr txBox="1"/>
          <p:nvPr/>
        </p:nvSpPr>
        <p:spPr>
          <a:xfrm>
            <a:off x="185057" y="1143000"/>
            <a:ext cx="8752114" cy="5509200"/>
          </a:xfrm>
          <a:prstGeom prst="rect">
            <a:avLst/>
          </a:prstGeom>
          <a:noFill/>
        </p:spPr>
        <p:txBody>
          <a:bodyPr wrap="square" rtlCol="0">
            <a:spAutoFit/>
          </a:bodyPr>
          <a:lstStyle/>
          <a:p>
            <a:pPr algn="just"/>
            <a:r>
              <a:rPr lang="es-MX" sz="3200" dirty="0">
                <a:effectLst/>
                <a:latin typeface="Helvetica" pitchFamily="2" charset="0"/>
              </a:rPr>
              <a:t>Primero, comenzaremos de manera sencilla con un </a:t>
            </a:r>
            <a:r>
              <a:rPr lang="es-MX" sz="3200" dirty="0">
                <a:solidFill>
                  <a:schemeClr val="tx2">
                    <a:lumMod val="60000"/>
                    <a:lumOff val="40000"/>
                  </a:schemeClr>
                </a:solidFill>
                <a:effectLst/>
                <a:latin typeface="Helvetica" pitchFamily="2" charset="0"/>
              </a:rPr>
              <a:t>modelo que realiza una regresión de Y sobre X</a:t>
            </a:r>
            <a:r>
              <a:rPr lang="es-MX" sz="3200" dirty="0">
                <a:effectLst/>
                <a:latin typeface="Helvetica" pitchFamily="2" charset="0"/>
              </a:rPr>
              <a:t>. </a:t>
            </a:r>
          </a:p>
          <a:p>
            <a:pPr algn="just"/>
            <a:endParaRPr lang="es-MX" sz="3200" dirty="0">
              <a:latin typeface="Helvetica" pitchFamily="2" charset="0"/>
            </a:endParaRPr>
          </a:p>
          <a:p>
            <a:pPr algn="just"/>
            <a:r>
              <a:rPr lang="es-MX" sz="3200" dirty="0">
                <a:solidFill>
                  <a:srgbClr val="C00000"/>
                </a:solidFill>
                <a:effectLst/>
                <a:latin typeface="Helvetica" pitchFamily="2" charset="0"/>
              </a:rPr>
              <a:t>Luego, agregaremos A a este modelo</a:t>
            </a:r>
            <a:r>
              <a:rPr lang="es-MX" sz="3200" dirty="0">
                <a:effectLst/>
                <a:latin typeface="Helvetica" pitchFamily="2" charset="0"/>
              </a:rPr>
              <a:t>.</a:t>
            </a:r>
          </a:p>
          <a:p>
            <a:pPr algn="just"/>
            <a:endParaRPr lang="es-MX" sz="3200" dirty="0">
              <a:latin typeface="Helvetica" pitchFamily="2" charset="0"/>
            </a:endParaRPr>
          </a:p>
          <a:p>
            <a:pPr algn="just"/>
            <a:r>
              <a:rPr lang="es-MX" sz="3200" dirty="0">
                <a:effectLst/>
                <a:latin typeface="Helvetica" pitchFamily="2" charset="0"/>
              </a:rPr>
              <a:t>A continuación, </a:t>
            </a:r>
            <a:r>
              <a:rPr lang="es-MX" sz="3200" dirty="0">
                <a:solidFill>
                  <a:schemeClr val="tx2">
                    <a:lumMod val="50000"/>
                  </a:schemeClr>
                </a:solidFill>
                <a:effectLst/>
                <a:latin typeface="Helvetica" pitchFamily="2" charset="0"/>
              </a:rPr>
              <a:t>ajustaremos un modelo sin A, pero con B</a:t>
            </a:r>
            <a:r>
              <a:rPr lang="es-MX" sz="3200" dirty="0">
                <a:effectLst/>
                <a:latin typeface="Helvetica" pitchFamily="2" charset="0"/>
              </a:rPr>
              <a:t>.</a:t>
            </a:r>
          </a:p>
          <a:p>
            <a:pPr algn="just"/>
            <a:endParaRPr lang="es-MX" sz="3200" dirty="0">
              <a:latin typeface="Helvetica" pitchFamily="2" charset="0"/>
            </a:endParaRPr>
          </a:p>
          <a:p>
            <a:pPr algn="just"/>
            <a:r>
              <a:rPr lang="es-MX" sz="3200" dirty="0">
                <a:effectLst/>
                <a:latin typeface="Helvetica" pitchFamily="2" charset="0"/>
              </a:rPr>
              <a:t>Finalmente, </a:t>
            </a:r>
            <a:r>
              <a:rPr lang="es-MX" sz="3200" dirty="0">
                <a:solidFill>
                  <a:schemeClr val="bg2">
                    <a:lumMod val="50000"/>
                  </a:schemeClr>
                </a:solidFill>
                <a:effectLst/>
                <a:latin typeface="Helvetica" pitchFamily="2" charset="0"/>
              </a:rPr>
              <a:t>construiremos un modelo con las cuatro variables</a:t>
            </a:r>
            <a:r>
              <a:rPr lang="es-MX" sz="3200" dirty="0">
                <a:effectLst/>
                <a:latin typeface="Helvetica" pitchFamily="2" charset="0"/>
              </a:rPr>
              <a:t>.</a:t>
            </a:r>
          </a:p>
        </p:txBody>
      </p:sp>
    </p:spTree>
    <p:extLst>
      <p:ext uri="{BB962C8B-B14F-4D97-AF65-F5344CB8AC3E}">
        <p14:creationId xmlns:p14="http://schemas.microsoft.com/office/powerpoint/2010/main" val="7920929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09E425-2B01-F63B-B9C6-AAC26DC47F4D}"/>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0788803A-EA07-9737-81C7-E218BE3E445A}"/>
              </a:ext>
            </a:extLst>
          </p:cNvPr>
          <p:cNvSpPr>
            <a:spLocks noGrp="1"/>
          </p:cNvSpPr>
          <p:nvPr>
            <p:ph type="title"/>
          </p:nvPr>
        </p:nvSpPr>
        <p:spPr>
          <a:xfrm>
            <a:off x="0" y="0"/>
            <a:ext cx="9144000" cy="1143000"/>
          </a:xfrm>
        </p:spPr>
        <p:txBody>
          <a:bodyPr>
            <a:normAutofit fontScale="90000"/>
          </a:bodyPr>
          <a:lstStyle/>
          <a:p>
            <a:pPr algn="ctr"/>
            <a:r>
              <a:rPr lang="es-MX" dirty="0"/>
              <a:t>Si no sabes a dónde vas, podrías terminar en otro lugar</a:t>
            </a:r>
            <a:endParaRPr lang="es-ES" dirty="0"/>
          </a:p>
        </p:txBody>
      </p:sp>
      <p:sp>
        <p:nvSpPr>
          <p:cNvPr id="9" name="8 CuadroTexto">
            <a:extLst>
              <a:ext uri="{FF2B5EF4-FFF2-40B4-BE49-F238E27FC236}">
                <a16:creationId xmlns:a16="http://schemas.microsoft.com/office/drawing/2014/main" id="{83B24D67-421A-49A6-2A6A-66577DB0E3E4}"/>
              </a:ext>
            </a:extLst>
          </p:cNvPr>
          <p:cNvSpPr txBox="1"/>
          <p:nvPr/>
        </p:nvSpPr>
        <p:spPr>
          <a:xfrm>
            <a:off x="185057" y="1143000"/>
            <a:ext cx="8752114" cy="2062103"/>
          </a:xfrm>
          <a:prstGeom prst="rect">
            <a:avLst/>
          </a:prstGeom>
          <a:noFill/>
        </p:spPr>
        <p:txBody>
          <a:bodyPr wrap="square" rtlCol="0">
            <a:spAutoFit/>
          </a:bodyPr>
          <a:lstStyle/>
          <a:p>
            <a:pPr algn="just"/>
            <a:r>
              <a:rPr lang="es-MX" sz="3200" dirty="0">
                <a:solidFill>
                  <a:srgbClr val="161615"/>
                </a:solidFill>
                <a:effectLst/>
                <a:latin typeface="Helvetica" pitchFamily="2" charset="0"/>
              </a:rPr>
              <a:t>¿Cuál es tu mejor suposición? </a:t>
            </a:r>
            <a:r>
              <a:rPr lang="es-MX" sz="3200" dirty="0">
                <a:solidFill>
                  <a:schemeClr val="bg2">
                    <a:lumMod val="50000"/>
                  </a:schemeClr>
                </a:solidFill>
                <a:effectLst/>
                <a:latin typeface="Helvetica" pitchFamily="2" charset="0"/>
              </a:rPr>
              <a:t>De los cuatro modelos, ¿cuáles capturarán correctamente la independencia causal entre X e Y? </a:t>
            </a:r>
            <a:r>
              <a:rPr lang="es-MX" sz="3200" dirty="0">
                <a:solidFill>
                  <a:srgbClr val="161615"/>
                </a:solidFill>
                <a:effectLst/>
                <a:latin typeface="Helvetica" pitchFamily="2" charset="0"/>
              </a:rPr>
              <a:t>A continuación se muestran los resultados:</a:t>
            </a:r>
            <a:endParaRPr lang="es-MX" sz="3200" dirty="0">
              <a:solidFill>
                <a:schemeClr val="bg2">
                  <a:lumMod val="50000"/>
                </a:schemeClr>
              </a:solidFill>
              <a:effectLst/>
              <a:latin typeface="Helvetica" pitchFamily="2" charset="0"/>
            </a:endParaRPr>
          </a:p>
        </p:txBody>
      </p:sp>
      <p:pic>
        <p:nvPicPr>
          <p:cNvPr id="4" name="Imagen 3">
            <a:extLst>
              <a:ext uri="{FF2B5EF4-FFF2-40B4-BE49-F238E27FC236}">
                <a16:creationId xmlns:a16="http://schemas.microsoft.com/office/drawing/2014/main" id="{656EC50B-A119-0A54-FD5D-0A633345E2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611" y="3205102"/>
            <a:ext cx="8529005" cy="2509898"/>
          </a:xfrm>
          <a:prstGeom prst="rect">
            <a:avLst/>
          </a:prstGeom>
        </p:spPr>
      </p:pic>
    </p:spTree>
    <p:extLst>
      <p:ext uri="{BB962C8B-B14F-4D97-AF65-F5344CB8AC3E}">
        <p14:creationId xmlns:p14="http://schemas.microsoft.com/office/powerpoint/2010/main" val="8558181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53585-9FA1-462D-DF7E-79AEB2CC531E}"/>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F1C95A1D-12E1-C5C4-EE18-E7FB893CDED6}"/>
              </a:ext>
            </a:extLst>
          </p:cNvPr>
          <p:cNvSpPr>
            <a:spLocks noGrp="1"/>
          </p:cNvSpPr>
          <p:nvPr>
            <p:ph type="title"/>
          </p:nvPr>
        </p:nvSpPr>
        <p:spPr>
          <a:xfrm>
            <a:off x="0" y="0"/>
            <a:ext cx="9144000" cy="1143000"/>
          </a:xfrm>
        </p:spPr>
        <p:txBody>
          <a:bodyPr>
            <a:normAutofit fontScale="90000"/>
          </a:bodyPr>
          <a:lstStyle/>
          <a:p>
            <a:pPr algn="ctr"/>
            <a:r>
              <a:rPr lang="es-MX" dirty="0"/>
              <a:t>Si no sabes a dónde vas, podrías terminar en otro lugar</a:t>
            </a:r>
            <a:endParaRPr lang="es-ES" dirty="0"/>
          </a:p>
        </p:txBody>
      </p:sp>
      <p:sp>
        <p:nvSpPr>
          <p:cNvPr id="9" name="8 CuadroTexto">
            <a:extLst>
              <a:ext uri="{FF2B5EF4-FFF2-40B4-BE49-F238E27FC236}">
                <a16:creationId xmlns:a16="http://schemas.microsoft.com/office/drawing/2014/main" id="{C638404F-4E37-1480-79A0-DABC01527049}"/>
              </a:ext>
            </a:extLst>
          </p:cNvPr>
          <p:cNvSpPr txBox="1"/>
          <p:nvPr/>
        </p:nvSpPr>
        <p:spPr>
          <a:xfrm>
            <a:off x="185057" y="1143000"/>
            <a:ext cx="8752114" cy="5509200"/>
          </a:xfrm>
          <a:prstGeom prst="rect">
            <a:avLst/>
          </a:prstGeom>
          <a:noFill/>
        </p:spPr>
        <p:txBody>
          <a:bodyPr wrap="square" rtlCol="0">
            <a:spAutoFit/>
          </a:bodyPr>
          <a:lstStyle/>
          <a:p>
            <a:pPr algn="just"/>
            <a:r>
              <a:rPr lang="es-MX" sz="3200" dirty="0">
                <a:solidFill>
                  <a:srgbClr val="161615"/>
                </a:solidFill>
                <a:latin typeface="Helvetica" pitchFamily="2" charset="0"/>
              </a:rPr>
              <a:t>E</a:t>
            </a:r>
            <a:r>
              <a:rPr lang="es-MX" sz="3200" dirty="0">
                <a:solidFill>
                  <a:srgbClr val="161615"/>
                </a:solidFill>
                <a:effectLst/>
                <a:latin typeface="Helvetica" pitchFamily="2" charset="0"/>
              </a:rPr>
              <a:t>l </a:t>
            </a:r>
            <a:r>
              <a:rPr lang="es-MX" sz="3200" dirty="0">
                <a:solidFill>
                  <a:schemeClr val="bg2">
                    <a:lumMod val="50000"/>
                  </a:schemeClr>
                </a:solidFill>
                <a:effectLst/>
                <a:latin typeface="Helvetica" pitchFamily="2" charset="0"/>
              </a:rPr>
              <a:t>único modelo que reconoció correctamente la independencia causal de X e Y</a:t>
            </a:r>
            <a:r>
              <a:rPr lang="es-MX" sz="3200" dirty="0">
                <a:solidFill>
                  <a:srgbClr val="161615"/>
                </a:solidFill>
                <a:effectLst/>
                <a:latin typeface="Helvetica" pitchFamily="2" charset="0"/>
              </a:rPr>
              <a:t> (valor p grande para X, lo que sugiere la falta de significancia) es el </a:t>
            </a:r>
            <a:r>
              <a:rPr lang="es-MX" sz="3200" dirty="0">
                <a:solidFill>
                  <a:schemeClr val="bg2">
                    <a:lumMod val="50000"/>
                  </a:schemeClr>
                </a:solidFill>
                <a:effectLst/>
                <a:latin typeface="Helvetica" pitchFamily="2" charset="0"/>
              </a:rPr>
              <a:t>segundo modelo (Y ~ X + A)</a:t>
            </a:r>
            <a:r>
              <a:rPr lang="es-MX" sz="3200" dirty="0">
                <a:solidFill>
                  <a:srgbClr val="161615"/>
                </a:solidFill>
                <a:effectLst/>
                <a:latin typeface="Helvetica" pitchFamily="2" charset="0"/>
              </a:rPr>
              <a:t>. Esto nos muestra claramente que todos los demás esquemas de control estadístico condujeron a resultados no válidos.</a:t>
            </a:r>
          </a:p>
          <a:p>
            <a:pPr algn="just"/>
            <a:endParaRPr lang="es-MX" sz="3200" dirty="0">
              <a:solidFill>
                <a:srgbClr val="161615"/>
              </a:solidFill>
              <a:effectLst/>
              <a:latin typeface="Helvetica" pitchFamily="2" charset="0"/>
            </a:endParaRPr>
          </a:p>
          <a:p>
            <a:pPr algn="just"/>
            <a:r>
              <a:rPr lang="es-MX" sz="3200" dirty="0">
                <a:solidFill>
                  <a:srgbClr val="FFC000"/>
                </a:solidFill>
                <a:effectLst/>
                <a:latin typeface="Helvetica" pitchFamily="2" charset="0"/>
              </a:rPr>
              <a:t>¿Por qué funcionó el control de A mientras que todos los demás esquemas no? </a:t>
            </a:r>
            <a:r>
              <a:rPr lang="es-MX" sz="3200" dirty="0">
                <a:solidFill>
                  <a:srgbClr val="161615"/>
                </a:solidFill>
                <a:effectLst/>
                <a:latin typeface="Helvetica" pitchFamily="2" charset="0"/>
              </a:rPr>
              <a:t>Hay tres elementos para la respuesta:</a:t>
            </a:r>
          </a:p>
        </p:txBody>
      </p:sp>
    </p:spTree>
    <p:extLst>
      <p:ext uri="{BB962C8B-B14F-4D97-AF65-F5344CB8AC3E}">
        <p14:creationId xmlns:p14="http://schemas.microsoft.com/office/powerpoint/2010/main" val="29962377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6D6D25-2CFB-1FDB-2819-02F8D0CF9042}"/>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34520C79-67D8-8CB5-5D91-102C9BD5034E}"/>
              </a:ext>
            </a:extLst>
          </p:cNvPr>
          <p:cNvSpPr>
            <a:spLocks noGrp="1"/>
          </p:cNvSpPr>
          <p:nvPr>
            <p:ph type="title"/>
          </p:nvPr>
        </p:nvSpPr>
        <p:spPr>
          <a:xfrm>
            <a:off x="0" y="0"/>
            <a:ext cx="9144000" cy="1143000"/>
          </a:xfrm>
        </p:spPr>
        <p:txBody>
          <a:bodyPr>
            <a:normAutofit fontScale="90000"/>
          </a:bodyPr>
          <a:lstStyle/>
          <a:p>
            <a:pPr algn="ctr"/>
            <a:r>
              <a:rPr lang="es-MX" dirty="0"/>
              <a:t>Si no sabes a dónde vas, podrías terminar en otro lugar</a:t>
            </a:r>
            <a:endParaRPr lang="es-ES" dirty="0"/>
          </a:p>
        </p:txBody>
      </p:sp>
      <p:sp>
        <p:nvSpPr>
          <p:cNvPr id="9" name="8 CuadroTexto">
            <a:extLst>
              <a:ext uri="{FF2B5EF4-FFF2-40B4-BE49-F238E27FC236}">
                <a16:creationId xmlns:a16="http://schemas.microsoft.com/office/drawing/2014/main" id="{15AF9587-ADEA-DAD3-8D79-E1ADEDD9422C}"/>
              </a:ext>
            </a:extLst>
          </p:cNvPr>
          <p:cNvSpPr txBox="1"/>
          <p:nvPr/>
        </p:nvSpPr>
        <p:spPr>
          <a:xfrm>
            <a:off x="185057" y="1143000"/>
            <a:ext cx="8752114" cy="4031873"/>
          </a:xfrm>
          <a:prstGeom prst="rect">
            <a:avLst/>
          </a:prstGeom>
          <a:noFill/>
        </p:spPr>
        <p:txBody>
          <a:bodyPr wrap="square" rtlCol="0">
            <a:spAutoFit/>
          </a:bodyPr>
          <a:lstStyle/>
          <a:p>
            <a:pPr algn="just"/>
            <a:r>
              <a:rPr lang="es-MX" sz="3200" dirty="0">
                <a:solidFill>
                  <a:srgbClr val="161615"/>
                </a:solidFill>
                <a:effectLst/>
                <a:latin typeface="Helvetica" pitchFamily="2" charset="0"/>
              </a:rPr>
              <a:t>En primer lugar, </a:t>
            </a:r>
            <a:r>
              <a:rPr lang="es-MX" sz="3200" dirty="0">
                <a:solidFill>
                  <a:srgbClr val="FF0000"/>
                </a:solidFill>
                <a:effectLst/>
                <a:latin typeface="Helvetica" pitchFamily="2" charset="0"/>
              </a:rPr>
              <a:t>A es un factor de confusión entre X e Y</a:t>
            </a:r>
            <a:r>
              <a:rPr lang="es-MX" sz="3200" dirty="0">
                <a:solidFill>
                  <a:srgbClr val="161615"/>
                </a:solidFill>
                <a:effectLst/>
                <a:latin typeface="Helvetica" pitchFamily="2" charset="0"/>
              </a:rPr>
              <a:t> y debemos </a:t>
            </a:r>
            <a:r>
              <a:rPr lang="es-MX" sz="3200" dirty="0">
                <a:solidFill>
                  <a:srgbClr val="FF0000"/>
                </a:solidFill>
                <a:effectLst/>
                <a:latin typeface="Helvetica" pitchFamily="2" charset="0"/>
              </a:rPr>
              <a:t>controlarlo</a:t>
            </a:r>
            <a:r>
              <a:rPr lang="es-MX" sz="3200" dirty="0">
                <a:solidFill>
                  <a:srgbClr val="161615"/>
                </a:solidFill>
                <a:effectLst/>
                <a:latin typeface="Helvetica" pitchFamily="2" charset="0"/>
              </a:rPr>
              <a:t> para </a:t>
            </a:r>
            <a:r>
              <a:rPr lang="es-MX" sz="3200" dirty="0">
                <a:solidFill>
                  <a:srgbClr val="FF0000"/>
                </a:solidFill>
                <a:effectLst/>
                <a:latin typeface="Helvetica" pitchFamily="2" charset="0"/>
              </a:rPr>
              <a:t>eliminar el factor de confusión</a:t>
            </a:r>
            <a:r>
              <a:rPr lang="es-MX" sz="3200" dirty="0">
                <a:solidFill>
                  <a:srgbClr val="161615"/>
                </a:solidFill>
                <a:effectLst/>
                <a:latin typeface="Helvetica" pitchFamily="2" charset="0"/>
              </a:rPr>
              <a:t>. Esta situación es estructuralmente idéntica a la del ejemplo del helado.</a:t>
            </a:r>
          </a:p>
          <a:p>
            <a:pPr algn="just"/>
            <a:endParaRPr lang="es-MX" sz="3200" dirty="0">
              <a:solidFill>
                <a:srgbClr val="161615"/>
              </a:solidFill>
              <a:effectLst/>
              <a:latin typeface="Helvetica" pitchFamily="2" charset="0"/>
            </a:endParaRPr>
          </a:p>
          <a:p>
            <a:pPr algn="just"/>
            <a:r>
              <a:rPr lang="es-MX" sz="3200" dirty="0">
                <a:solidFill>
                  <a:srgbClr val="161615"/>
                </a:solidFill>
                <a:effectLst/>
                <a:latin typeface="Helvetica" pitchFamily="2" charset="0"/>
              </a:rPr>
              <a:t>En segundo lugar, </a:t>
            </a:r>
            <a:r>
              <a:rPr lang="es-MX" sz="3200" dirty="0">
                <a:solidFill>
                  <a:schemeClr val="accent4">
                    <a:lumMod val="75000"/>
                  </a:schemeClr>
                </a:solidFill>
                <a:effectLst/>
                <a:latin typeface="Helvetica" pitchFamily="2" charset="0"/>
              </a:rPr>
              <a:t>X, Y y B forman un patrón que llamamos colisionador o inmoralidad</a:t>
            </a:r>
            <a:r>
              <a:rPr lang="es-MX" sz="3200" dirty="0">
                <a:solidFill>
                  <a:srgbClr val="161615"/>
                </a:solidFill>
                <a:effectLst/>
                <a:latin typeface="Helvetica" pitchFamily="2" charset="0"/>
              </a:rPr>
              <a:t>. </a:t>
            </a:r>
          </a:p>
        </p:txBody>
      </p:sp>
    </p:spTree>
    <p:extLst>
      <p:ext uri="{BB962C8B-B14F-4D97-AF65-F5344CB8AC3E}">
        <p14:creationId xmlns:p14="http://schemas.microsoft.com/office/powerpoint/2010/main" val="237940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15307-626A-570E-DFAB-3D37A2AEA8D0}"/>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A9DEA2BC-2953-FBB9-A5EA-0CC77B6066CB}"/>
              </a:ext>
            </a:extLst>
          </p:cNvPr>
          <p:cNvSpPr>
            <a:spLocks noGrp="1"/>
          </p:cNvSpPr>
          <p:nvPr>
            <p:ph type="title"/>
          </p:nvPr>
        </p:nvSpPr>
        <p:spPr>
          <a:xfrm>
            <a:off x="0" y="26028"/>
            <a:ext cx="9144000" cy="783676"/>
          </a:xfrm>
        </p:spPr>
        <p:txBody>
          <a:bodyPr/>
          <a:lstStyle/>
          <a:p>
            <a:r>
              <a:rPr lang="es-ES_tradnl" dirty="0"/>
              <a:t>Regresión Lineal</a:t>
            </a:r>
          </a:p>
        </p:txBody>
      </p:sp>
      <p:sp>
        <p:nvSpPr>
          <p:cNvPr id="5" name="Rectángulo 4">
            <a:extLst>
              <a:ext uri="{FF2B5EF4-FFF2-40B4-BE49-F238E27FC236}">
                <a16:creationId xmlns:a16="http://schemas.microsoft.com/office/drawing/2014/main" id="{49EE8EBE-9C81-8970-A182-6CDF424B2216}"/>
              </a:ext>
            </a:extLst>
          </p:cNvPr>
          <p:cNvSpPr/>
          <p:nvPr/>
        </p:nvSpPr>
        <p:spPr>
          <a:xfrm>
            <a:off x="130632" y="785326"/>
            <a:ext cx="8776353" cy="5509200"/>
          </a:xfrm>
          <a:prstGeom prst="rect">
            <a:avLst/>
          </a:prstGeom>
        </p:spPr>
        <p:txBody>
          <a:bodyPr wrap="square">
            <a:spAutoFit/>
          </a:bodyPr>
          <a:lstStyle/>
          <a:p>
            <a:pPr algn="just"/>
            <a:r>
              <a:rPr lang="es-MX" sz="3200" dirty="0"/>
              <a:t>En la fórmula anterior, </a:t>
            </a:r>
            <a:r>
              <a:rPr lang="es-MX" sz="3200" dirty="0">
                <a:solidFill>
                  <a:srgbClr val="00B0F0"/>
                </a:solidFill>
              </a:rPr>
              <a:t>Y</a:t>
            </a:r>
            <a:r>
              <a:rPr lang="es-MX" sz="3200" baseline="30000" dirty="0">
                <a:solidFill>
                  <a:srgbClr val="00B0F0"/>
                </a:solidFill>
              </a:rPr>
              <a:t>ˆ</a:t>
            </a:r>
            <a:r>
              <a:rPr lang="es-MX" sz="3200" baseline="-25000" dirty="0">
                <a:solidFill>
                  <a:srgbClr val="00B0F0"/>
                </a:solidFill>
              </a:rPr>
              <a:t>X=x</a:t>
            </a:r>
            <a:r>
              <a:rPr lang="es-MX" sz="3200" dirty="0">
                <a:solidFill>
                  <a:srgbClr val="00B0F0"/>
                </a:solidFill>
              </a:rPr>
              <a:t> </a:t>
            </a:r>
            <a:r>
              <a:rPr lang="es-MX" sz="3200" dirty="0"/>
              <a:t>es el </a:t>
            </a:r>
            <a:r>
              <a:rPr lang="es-MX" sz="3200" dirty="0">
                <a:solidFill>
                  <a:srgbClr val="00B0F0"/>
                </a:solidFill>
              </a:rPr>
              <a:t>valor predicho de Y dado que X toma el valor o los valores x</a:t>
            </a:r>
            <a:r>
              <a:rPr lang="es-MX" sz="3200" dirty="0"/>
              <a:t>. </a:t>
            </a:r>
          </a:p>
          <a:p>
            <a:pPr algn="just"/>
            <a:endParaRPr lang="es-MX" sz="3200" dirty="0"/>
          </a:p>
          <a:p>
            <a:pPr algn="just"/>
            <a:r>
              <a:rPr lang="es-MX" sz="3200" dirty="0">
                <a:solidFill>
                  <a:srgbClr val="7030A0"/>
                </a:solidFill>
              </a:rPr>
              <a:t>E[.] </a:t>
            </a:r>
            <a:r>
              <a:rPr lang="es-MX" sz="3200" dirty="0"/>
              <a:t>es el </a:t>
            </a:r>
            <a:r>
              <a:rPr lang="es-MX" sz="3200" dirty="0">
                <a:solidFill>
                  <a:srgbClr val="7030A0"/>
                </a:solidFill>
              </a:rPr>
              <a:t>operador de valor esperado</a:t>
            </a:r>
            <a:r>
              <a:rPr lang="es-MX" sz="3200" dirty="0"/>
              <a:t>. Nótese que </a:t>
            </a:r>
            <a:r>
              <a:rPr lang="es-MX" sz="3200" dirty="0">
                <a:solidFill>
                  <a:srgbClr val="7030A0"/>
                </a:solidFill>
              </a:rPr>
              <a:t>X puede ser multidimensional</a:t>
            </a:r>
            <a:r>
              <a:rPr lang="es-MX" sz="3200" dirty="0"/>
              <a:t>. En tales casos, </a:t>
            </a:r>
            <a:r>
              <a:rPr lang="es-MX" sz="3200" dirty="0">
                <a:solidFill>
                  <a:srgbClr val="7030A0"/>
                </a:solidFill>
              </a:rPr>
              <a:t>X se representa generalmente como una matriz, X</a:t>
            </a:r>
            <a:r>
              <a:rPr lang="es-MX" sz="3200" dirty="0"/>
              <a:t>, con forma </a:t>
            </a:r>
            <a:r>
              <a:rPr lang="es-MX" sz="3200" dirty="0">
                <a:solidFill>
                  <a:srgbClr val="7030A0"/>
                </a:solidFill>
              </a:rPr>
              <a:t>N × D</a:t>
            </a:r>
            <a:r>
              <a:rPr lang="es-MX" sz="3200" dirty="0"/>
              <a:t>, donde </a:t>
            </a:r>
            <a:r>
              <a:rPr lang="es-MX" sz="3200" dirty="0">
                <a:solidFill>
                  <a:srgbClr val="7030A0"/>
                </a:solidFill>
              </a:rPr>
              <a:t>N es el número de observaciones y D es la dimensionalidad de X </a:t>
            </a:r>
            <a:r>
              <a:rPr lang="es-MX" sz="3200" dirty="0"/>
              <a:t>(el número de variables predictoras). Llamamos al </a:t>
            </a:r>
            <a:r>
              <a:rPr lang="es-MX" sz="3200" dirty="0">
                <a:solidFill>
                  <a:srgbClr val="7030A0"/>
                </a:solidFill>
              </a:rPr>
              <a:t>modelo de regresión con X multidimensional una regresión múltiple</a:t>
            </a:r>
            <a:r>
              <a:rPr lang="es-MX" sz="3200" dirty="0"/>
              <a:t>.</a:t>
            </a:r>
            <a:endParaRPr lang="en-US" sz="3200" dirty="0">
              <a:solidFill>
                <a:srgbClr val="C00000"/>
              </a:solidFill>
              <a:latin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2979694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E0FD54-3992-FAC7-5D37-FF7A37D72CCC}"/>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D35D64B1-CACB-29CB-ACA7-4F1CBC5AB55B}"/>
              </a:ext>
            </a:extLst>
          </p:cNvPr>
          <p:cNvSpPr>
            <a:spLocks noGrp="1"/>
          </p:cNvSpPr>
          <p:nvPr>
            <p:ph type="title"/>
          </p:nvPr>
        </p:nvSpPr>
        <p:spPr>
          <a:xfrm>
            <a:off x="0" y="0"/>
            <a:ext cx="9144000" cy="1143000"/>
          </a:xfrm>
        </p:spPr>
        <p:txBody>
          <a:bodyPr>
            <a:normAutofit fontScale="90000"/>
          </a:bodyPr>
          <a:lstStyle/>
          <a:p>
            <a:pPr algn="ctr"/>
            <a:r>
              <a:rPr lang="es-MX" dirty="0"/>
              <a:t>Si no sabes a dónde vas, podrías terminar en otro lugar</a:t>
            </a:r>
            <a:endParaRPr lang="es-ES" dirty="0"/>
          </a:p>
        </p:txBody>
      </p:sp>
      <p:sp>
        <p:nvSpPr>
          <p:cNvPr id="9" name="8 CuadroTexto">
            <a:extLst>
              <a:ext uri="{FF2B5EF4-FFF2-40B4-BE49-F238E27FC236}">
                <a16:creationId xmlns:a16="http://schemas.microsoft.com/office/drawing/2014/main" id="{83036D9E-3902-9E39-7C35-16F4E49677B0}"/>
              </a:ext>
            </a:extLst>
          </p:cNvPr>
          <p:cNvSpPr txBox="1"/>
          <p:nvPr/>
        </p:nvSpPr>
        <p:spPr>
          <a:xfrm>
            <a:off x="185057" y="1143000"/>
            <a:ext cx="8752114" cy="4031873"/>
          </a:xfrm>
          <a:prstGeom prst="rect">
            <a:avLst/>
          </a:prstGeom>
          <a:noFill/>
        </p:spPr>
        <p:txBody>
          <a:bodyPr wrap="square" rtlCol="0">
            <a:spAutoFit/>
          </a:bodyPr>
          <a:lstStyle/>
          <a:p>
            <a:pPr algn="just"/>
            <a:r>
              <a:rPr lang="es-MX" sz="3200" dirty="0">
                <a:effectLst/>
                <a:latin typeface="Helvetica" pitchFamily="2" charset="0"/>
              </a:rPr>
              <a:t>En tercer lugar, </a:t>
            </a:r>
            <a:r>
              <a:rPr lang="es-MX" sz="3200" dirty="0">
                <a:solidFill>
                  <a:schemeClr val="accent4">
                    <a:lumMod val="20000"/>
                    <a:lumOff val="80000"/>
                  </a:schemeClr>
                </a:solidFill>
                <a:effectLst/>
                <a:latin typeface="Helvetica" pitchFamily="2" charset="0"/>
              </a:rPr>
              <a:t>no controlar ninguna variable conduce al mismo resultado en términos de la significancia de X que controlar A y B </a:t>
            </a:r>
            <a:r>
              <a:rPr lang="es-MX" sz="3200" dirty="0">
                <a:effectLst/>
                <a:latin typeface="Helvetica" pitchFamily="2" charset="0"/>
              </a:rPr>
              <a:t>(nótese que los resultados son diferentes en términos de coeficientes, pero como ahora estamos interesados ​​en las propiedades estructurales del sistema, esto es de importancia secundaria).</a:t>
            </a:r>
          </a:p>
        </p:txBody>
      </p:sp>
    </p:spTree>
    <p:extLst>
      <p:ext uri="{BB962C8B-B14F-4D97-AF65-F5344CB8AC3E}">
        <p14:creationId xmlns:p14="http://schemas.microsoft.com/office/powerpoint/2010/main" val="29697693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70777C-BA68-2CCC-0FF0-66E5C906FB24}"/>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F8E51E33-718F-D6C9-9213-DB48EB8C90B3}"/>
              </a:ext>
            </a:extLst>
          </p:cNvPr>
          <p:cNvSpPr>
            <a:spLocks noGrp="1"/>
          </p:cNvSpPr>
          <p:nvPr>
            <p:ph type="title"/>
          </p:nvPr>
        </p:nvSpPr>
        <p:spPr>
          <a:xfrm>
            <a:off x="0" y="0"/>
            <a:ext cx="9144000" cy="1143000"/>
          </a:xfrm>
        </p:spPr>
        <p:txBody>
          <a:bodyPr>
            <a:normAutofit fontScale="90000"/>
          </a:bodyPr>
          <a:lstStyle/>
          <a:p>
            <a:pPr algn="ctr"/>
            <a:r>
              <a:rPr lang="es-MX" dirty="0"/>
              <a:t>Si no sabes a dónde vas, podrías terminar en otro lugar</a:t>
            </a:r>
            <a:endParaRPr lang="es-ES" dirty="0"/>
          </a:p>
        </p:txBody>
      </p:sp>
      <p:sp>
        <p:nvSpPr>
          <p:cNvPr id="9" name="8 CuadroTexto">
            <a:extLst>
              <a:ext uri="{FF2B5EF4-FFF2-40B4-BE49-F238E27FC236}">
                <a16:creationId xmlns:a16="http://schemas.microsoft.com/office/drawing/2014/main" id="{3E4F2D84-841D-BB79-0D87-E3B5FBECB8F1}"/>
              </a:ext>
            </a:extLst>
          </p:cNvPr>
          <p:cNvSpPr txBox="1"/>
          <p:nvPr/>
        </p:nvSpPr>
        <p:spPr>
          <a:xfrm>
            <a:off x="185057" y="1143000"/>
            <a:ext cx="8752114" cy="3539430"/>
          </a:xfrm>
          <a:prstGeom prst="rect">
            <a:avLst/>
          </a:prstGeom>
          <a:noFill/>
        </p:spPr>
        <p:txBody>
          <a:bodyPr wrap="square" rtlCol="0">
            <a:spAutoFit/>
          </a:bodyPr>
          <a:lstStyle/>
          <a:p>
            <a:pPr algn="just"/>
            <a:r>
              <a:rPr lang="es-MX" sz="3200" dirty="0">
                <a:solidFill>
                  <a:srgbClr val="161615"/>
                </a:solidFill>
                <a:effectLst/>
                <a:latin typeface="Helvetica" pitchFamily="2" charset="0"/>
              </a:rPr>
              <a:t>Este patrón tiene un comportamiento muy interesante: </a:t>
            </a:r>
            <a:r>
              <a:rPr lang="es-MX" sz="3200" dirty="0">
                <a:solidFill>
                  <a:schemeClr val="accent4">
                    <a:lumMod val="75000"/>
                  </a:schemeClr>
                </a:solidFill>
                <a:effectLst/>
                <a:latin typeface="Helvetica" pitchFamily="2" charset="0"/>
              </a:rPr>
              <a:t>permite el flujo de información entre las variables principales </a:t>
            </a:r>
            <a:r>
              <a:rPr lang="es-MX" sz="3200" dirty="0">
                <a:solidFill>
                  <a:srgbClr val="161615"/>
                </a:solidFill>
                <a:effectLst/>
                <a:latin typeface="Helvetica" pitchFamily="2" charset="0"/>
              </a:rPr>
              <a:t>(X e Y en nuestro caso) </a:t>
            </a:r>
            <a:r>
              <a:rPr lang="es-MX" sz="3200" dirty="0">
                <a:solidFill>
                  <a:schemeClr val="accent4">
                    <a:lumMod val="75000"/>
                  </a:schemeClr>
                </a:solidFill>
                <a:effectLst/>
                <a:latin typeface="Helvetica" pitchFamily="2" charset="0"/>
              </a:rPr>
              <a:t>cuando controlamos la variable secundaria</a:t>
            </a:r>
            <a:r>
              <a:rPr lang="es-MX" sz="3200" dirty="0">
                <a:solidFill>
                  <a:srgbClr val="161615"/>
                </a:solidFill>
                <a:effectLst/>
                <a:latin typeface="Helvetica" pitchFamily="2" charset="0"/>
              </a:rPr>
              <a:t> (B en nuestro ejemplo). </a:t>
            </a:r>
            <a:r>
              <a:rPr lang="es-MX" sz="3200" dirty="0">
                <a:solidFill>
                  <a:schemeClr val="accent4">
                    <a:lumMod val="75000"/>
                  </a:schemeClr>
                </a:solidFill>
                <a:effectLst/>
                <a:latin typeface="Helvetica" pitchFamily="2" charset="0"/>
              </a:rPr>
              <a:t>¡Esto es exactamente lo opuesto de lo que sucedió cuando controlamos A!</a:t>
            </a:r>
          </a:p>
        </p:txBody>
      </p:sp>
    </p:spTree>
    <p:extLst>
      <p:ext uri="{BB962C8B-B14F-4D97-AF65-F5344CB8AC3E}">
        <p14:creationId xmlns:p14="http://schemas.microsoft.com/office/powerpoint/2010/main" val="15087439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E0476D-D41F-29EC-0937-7C0F68EA9865}"/>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73C863D1-1467-0D68-E381-E957D3AF09D2}"/>
              </a:ext>
            </a:extLst>
          </p:cNvPr>
          <p:cNvSpPr>
            <a:spLocks noGrp="1"/>
          </p:cNvSpPr>
          <p:nvPr>
            <p:ph type="title"/>
          </p:nvPr>
        </p:nvSpPr>
        <p:spPr>
          <a:xfrm>
            <a:off x="0" y="0"/>
            <a:ext cx="9144000" cy="1143000"/>
          </a:xfrm>
        </p:spPr>
        <p:txBody>
          <a:bodyPr>
            <a:normAutofit fontScale="90000"/>
          </a:bodyPr>
          <a:lstStyle/>
          <a:p>
            <a:pPr algn="ctr"/>
            <a:r>
              <a:rPr lang="es-MX" dirty="0"/>
              <a:t>Si no sabes a dónde vas, podrías terminar en otro lugar</a:t>
            </a:r>
            <a:endParaRPr lang="es-ES" dirty="0"/>
          </a:p>
        </p:txBody>
      </p:sp>
      <p:sp>
        <p:nvSpPr>
          <p:cNvPr id="9" name="8 CuadroTexto">
            <a:extLst>
              <a:ext uri="{FF2B5EF4-FFF2-40B4-BE49-F238E27FC236}">
                <a16:creationId xmlns:a16="http://schemas.microsoft.com/office/drawing/2014/main" id="{3C386610-C567-ADF3-FDC9-687D58830189}"/>
              </a:ext>
            </a:extLst>
          </p:cNvPr>
          <p:cNvSpPr txBox="1"/>
          <p:nvPr/>
        </p:nvSpPr>
        <p:spPr>
          <a:xfrm>
            <a:off x="185057" y="1143000"/>
            <a:ext cx="8752114" cy="2062103"/>
          </a:xfrm>
          <a:prstGeom prst="rect">
            <a:avLst/>
          </a:prstGeom>
          <a:noFill/>
        </p:spPr>
        <p:txBody>
          <a:bodyPr wrap="square" rtlCol="0">
            <a:spAutoFit/>
          </a:bodyPr>
          <a:lstStyle/>
          <a:p>
            <a:pPr algn="just"/>
            <a:r>
              <a:rPr lang="es-MX" sz="3200" dirty="0">
                <a:effectLst/>
                <a:latin typeface="Helvetica" pitchFamily="2" charset="0"/>
              </a:rPr>
              <a:t>Esto se debe precisamente a que </a:t>
            </a:r>
            <a:r>
              <a:rPr lang="es-MX" sz="3200" dirty="0">
                <a:solidFill>
                  <a:schemeClr val="accent4">
                    <a:lumMod val="20000"/>
                    <a:lumOff val="80000"/>
                  </a:schemeClr>
                </a:solidFill>
                <a:effectLst/>
                <a:latin typeface="Helvetica" pitchFamily="2" charset="0"/>
              </a:rPr>
              <a:t>los efectos de controlar A y controlar B son exactamente opuestos desde un punto de vista estructural y se anulan entre sí.</a:t>
            </a:r>
          </a:p>
        </p:txBody>
      </p:sp>
    </p:spTree>
    <p:extLst>
      <p:ext uri="{BB962C8B-B14F-4D97-AF65-F5344CB8AC3E}">
        <p14:creationId xmlns:p14="http://schemas.microsoft.com/office/powerpoint/2010/main" val="12099165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CFB9CF-BDC1-A905-1516-3189174548EE}"/>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A079F0F4-6336-5989-88D7-8AA8CC5A3C1F}"/>
              </a:ext>
            </a:extLst>
          </p:cNvPr>
          <p:cNvSpPr>
            <a:spLocks noGrp="1"/>
          </p:cNvSpPr>
          <p:nvPr>
            <p:ph type="title"/>
          </p:nvPr>
        </p:nvSpPr>
        <p:spPr>
          <a:xfrm>
            <a:off x="0" y="0"/>
            <a:ext cx="9144000" cy="1143000"/>
          </a:xfrm>
        </p:spPr>
        <p:txBody>
          <a:bodyPr>
            <a:normAutofit/>
          </a:bodyPr>
          <a:lstStyle/>
          <a:p>
            <a:pPr algn="ctr"/>
            <a:r>
              <a:rPr lang="es-MX" dirty="0"/>
              <a:t>Involucrarnos</a:t>
            </a:r>
            <a:endParaRPr lang="es-ES" dirty="0"/>
          </a:p>
        </p:txBody>
      </p:sp>
      <p:sp>
        <p:nvSpPr>
          <p:cNvPr id="9" name="8 CuadroTexto">
            <a:extLst>
              <a:ext uri="{FF2B5EF4-FFF2-40B4-BE49-F238E27FC236}">
                <a16:creationId xmlns:a16="http://schemas.microsoft.com/office/drawing/2014/main" id="{008EF526-C99A-1B05-626E-BFFA195CB967}"/>
              </a:ext>
            </a:extLst>
          </p:cNvPr>
          <p:cNvSpPr txBox="1"/>
          <p:nvPr/>
        </p:nvSpPr>
        <p:spPr>
          <a:xfrm>
            <a:off x="185057" y="1143000"/>
            <a:ext cx="8752114" cy="4524315"/>
          </a:xfrm>
          <a:prstGeom prst="rect">
            <a:avLst/>
          </a:prstGeom>
          <a:noFill/>
        </p:spPr>
        <p:txBody>
          <a:bodyPr wrap="square" rtlCol="0">
            <a:spAutoFit/>
          </a:bodyPr>
          <a:lstStyle/>
          <a:p>
            <a:pPr algn="just"/>
            <a:r>
              <a:rPr lang="es-MX" sz="3200" dirty="0">
                <a:effectLst/>
                <a:latin typeface="Helvetica" pitchFamily="2" charset="0"/>
              </a:rPr>
              <a:t>Las últimas recomendaciones son interesantes. </a:t>
            </a:r>
            <a:r>
              <a:rPr lang="es-MX" sz="3200" dirty="0">
                <a:solidFill>
                  <a:srgbClr val="FFC000"/>
                </a:solidFill>
                <a:effectLst/>
                <a:latin typeface="Helvetica" pitchFamily="2" charset="0"/>
              </a:rPr>
              <a:t>Realizar pruebas comparativas entre variables puede ser de gran ayuda para descubrir relaciones causales entre ellas</a:t>
            </a:r>
            <a:r>
              <a:rPr lang="es-MX" sz="3200" dirty="0">
                <a:effectLst/>
                <a:latin typeface="Helvetica" pitchFamily="2" charset="0"/>
              </a:rPr>
              <a:t>. </a:t>
            </a:r>
          </a:p>
          <a:p>
            <a:pPr algn="just"/>
            <a:endParaRPr lang="es-MX" sz="3200" dirty="0">
              <a:latin typeface="Helvetica" pitchFamily="2" charset="0"/>
            </a:endParaRPr>
          </a:p>
          <a:p>
            <a:pPr algn="just"/>
            <a:r>
              <a:rPr lang="es-MX" sz="3200" dirty="0">
                <a:effectLst/>
                <a:latin typeface="Helvetica" pitchFamily="2" charset="0"/>
              </a:rPr>
              <a:t>Aunque </a:t>
            </a:r>
            <a:r>
              <a:rPr lang="es-MX" sz="3200" dirty="0">
                <a:solidFill>
                  <a:schemeClr val="accent2">
                    <a:lumMod val="75000"/>
                  </a:schemeClr>
                </a:solidFill>
                <a:effectLst/>
                <a:latin typeface="Helvetica" pitchFamily="2" charset="0"/>
              </a:rPr>
              <a:t>Becker</a:t>
            </a:r>
            <a:r>
              <a:rPr lang="es-MX" sz="3200" dirty="0">
                <a:effectLst/>
                <a:latin typeface="Helvetica" pitchFamily="2" charset="0"/>
              </a:rPr>
              <a:t> propone realizar estas </a:t>
            </a:r>
            <a:r>
              <a:rPr lang="es-MX" sz="3200" dirty="0">
                <a:solidFill>
                  <a:schemeClr val="accent2">
                    <a:lumMod val="75000"/>
                  </a:schemeClr>
                </a:solidFill>
                <a:effectLst/>
                <a:latin typeface="Helvetica" pitchFamily="2" charset="0"/>
              </a:rPr>
              <a:t>pruebas solo entre variables independientes y de control</a:t>
            </a:r>
            <a:r>
              <a:rPr lang="es-MX" sz="3200" dirty="0">
                <a:effectLst/>
                <a:latin typeface="Helvetica" pitchFamily="2" charset="0"/>
              </a:rPr>
              <a:t>, </a:t>
            </a:r>
            <a:r>
              <a:rPr lang="es-MX" sz="3200" dirty="0">
                <a:solidFill>
                  <a:srgbClr val="00B050"/>
                </a:solidFill>
                <a:effectLst/>
                <a:latin typeface="Helvetica" pitchFamily="2" charset="0"/>
              </a:rPr>
              <a:t>no tenemos por qué (ni deberíamos) limitarnos a esto</a:t>
            </a:r>
            <a:r>
              <a:rPr lang="es-MX" sz="3200" dirty="0">
                <a:effectLst/>
                <a:latin typeface="Helvetica" pitchFamily="2" charset="0"/>
              </a:rPr>
              <a:t>. </a:t>
            </a:r>
            <a:endParaRPr lang="es-MX" sz="3200" baseline="-25000" dirty="0">
              <a:effectLst/>
              <a:latin typeface="Helvetica" pitchFamily="2" charset="0"/>
            </a:endParaRPr>
          </a:p>
        </p:txBody>
      </p:sp>
    </p:spTree>
    <p:extLst>
      <p:ext uri="{BB962C8B-B14F-4D97-AF65-F5344CB8AC3E}">
        <p14:creationId xmlns:p14="http://schemas.microsoft.com/office/powerpoint/2010/main" val="15787134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BD720-0233-C002-9AFC-9BC4A685CBA9}"/>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2A2F9EBB-97A6-A3F1-122C-815DD179FC6F}"/>
              </a:ext>
            </a:extLst>
          </p:cNvPr>
          <p:cNvSpPr>
            <a:spLocks noGrp="1"/>
          </p:cNvSpPr>
          <p:nvPr>
            <p:ph type="title"/>
          </p:nvPr>
        </p:nvSpPr>
        <p:spPr>
          <a:xfrm>
            <a:off x="0" y="0"/>
            <a:ext cx="9144000" cy="1143000"/>
          </a:xfrm>
        </p:spPr>
        <p:txBody>
          <a:bodyPr>
            <a:normAutofit/>
          </a:bodyPr>
          <a:lstStyle/>
          <a:p>
            <a:pPr algn="ctr"/>
            <a:r>
              <a:rPr lang="es-MX" dirty="0"/>
              <a:t>¿Controlar o No controlar?</a:t>
            </a:r>
            <a:endParaRPr lang="es-ES" dirty="0"/>
          </a:p>
        </p:txBody>
      </p:sp>
      <p:sp>
        <p:nvSpPr>
          <p:cNvPr id="9" name="8 CuadroTexto">
            <a:extLst>
              <a:ext uri="{FF2B5EF4-FFF2-40B4-BE49-F238E27FC236}">
                <a16:creationId xmlns:a16="http://schemas.microsoft.com/office/drawing/2014/main" id="{7FDA9252-A8FD-7FCB-F4CD-C2347830C3AE}"/>
              </a:ext>
            </a:extLst>
          </p:cNvPr>
          <p:cNvSpPr txBox="1"/>
          <p:nvPr/>
        </p:nvSpPr>
        <p:spPr>
          <a:xfrm>
            <a:off x="185057" y="1143000"/>
            <a:ext cx="8752114" cy="5509200"/>
          </a:xfrm>
          <a:prstGeom prst="rect">
            <a:avLst/>
          </a:prstGeom>
          <a:noFill/>
        </p:spPr>
        <p:txBody>
          <a:bodyPr wrap="square" rtlCol="0">
            <a:spAutoFit/>
          </a:bodyPr>
          <a:lstStyle/>
          <a:p>
            <a:pPr algn="just"/>
            <a:r>
              <a:rPr lang="es-MX" sz="3200" dirty="0">
                <a:effectLst/>
                <a:latin typeface="Helvetica" pitchFamily="2" charset="0"/>
              </a:rPr>
              <a:t>El hecho de que personas inteligentes de todo el mundo creen heurísticas para decidir si una determinada variable debe incluirse en el modelo resalta </a:t>
            </a:r>
            <a:r>
              <a:rPr lang="es-MX" sz="3200" dirty="0">
                <a:solidFill>
                  <a:srgbClr val="00B050"/>
                </a:solidFill>
                <a:effectLst/>
                <a:latin typeface="Helvetica" pitchFamily="2" charset="0"/>
              </a:rPr>
              <a:t>lo difícil que es comprender las relaciones causales entre variables en escenarios reales complejos y ruidosos</a:t>
            </a:r>
            <a:r>
              <a:rPr lang="es-MX" sz="3200" dirty="0">
                <a:effectLst/>
                <a:latin typeface="Helvetica" pitchFamily="2" charset="0"/>
              </a:rPr>
              <a:t>.</a:t>
            </a:r>
          </a:p>
          <a:p>
            <a:pPr algn="just"/>
            <a:endParaRPr lang="es-MX" sz="3200" dirty="0">
              <a:effectLst/>
              <a:latin typeface="Helvetica" pitchFamily="2" charset="0"/>
            </a:endParaRPr>
          </a:p>
          <a:p>
            <a:pPr algn="just"/>
            <a:r>
              <a:rPr lang="es-MX" sz="3200" dirty="0">
                <a:effectLst/>
                <a:latin typeface="Helvetica" pitchFamily="2" charset="0"/>
              </a:rPr>
              <a:t>Si </a:t>
            </a:r>
            <a:r>
              <a:rPr lang="es-MX" sz="3200" dirty="0">
                <a:solidFill>
                  <a:srgbClr val="7030A0"/>
                </a:solidFill>
                <a:effectLst/>
                <a:latin typeface="Helvetica" pitchFamily="2" charset="0"/>
              </a:rPr>
              <a:t>conocemos a fondo el gráfico causal</a:t>
            </a:r>
            <a:r>
              <a:rPr lang="es-MX" sz="3200" dirty="0">
                <a:effectLst/>
                <a:latin typeface="Helvetica" pitchFamily="2" charset="0"/>
              </a:rPr>
              <a:t>, la </a:t>
            </a:r>
            <a:r>
              <a:rPr lang="es-MX" sz="3200" dirty="0">
                <a:solidFill>
                  <a:srgbClr val="7030A0"/>
                </a:solidFill>
                <a:effectLst/>
                <a:latin typeface="Helvetica" pitchFamily="2" charset="0"/>
              </a:rPr>
              <a:t>tarea de decidir qué variables debemos controlar se vuelve relativamente fácil </a:t>
            </a:r>
            <a:r>
              <a:rPr lang="es-MX" sz="3200" dirty="0">
                <a:effectLst/>
                <a:latin typeface="Helvetica" pitchFamily="2" charset="0"/>
              </a:rPr>
              <a:t>(puede que incluso le parezca casi trivial).</a:t>
            </a:r>
            <a:endParaRPr lang="es-MX" sz="3200" baseline="-25000" dirty="0">
              <a:effectLst/>
              <a:latin typeface="Helvetica" pitchFamily="2" charset="0"/>
            </a:endParaRPr>
          </a:p>
        </p:txBody>
      </p:sp>
    </p:spTree>
    <p:extLst>
      <p:ext uri="{BB962C8B-B14F-4D97-AF65-F5344CB8AC3E}">
        <p14:creationId xmlns:p14="http://schemas.microsoft.com/office/powerpoint/2010/main" val="7084026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CF536E-0679-B631-21D9-B7D83F81A4BF}"/>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7C42F367-E688-5B5C-C4A4-4BFA78E86B1B}"/>
              </a:ext>
            </a:extLst>
          </p:cNvPr>
          <p:cNvSpPr>
            <a:spLocks noGrp="1"/>
          </p:cNvSpPr>
          <p:nvPr>
            <p:ph type="title"/>
          </p:nvPr>
        </p:nvSpPr>
        <p:spPr>
          <a:xfrm>
            <a:off x="0" y="0"/>
            <a:ext cx="9144000" cy="1143000"/>
          </a:xfrm>
        </p:spPr>
        <p:txBody>
          <a:bodyPr>
            <a:normAutofit/>
          </a:bodyPr>
          <a:lstStyle/>
          <a:p>
            <a:pPr algn="ctr"/>
            <a:r>
              <a:rPr lang="es-MX" dirty="0"/>
              <a:t>¿Controlar o No controlar?</a:t>
            </a:r>
            <a:endParaRPr lang="es-ES" dirty="0"/>
          </a:p>
        </p:txBody>
      </p:sp>
      <p:sp>
        <p:nvSpPr>
          <p:cNvPr id="9" name="8 CuadroTexto">
            <a:extLst>
              <a:ext uri="{FF2B5EF4-FFF2-40B4-BE49-F238E27FC236}">
                <a16:creationId xmlns:a16="http://schemas.microsoft.com/office/drawing/2014/main" id="{E6D9CA4D-A01B-CDA4-BF4A-02A357BF59F9}"/>
              </a:ext>
            </a:extLst>
          </p:cNvPr>
          <p:cNvSpPr txBox="1"/>
          <p:nvPr/>
        </p:nvSpPr>
        <p:spPr>
          <a:xfrm>
            <a:off x="185057" y="1143000"/>
            <a:ext cx="8752114" cy="5509200"/>
          </a:xfrm>
          <a:prstGeom prst="rect">
            <a:avLst/>
          </a:prstGeom>
          <a:noFill/>
        </p:spPr>
        <p:txBody>
          <a:bodyPr wrap="square" rtlCol="0">
            <a:spAutoFit/>
          </a:bodyPr>
          <a:lstStyle/>
          <a:p>
            <a:pPr algn="just"/>
            <a:r>
              <a:rPr lang="es-MX" sz="3200" dirty="0">
                <a:effectLst/>
                <a:latin typeface="Helvetica" pitchFamily="2" charset="0"/>
              </a:rPr>
              <a:t>Si se </a:t>
            </a:r>
            <a:r>
              <a:rPr lang="es-MX" sz="3200" dirty="0">
                <a:solidFill>
                  <a:srgbClr val="7030A0"/>
                </a:solidFill>
                <a:effectLst/>
                <a:latin typeface="Helvetica" pitchFamily="2" charset="0"/>
              </a:rPr>
              <a:t>desconoce la verdadera estructura causal</a:t>
            </a:r>
            <a:r>
              <a:rPr lang="es-MX" sz="3200" dirty="0">
                <a:effectLst/>
                <a:latin typeface="Helvetica" pitchFamily="2" charset="0"/>
              </a:rPr>
              <a:t>, la </a:t>
            </a:r>
            <a:r>
              <a:rPr lang="es-MX" sz="3200" dirty="0">
                <a:solidFill>
                  <a:srgbClr val="7030A0"/>
                </a:solidFill>
                <a:effectLst/>
                <a:latin typeface="Helvetica" pitchFamily="2" charset="0"/>
              </a:rPr>
              <a:t>decisión es fundamentalmente difícil</a:t>
            </a:r>
            <a:r>
              <a:rPr lang="es-MX" sz="3200" dirty="0">
                <a:effectLst/>
                <a:latin typeface="Helvetica" pitchFamily="2" charset="0"/>
              </a:rPr>
              <a:t>.</a:t>
            </a:r>
          </a:p>
          <a:p>
            <a:pPr algn="just"/>
            <a:r>
              <a:rPr lang="es-MX" sz="3200" dirty="0">
                <a:solidFill>
                  <a:srgbClr val="00B050"/>
                </a:solidFill>
                <a:effectLst/>
                <a:latin typeface="Helvetica" pitchFamily="2" charset="0"/>
              </a:rPr>
              <a:t>No existe una solución única para la cuestión de controlar o no controlar, pero comprender la causalidad le ayudará a tomar decisiones mucho mejores al respecto</a:t>
            </a:r>
            <a:r>
              <a:rPr lang="es-MX" sz="3200" dirty="0">
                <a:effectLst/>
                <a:latin typeface="Helvetica" pitchFamily="2" charset="0"/>
              </a:rPr>
              <a:t>.La </a:t>
            </a:r>
            <a:r>
              <a:rPr lang="es-MX" sz="3200" dirty="0">
                <a:solidFill>
                  <a:srgbClr val="00B0F0"/>
                </a:solidFill>
                <a:effectLst/>
                <a:latin typeface="Helvetica" pitchFamily="2" charset="0"/>
              </a:rPr>
              <a:t>causalidad</a:t>
            </a:r>
            <a:r>
              <a:rPr lang="es-MX" sz="3200" dirty="0">
                <a:effectLst/>
                <a:latin typeface="Helvetica" pitchFamily="2" charset="0"/>
              </a:rPr>
              <a:t> no le ofrece un nuevo ángulo sobre el control estadístico, sino una </a:t>
            </a:r>
            <a:r>
              <a:rPr lang="es-MX" sz="3200" dirty="0">
                <a:solidFill>
                  <a:srgbClr val="00B0F0"/>
                </a:solidFill>
                <a:effectLst/>
                <a:latin typeface="Helvetica" pitchFamily="2" charset="0"/>
              </a:rPr>
              <a:t>nueva perspectiva</a:t>
            </a:r>
            <a:r>
              <a:rPr lang="es-MX" sz="3200" dirty="0">
                <a:effectLst/>
                <a:latin typeface="Helvetica" pitchFamily="2" charset="0"/>
              </a:rPr>
              <a:t> que le permite ver lo que es </a:t>
            </a:r>
            <a:r>
              <a:rPr lang="es-MX" sz="3200" dirty="0">
                <a:solidFill>
                  <a:srgbClr val="00B0F0"/>
                </a:solidFill>
                <a:effectLst/>
                <a:latin typeface="Helvetica" pitchFamily="2" charset="0"/>
              </a:rPr>
              <a:t>invisible</a:t>
            </a:r>
            <a:r>
              <a:rPr lang="es-MX" sz="3200" dirty="0">
                <a:effectLst/>
                <a:latin typeface="Helvetica" pitchFamily="2" charset="0"/>
              </a:rPr>
              <a:t> desde la perspectiva del </a:t>
            </a:r>
            <a:r>
              <a:rPr lang="es-MX" sz="3200" dirty="0">
                <a:solidFill>
                  <a:srgbClr val="00B0F0"/>
                </a:solidFill>
                <a:effectLst/>
                <a:latin typeface="Helvetica" pitchFamily="2" charset="0"/>
              </a:rPr>
              <a:t>primer peldaño </a:t>
            </a:r>
            <a:r>
              <a:rPr lang="es-MX" sz="3200" dirty="0">
                <a:effectLst/>
                <a:latin typeface="Helvetica" pitchFamily="2" charset="0"/>
              </a:rPr>
              <a:t>de la Escalera de la Causalidad. </a:t>
            </a:r>
            <a:endParaRPr lang="es-MX" sz="3200" baseline="-25000" dirty="0">
              <a:effectLst/>
              <a:latin typeface="Helvetica" pitchFamily="2" charset="0"/>
            </a:endParaRPr>
          </a:p>
        </p:txBody>
      </p:sp>
    </p:spTree>
    <p:extLst>
      <p:ext uri="{BB962C8B-B14F-4D97-AF65-F5344CB8AC3E}">
        <p14:creationId xmlns:p14="http://schemas.microsoft.com/office/powerpoint/2010/main" val="18561448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C6AEA0-07B2-8AC0-C04F-C9C0AC8E0AFD}"/>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13B1C6FC-D40B-B515-002E-383320C621F1}"/>
              </a:ext>
            </a:extLst>
          </p:cNvPr>
          <p:cNvSpPr>
            <a:spLocks noGrp="1"/>
          </p:cNvSpPr>
          <p:nvPr>
            <p:ph type="title"/>
          </p:nvPr>
        </p:nvSpPr>
        <p:spPr>
          <a:xfrm>
            <a:off x="0" y="0"/>
            <a:ext cx="9144000" cy="1143000"/>
          </a:xfrm>
        </p:spPr>
        <p:txBody>
          <a:bodyPr>
            <a:normAutofit/>
          </a:bodyPr>
          <a:lstStyle/>
          <a:p>
            <a:pPr algn="ctr"/>
            <a:r>
              <a:rPr lang="es-MX" dirty="0"/>
              <a:t>SCM</a:t>
            </a:r>
            <a:endParaRPr lang="es-ES" dirty="0"/>
          </a:p>
        </p:txBody>
      </p:sp>
      <p:sp>
        <p:nvSpPr>
          <p:cNvPr id="9" name="8 CuadroTexto">
            <a:extLst>
              <a:ext uri="{FF2B5EF4-FFF2-40B4-BE49-F238E27FC236}">
                <a16:creationId xmlns:a16="http://schemas.microsoft.com/office/drawing/2014/main" id="{03193FC9-25A6-250E-DBB1-5D37EA7CA0DC}"/>
              </a:ext>
            </a:extLst>
          </p:cNvPr>
          <p:cNvSpPr txBox="1"/>
          <p:nvPr/>
        </p:nvSpPr>
        <p:spPr>
          <a:xfrm>
            <a:off x="185057" y="1143000"/>
            <a:ext cx="8752114" cy="4524315"/>
          </a:xfrm>
          <a:prstGeom prst="rect">
            <a:avLst/>
          </a:prstGeom>
          <a:noFill/>
        </p:spPr>
        <p:txBody>
          <a:bodyPr wrap="square" rtlCol="0">
            <a:spAutoFit/>
          </a:bodyPr>
          <a:lstStyle/>
          <a:p>
            <a:pPr algn="just"/>
            <a:r>
              <a:rPr lang="es-MX" sz="3200" dirty="0">
                <a:latin typeface="Helvetica" pitchFamily="2" charset="0"/>
              </a:rPr>
              <a:t>L</a:t>
            </a:r>
            <a:r>
              <a:rPr lang="es-MX" sz="3200" dirty="0">
                <a:effectLst/>
                <a:latin typeface="Helvetica" pitchFamily="2" charset="0"/>
              </a:rPr>
              <a:t>os SCM son una </a:t>
            </a:r>
            <a:r>
              <a:rPr lang="es-MX" sz="3200" dirty="0">
                <a:solidFill>
                  <a:srgbClr val="00B0F0"/>
                </a:solidFill>
                <a:effectLst/>
                <a:latin typeface="Helvetica" pitchFamily="2" charset="0"/>
              </a:rPr>
              <a:t>herramienta útil para codificar modelos causales</a:t>
            </a:r>
            <a:r>
              <a:rPr lang="es-MX" sz="3200" dirty="0">
                <a:effectLst/>
                <a:latin typeface="Helvetica" pitchFamily="2" charset="0"/>
              </a:rPr>
              <a:t>. Consisten en un </a:t>
            </a:r>
            <a:r>
              <a:rPr lang="es-MX" sz="3200" dirty="0">
                <a:solidFill>
                  <a:srgbClr val="00B0F0"/>
                </a:solidFill>
                <a:effectLst/>
                <a:latin typeface="Helvetica" pitchFamily="2" charset="0"/>
              </a:rPr>
              <a:t>conjunto de variables (exógenas y endógenas)</a:t>
            </a:r>
            <a:r>
              <a:rPr lang="es-MX" sz="3200" dirty="0">
                <a:effectLst/>
                <a:latin typeface="Helvetica" pitchFamily="2" charset="0"/>
              </a:rPr>
              <a:t> y un </a:t>
            </a:r>
            <a:r>
              <a:rPr lang="es-MX" sz="3200" dirty="0">
                <a:solidFill>
                  <a:srgbClr val="00B0F0"/>
                </a:solidFill>
                <a:effectLst/>
                <a:latin typeface="Helvetica" pitchFamily="2" charset="0"/>
              </a:rPr>
              <a:t>conjunto de funciones que definen las relaciones entre estas variables</a:t>
            </a:r>
            <a:r>
              <a:rPr lang="es-MX" sz="3200" dirty="0">
                <a:effectLst/>
                <a:latin typeface="Helvetica" pitchFamily="2" charset="0"/>
              </a:rPr>
              <a:t>. </a:t>
            </a:r>
          </a:p>
          <a:p>
            <a:pPr algn="just"/>
            <a:endParaRPr lang="es-MX" sz="3200" dirty="0">
              <a:latin typeface="Helvetica" pitchFamily="2" charset="0"/>
            </a:endParaRPr>
          </a:p>
          <a:p>
            <a:pPr algn="just"/>
            <a:r>
              <a:rPr lang="es-MX" sz="3200" dirty="0">
                <a:latin typeface="Helvetica" pitchFamily="2" charset="0"/>
              </a:rPr>
              <a:t>S</a:t>
            </a:r>
            <a:r>
              <a:rPr lang="es-MX" sz="3200" dirty="0">
                <a:effectLst/>
                <a:latin typeface="Helvetica" pitchFamily="2" charset="0"/>
              </a:rPr>
              <a:t>e pueden </a:t>
            </a:r>
            <a:r>
              <a:rPr lang="es-MX" sz="3200" dirty="0">
                <a:solidFill>
                  <a:srgbClr val="00B050"/>
                </a:solidFill>
                <a:effectLst/>
                <a:latin typeface="Helvetica" pitchFamily="2" charset="0"/>
              </a:rPr>
              <a:t>representar como gráficos</a:t>
            </a:r>
            <a:r>
              <a:rPr lang="es-MX" sz="3200" dirty="0">
                <a:effectLst/>
                <a:latin typeface="Helvetica" pitchFamily="2" charset="0"/>
              </a:rPr>
              <a:t>, con </a:t>
            </a:r>
            <a:r>
              <a:rPr lang="es-MX" sz="3200" dirty="0">
                <a:solidFill>
                  <a:srgbClr val="00B050"/>
                </a:solidFill>
                <a:effectLst/>
                <a:latin typeface="Helvetica" pitchFamily="2" charset="0"/>
              </a:rPr>
              <a:t>nodos que representan variables y aristas dirigidas que representan funciones</a:t>
            </a:r>
            <a:r>
              <a:rPr lang="es-MX" sz="3200" dirty="0">
                <a:effectLst/>
                <a:latin typeface="Helvetica" pitchFamily="2" charset="0"/>
              </a:rPr>
              <a:t>. </a:t>
            </a:r>
            <a:endParaRPr lang="es-MX" sz="3200" baseline="-25000" dirty="0">
              <a:effectLst/>
              <a:latin typeface="Helvetica" pitchFamily="2" charset="0"/>
            </a:endParaRPr>
          </a:p>
        </p:txBody>
      </p:sp>
    </p:spTree>
    <p:extLst>
      <p:ext uri="{BB962C8B-B14F-4D97-AF65-F5344CB8AC3E}">
        <p14:creationId xmlns:p14="http://schemas.microsoft.com/office/powerpoint/2010/main" val="21355234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695E96-6B4C-2C6A-E0C5-94FDA3F6E63F}"/>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54E69E26-6138-DE2F-93CF-6F725B6441A5}"/>
              </a:ext>
            </a:extLst>
          </p:cNvPr>
          <p:cNvSpPr>
            <a:spLocks noGrp="1"/>
          </p:cNvSpPr>
          <p:nvPr>
            <p:ph type="title"/>
          </p:nvPr>
        </p:nvSpPr>
        <p:spPr>
          <a:xfrm>
            <a:off x="0" y="0"/>
            <a:ext cx="9144000" cy="1143000"/>
          </a:xfrm>
        </p:spPr>
        <p:txBody>
          <a:bodyPr>
            <a:normAutofit/>
          </a:bodyPr>
          <a:lstStyle/>
          <a:p>
            <a:pPr algn="ctr"/>
            <a:r>
              <a:rPr lang="es-MX" dirty="0"/>
              <a:t>SCM</a:t>
            </a:r>
            <a:endParaRPr lang="es-ES" dirty="0"/>
          </a:p>
        </p:txBody>
      </p:sp>
      <p:sp>
        <p:nvSpPr>
          <p:cNvPr id="9" name="8 CuadroTexto">
            <a:extLst>
              <a:ext uri="{FF2B5EF4-FFF2-40B4-BE49-F238E27FC236}">
                <a16:creationId xmlns:a16="http://schemas.microsoft.com/office/drawing/2014/main" id="{9469E093-BC82-6E61-292F-AE3F97944D4E}"/>
              </a:ext>
            </a:extLst>
          </p:cNvPr>
          <p:cNvSpPr txBox="1"/>
          <p:nvPr/>
        </p:nvSpPr>
        <p:spPr>
          <a:xfrm>
            <a:off x="185057" y="1143000"/>
            <a:ext cx="8752114" cy="3539430"/>
          </a:xfrm>
          <a:prstGeom prst="rect">
            <a:avLst/>
          </a:prstGeom>
          <a:noFill/>
        </p:spPr>
        <p:txBody>
          <a:bodyPr wrap="square" rtlCol="0">
            <a:spAutoFit/>
          </a:bodyPr>
          <a:lstStyle/>
          <a:p>
            <a:pPr algn="just"/>
            <a:r>
              <a:rPr lang="es-MX" sz="3200" dirty="0">
                <a:latin typeface="Helvetica" pitchFamily="2" charset="0"/>
              </a:rPr>
              <a:t>L</a:t>
            </a:r>
            <a:r>
              <a:rPr lang="es-MX" sz="3200" dirty="0">
                <a:effectLst/>
                <a:latin typeface="Helvetica" pitchFamily="2" charset="0"/>
              </a:rPr>
              <a:t>os SCM pueden </a:t>
            </a:r>
            <a:r>
              <a:rPr lang="es-MX" sz="3200" dirty="0">
                <a:solidFill>
                  <a:srgbClr val="00B050"/>
                </a:solidFill>
                <a:effectLst/>
                <a:latin typeface="Helvetica" pitchFamily="2" charset="0"/>
              </a:rPr>
              <a:t>producir distribuciones intervencionistas y contrafácticas</a:t>
            </a:r>
            <a:r>
              <a:rPr lang="es-MX" sz="3200" dirty="0">
                <a:effectLst/>
                <a:latin typeface="Helvetica" pitchFamily="2" charset="0"/>
              </a:rPr>
              <a:t>. </a:t>
            </a:r>
          </a:p>
          <a:p>
            <a:pPr algn="just"/>
            <a:endParaRPr lang="es-MX" sz="3200" dirty="0">
              <a:latin typeface="Helvetica" pitchFamily="2" charset="0"/>
            </a:endParaRPr>
          </a:p>
          <a:p>
            <a:pPr algn="just"/>
            <a:r>
              <a:rPr lang="es-MX" sz="3200" dirty="0">
                <a:effectLst/>
                <a:latin typeface="Helvetica" pitchFamily="2" charset="0"/>
              </a:rPr>
              <a:t>En la literatura causal, los nombres modelo de ecuaciones estructurales </a:t>
            </a:r>
            <a:r>
              <a:rPr lang="es-MX" sz="3200" dirty="0">
                <a:solidFill>
                  <a:srgbClr val="C00000"/>
                </a:solidFill>
                <a:effectLst/>
                <a:latin typeface="Helvetica" pitchFamily="2" charset="0"/>
              </a:rPr>
              <a:t>(SEM) </a:t>
            </a:r>
            <a:r>
              <a:rPr lang="es-MX" sz="3200" dirty="0">
                <a:effectLst/>
                <a:latin typeface="Helvetica" pitchFamily="2" charset="0"/>
              </a:rPr>
              <a:t>y modelo causal estructural </a:t>
            </a:r>
            <a:r>
              <a:rPr lang="es-MX" sz="3200" dirty="0">
                <a:solidFill>
                  <a:srgbClr val="C00000"/>
                </a:solidFill>
                <a:effectLst/>
                <a:latin typeface="Helvetica" pitchFamily="2" charset="0"/>
              </a:rPr>
              <a:t>(SCM) </a:t>
            </a:r>
            <a:r>
              <a:rPr lang="es-MX" sz="3200" dirty="0">
                <a:effectLst/>
                <a:latin typeface="Helvetica" pitchFamily="2" charset="0"/>
              </a:rPr>
              <a:t>a veces </a:t>
            </a:r>
            <a:r>
              <a:rPr lang="es-MX" sz="3200" dirty="0">
                <a:solidFill>
                  <a:srgbClr val="C00000"/>
                </a:solidFill>
                <a:effectLst/>
                <a:latin typeface="Helvetica" pitchFamily="2" charset="0"/>
              </a:rPr>
              <a:t>se usan indistintamente</a:t>
            </a:r>
            <a:r>
              <a:rPr lang="es-MX" sz="3200" dirty="0">
                <a:effectLst/>
                <a:latin typeface="Helvetica" pitchFamily="2" charset="0"/>
              </a:rPr>
              <a:t>.</a:t>
            </a:r>
          </a:p>
        </p:txBody>
      </p:sp>
    </p:spTree>
    <p:extLst>
      <p:ext uri="{BB962C8B-B14F-4D97-AF65-F5344CB8AC3E}">
        <p14:creationId xmlns:p14="http://schemas.microsoft.com/office/powerpoint/2010/main" val="36930256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EFE1D-7005-349D-55C8-0568AB7A8F51}"/>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7B3CF536-08A1-895F-11D2-E43EB78B717B}"/>
              </a:ext>
            </a:extLst>
          </p:cNvPr>
          <p:cNvSpPr>
            <a:spLocks noGrp="1"/>
          </p:cNvSpPr>
          <p:nvPr>
            <p:ph type="title"/>
          </p:nvPr>
        </p:nvSpPr>
        <p:spPr>
          <a:xfrm>
            <a:off x="0" y="0"/>
            <a:ext cx="9144000" cy="1143000"/>
          </a:xfrm>
        </p:spPr>
        <p:txBody>
          <a:bodyPr>
            <a:normAutofit/>
          </a:bodyPr>
          <a:lstStyle/>
          <a:p>
            <a:pPr algn="ctr"/>
            <a:r>
              <a:rPr lang="es-MX" dirty="0"/>
              <a:t>SCM</a:t>
            </a:r>
            <a:endParaRPr lang="es-ES" dirty="0"/>
          </a:p>
        </p:txBody>
      </p:sp>
      <p:sp>
        <p:nvSpPr>
          <p:cNvPr id="9" name="8 CuadroTexto">
            <a:extLst>
              <a:ext uri="{FF2B5EF4-FFF2-40B4-BE49-F238E27FC236}">
                <a16:creationId xmlns:a16="http://schemas.microsoft.com/office/drawing/2014/main" id="{7F49E0BE-9B2E-2868-3877-1257581DF14A}"/>
              </a:ext>
            </a:extLst>
          </p:cNvPr>
          <p:cNvSpPr txBox="1"/>
          <p:nvPr/>
        </p:nvSpPr>
        <p:spPr>
          <a:xfrm>
            <a:off x="185057" y="1143000"/>
            <a:ext cx="8752114" cy="4031873"/>
          </a:xfrm>
          <a:prstGeom prst="rect">
            <a:avLst/>
          </a:prstGeom>
          <a:noFill/>
        </p:spPr>
        <p:txBody>
          <a:bodyPr wrap="square" rtlCol="0">
            <a:spAutoFit/>
          </a:bodyPr>
          <a:lstStyle/>
          <a:p>
            <a:pPr algn="just"/>
            <a:r>
              <a:rPr lang="es-MX" sz="3200" dirty="0">
                <a:effectLst/>
                <a:latin typeface="Helvetica" pitchFamily="2" charset="0"/>
              </a:rPr>
              <a:t>Otros se refieren a los </a:t>
            </a:r>
            <a:r>
              <a:rPr lang="es-MX" sz="3200" dirty="0">
                <a:solidFill>
                  <a:srgbClr val="C00000"/>
                </a:solidFill>
                <a:effectLst/>
                <a:latin typeface="Helvetica" pitchFamily="2" charset="0"/>
              </a:rPr>
              <a:t>SEM como una familia de técnicas de modelado multivariado específicas con variables latentes</a:t>
            </a:r>
            <a:r>
              <a:rPr lang="es-MX" sz="3200" dirty="0">
                <a:effectLst/>
                <a:latin typeface="Helvetica" pitchFamily="2" charset="0"/>
              </a:rPr>
              <a:t>. </a:t>
            </a:r>
          </a:p>
          <a:p>
            <a:pPr algn="just"/>
            <a:endParaRPr lang="es-MX" sz="3200" dirty="0">
              <a:latin typeface="Helvetica" pitchFamily="2" charset="0"/>
            </a:endParaRPr>
          </a:p>
          <a:p>
            <a:pPr algn="just"/>
            <a:r>
              <a:rPr lang="es-MX" sz="3200" dirty="0">
                <a:latin typeface="Helvetica" pitchFamily="2" charset="0"/>
              </a:rPr>
              <a:t>La </a:t>
            </a:r>
            <a:r>
              <a:rPr lang="es-MX" sz="3200" dirty="0">
                <a:solidFill>
                  <a:srgbClr val="00B0F0"/>
                </a:solidFill>
                <a:latin typeface="Helvetica" pitchFamily="2" charset="0"/>
              </a:rPr>
              <a:t>regresión lineal </a:t>
            </a:r>
            <a:r>
              <a:rPr lang="es-MX" sz="3200" dirty="0">
                <a:latin typeface="Helvetica" pitchFamily="2" charset="0"/>
              </a:rPr>
              <a:t>es un </a:t>
            </a:r>
            <a:r>
              <a:rPr lang="es-MX" sz="3200" dirty="0">
                <a:solidFill>
                  <a:srgbClr val="00B0F0"/>
                </a:solidFill>
                <a:latin typeface="Helvetica" pitchFamily="2" charset="0"/>
              </a:rPr>
              <a:t>modelo que nos permite cuantificar la fuerza (relativa) de una relación</a:t>
            </a:r>
            <a:r>
              <a:rPr lang="es-MX" sz="3200" dirty="0">
                <a:latin typeface="Helvetica" pitchFamily="2" charset="0"/>
              </a:rPr>
              <a:t> (lineal en sus parámetros) </a:t>
            </a:r>
            <a:r>
              <a:rPr lang="es-MX" sz="3200" dirty="0">
                <a:solidFill>
                  <a:srgbClr val="00B0F0"/>
                </a:solidFill>
                <a:latin typeface="Helvetica" pitchFamily="2" charset="0"/>
              </a:rPr>
              <a:t>entre dos o más variables</a:t>
            </a:r>
            <a:r>
              <a:rPr lang="es-MX" sz="3200" dirty="0">
                <a:latin typeface="Helvetica" pitchFamily="2" charset="0"/>
              </a:rPr>
              <a:t>. </a:t>
            </a:r>
          </a:p>
        </p:txBody>
      </p:sp>
    </p:spTree>
    <p:extLst>
      <p:ext uri="{BB962C8B-B14F-4D97-AF65-F5344CB8AC3E}">
        <p14:creationId xmlns:p14="http://schemas.microsoft.com/office/powerpoint/2010/main" val="13507504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90D1DF-542C-29EE-3A47-B0FB502E7772}"/>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B520A12C-56C2-7743-484D-F3AA0A13F379}"/>
              </a:ext>
            </a:extLst>
          </p:cNvPr>
          <p:cNvSpPr>
            <a:spLocks noGrp="1"/>
          </p:cNvSpPr>
          <p:nvPr>
            <p:ph type="title"/>
          </p:nvPr>
        </p:nvSpPr>
        <p:spPr>
          <a:xfrm>
            <a:off x="0" y="0"/>
            <a:ext cx="9144000" cy="1143000"/>
          </a:xfrm>
        </p:spPr>
        <p:txBody>
          <a:bodyPr>
            <a:normAutofit/>
          </a:bodyPr>
          <a:lstStyle/>
          <a:p>
            <a:pPr algn="ctr"/>
            <a:r>
              <a:rPr lang="es-MX" dirty="0"/>
              <a:t>SCM</a:t>
            </a:r>
            <a:endParaRPr lang="es-ES" dirty="0"/>
          </a:p>
        </p:txBody>
      </p:sp>
      <p:sp>
        <p:nvSpPr>
          <p:cNvPr id="9" name="8 CuadroTexto">
            <a:extLst>
              <a:ext uri="{FF2B5EF4-FFF2-40B4-BE49-F238E27FC236}">
                <a16:creationId xmlns:a16="http://schemas.microsoft.com/office/drawing/2014/main" id="{BEBEF355-71C7-95DA-475E-77142FE2210B}"/>
              </a:ext>
            </a:extLst>
          </p:cNvPr>
          <p:cNvSpPr txBox="1"/>
          <p:nvPr/>
        </p:nvSpPr>
        <p:spPr>
          <a:xfrm>
            <a:off x="185057" y="1143000"/>
            <a:ext cx="8752114" cy="2554545"/>
          </a:xfrm>
          <a:prstGeom prst="rect">
            <a:avLst/>
          </a:prstGeom>
          <a:noFill/>
        </p:spPr>
        <p:txBody>
          <a:bodyPr wrap="square" rtlCol="0">
            <a:spAutoFit/>
          </a:bodyPr>
          <a:lstStyle/>
          <a:p>
            <a:pPr algn="just"/>
            <a:r>
              <a:rPr lang="es-MX" sz="3200" dirty="0">
                <a:latin typeface="Helvetica" pitchFamily="2" charset="0"/>
              </a:rPr>
              <a:t>En la </a:t>
            </a:r>
            <a:r>
              <a:rPr lang="es-MX" sz="3200" dirty="0">
                <a:solidFill>
                  <a:srgbClr val="00B0F0"/>
                </a:solidFill>
                <a:latin typeface="Helvetica" pitchFamily="2" charset="0"/>
              </a:rPr>
              <a:t>regresión lineal no existe la noción de direccionalidad causal </a:t>
            </a:r>
            <a:r>
              <a:rPr lang="es-MX" sz="3200" dirty="0">
                <a:latin typeface="Helvetica" pitchFamily="2" charset="0"/>
              </a:rPr>
              <a:t>y, en este sentido, no sabemos qué dirección (si es que hay alguna) es la </a:t>
            </a:r>
            <a:r>
              <a:rPr lang="es-MX" sz="3200" dirty="0">
                <a:solidFill>
                  <a:srgbClr val="00B0F0"/>
                </a:solidFill>
                <a:latin typeface="Helvetica" pitchFamily="2" charset="0"/>
              </a:rPr>
              <a:t>causalmente correcta</a:t>
            </a:r>
            <a:r>
              <a:rPr lang="es-MX" sz="3200" dirty="0">
                <a:latin typeface="Helvetica" pitchFamily="2" charset="0"/>
              </a:rPr>
              <a:t>. Esta condición se conoce como </a:t>
            </a:r>
            <a:r>
              <a:rPr lang="es-MX" sz="3200" dirty="0">
                <a:solidFill>
                  <a:srgbClr val="00B0F0"/>
                </a:solidFill>
                <a:latin typeface="Helvetica" pitchFamily="2" charset="0"/>
              </a:rPr>
              <a:t>equivalencia observacional</a:t>
            </a:r>
            <a:r>
              <a:rPr lang="es-MX" sz="3200" dirty="0">
                <a:latin typeface="Helvetica" pitchFamily="2" charset="0"/>
              </a:rPr>
              <a:t>. </a:t>
            </a:r>
          </a:p>
        </p:txBody>
      </p:sp>
    </p:spTree>
    <p:extLst>
      <p:ext uri="{BB962C8B-B14F-4D97-AF65-F5344CB8AC3E}">
        <p14:creationId xmlns:p14="http://schemas.microsoft.com/office/powerpoint/2010/main" val="1465493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S_tradnl" dirty="0"/>
              <a:t>Regresión Lineal</a:t>
            </a:r>
          </a:p>
        </p:txBody>
      </p:sp>
      <p:sp>
        <p:nvSpPr>
          <p:cNvPr id="5" name="Rectángulo 4">
            <a:extLst>
              <a:ext uri="{FF2B5EF4-FFF2-40B4-BE49-F238E27FC236}">
                <a16:creationId xmlns:a16="http://schemas.microsoft.com/office/drawing/2014/main" id="{75658ECC-2312-E840-BD8C-9A799FC04452}"/>
              </a:ext>
            </a:extLst>
          </p:cNvPr>
          <p:cNvSpPr/>
          <p:nvPr/>
        </p:nvSpPr>
        <p:spPr>
          <a:xfrm>
            <a:off x="183823" y="902864"/>
            <a:ext cx="8776353" cy="5509200"/>
          </a:xfrm>
          <a:prstGeom prst="rect">
            <a:avLst/>
          </a:prstGeom>
        </p:spPr>
        <p:txBody>
          <a:bodyPr wrap="square">
            <a:spAutoFit/>
          </a:bodyPr>
          <a:lstStyle/>
          <a:p>
            <a:pPr algn="just"/>
            <a:r>
              <a:rPr lang="es-MX" sz="3200" dirty="0"/>
              <a:t>Una característica importante de la regresión lineal es que nos </a:t>
            </a:r>
            <a:r>
              <a:rPr lang="es-MX" sz="3200" dirty="0">
                <a:solidFill>
                  <a:srgbClr val="7030A0"/>
                </a:solidFill>
              </a:rPr>
              <a:t>permite cuantificar fácilmente </a:t>
            </a:r>
            <a:r>
              <a:rPr lang="es-MX" sz="3200" dirty="0"/>
              <a:t>la fuerza de la </a:t>
            </a:r>
            <a:r>
              <a:rPr lang="es-MX" sz="3200" dirty="0">
                <a:solidFill>
                  <a:srgbClr val="7030A0"/>
                </a:solidFill>
              </a:rPr>
              <a:t>relación entre los predictores y la variable objetivo</a:t>
            </a:r>
            <a:r>
              <a:rPr lang="es-MX" sz="3200" dirty="0"/>
              <a:t> mediante el </a:t>
            </a:r>
            <a:r>
              <a:rPr lang="es-MX" sz="3200" dirty="0">
                <a:solidFill>
                  <a:srgbClr val="7030A0"/>
                </a:solidFill>
              </a:rPr>
              <a:t>cálculo de los coeficientes de regresión</a:t>
            </a:r>
            <a:r>
              <a:rPr lang="es-MX" sz="3200" dirty="0"/>
              <a:t>. </a:t>
            </a:r>
          </a:p>
          <a:p>
            <a:pPr algn="just"/>
            <a:endParaRPr lang="es-MX" sz="3200" dirty="0"/>
          </a:p>
          <a:p>
            <a:pPr algn="just"/>
            <a:r>
              <a:rPr lang="es-MX" sz="3200" dirty="0"/>
              <a:t>Intuitivamente, los coeficientes de regresión pueden considerarse como la </a:t>
            </a:r>
            <a:r>
              <a:rPr lang="es-MX" sz="3200" dirty="0">
                <a:solidFill>
                  <a:srgbClr val="7030A0"/>
                </a:solidFill>
              </a:rPr>
              <a:t>cantidad de cambio en la variable de salida </a:t>
            </a:r>
            <a:r>
              <a:rPr lang="es-MX" sz="3200" dirty="0"/>
              <a:t>prevista en </a:t>
            </a:r>
            <a:r>
              <a:rPr lang="es-MX" sz="3200" dirty="0">
                <a:solidFill>
                  <a:srgbClr val="00B050"/>
                </a:solidFill>
              </a:rPr>
              <a:t>relación con un cambio unitario en la variable de entrada</a:t>
            </a:r>
            <a:r>
              <a:rPr lang="es-MX" sz="3200" dirty="0"/>
              <a:t>.</a:t>
            </a:r>
            <a:endParaRPr lang="en-US" sz="3200" dirty="0">
              <a:latin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697841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131465-4637-54E6-5F8B-4DE6DBA77899}"/>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F7C6F83E-561B-D01F-89E5-FFCE04911A21}"/>
              </a:ext>
            </a:extLst>
          </p:cNvPr>
          <p:cNvSpPr>
            <a:spLocks noGrp="1"/>
          </p:cNvSpPr>
          <p:nvPr>
            <p:ph type="title"/>
          </p:nvPr>
        </p:nvSpPr>
        <p:spPr>
          <a:xfrm>
            <a:off x="0" y="0"/>
            <a:ext cx="9144000" cy="1143000"/>
          </a:xfrm>
        </p:spPr>
        <p:txBody>
          <a:bodyPr>
            <a:normAutofit/>
          </a:bodyPr>
          <a:lstStyle/>
          <a:p>
            <a:pPr algn="ctr"/>
            <a:r>
              <a:rPr lang="es-MX" dirty="0"/>
              <a:t>Encontrando el vínculo</a:t>
            </a:r>
            <a:endParaRPr lang="es-ES" dirty="0"/>
          </a:p>
        </p:txBody>
      </p:sp>
      <p:sp>
        <p:nvSpPr>
          <p:cNvPr id="9" name="8 CuadroTexto">
            <a:extLst>
              <a:ext uri="{FF2B5EF4-FFF2-40B4-BE49-F238E27FC236}">
                <a16:creationId xmlns:a16="http://schemas.microsoft.com/office/drawing/2014/main" id="{605B29D9-8B2D-84A4-9D69-85BE866C7144}"/>
              </a:ext>
            </a:extLst>
          </p:cNvPr>
          <p:cNvSpPr txBox="1"/>
          <p:nvPr/>
        </p:nvSpPr>
        <p:spPr>
          <a:xfrm>
            <a:off x="185057" y="1143000"/>
            <a:ext cx="8752114" cy="5016758"/>
          </a:xfrm>
          <a:prstGeom prst="rect">
            <a:avLst/>
          </a:prstGeom>
          <a:noFill/>
        </p:spPr>
        <p:txBody>
          <a:bodyPr wrap="square" rtlCol="0">
            <a:spAutoFit/>
          </a:bodyPr>
          <a:lstStyle/>
          <a:p>
            <a:pPr algn="just"/>
            <a:r>
              <a:rPr lang="es-MX" sz="3200" dirty="0">
                <a:latin typeface="Helvetica" pitchFamily="2" charset="0"/>
              </a:rPr>
              <a:t>La </a:t>
            </a:r>
            <a:r>
              <a:rPr lang="es-MX" sz="3200" dirty="0">
                <a:solidFill>
                  <a:srgbClr val="00B0F0"/>
                </a:solidFill>
                <a:latin typeface="Helvetica" pitchFamily="2" charset="0"/>
              </a:rPr>
              <a:t>regresión lineal </a:t>
            </a:r>
            <a:r>
              <a:rPr lang="es-MX" sz="3200" dirty="0">
                <a:latin typeface="Helvetica" pitchFamily="2" charset="0"/>
              </a:rPr>
              <a:t>se puede utilizar para </a:t>
            </a:r>
            <a:r>
              <a:rPr lang="es-MX" sz="3200" dirty="0">
                <a:solidFill>
                  <a:srgbClr val="00B0F0"/>
                </a:solidFill>
                <a:latin typeface="Helvetica" pitchFamily="2" charset="0"/>
              </a:rPr>
              <a:t>estimar los efectos causales</a:t>
            </a:r>
            <a:r>
              <a:rPr lang="es-MX" sz="3200" dirty="0">
                <a:latin typeface="Helvetica" pitchFamily="2" charset="0"/>
              </a:rPr>
              <a:t>, siempre que </a:t>
            </a:r>
            <a:r>
              <a:rPr lang="es-MX" sz="3200" dirty="0">
                <a:solidFill>
                  <a:srgbClr val="00B0F0"/>
                </a:solidFill>
                <a:latin typeface="Helvetica" pitchFamily="2" charset="0"/>
              </a:rPr>
              <a:t>conozcamos la estructura causal subyacente </a:t>
            </a:r>
            <a:r>
              <a:rPr lang="es-MX" sz="3200" dirty="0">
                <a:latin typeface="Helvetica" pitchFamily="2" charset="0"/>
              </a:rPr>
              <a:t>(lo que nos permite elegir qué variables debemos controlar) y que el </a:t>
            </a:r>
            <a:r>
              <a:rPr lang="es-MX" sz="3200" dirty="0">
                <a:solidFill>
                  <a:srgbClr val="00B0F0"/>
                </a:solidFill>
                <a:latin typeface="Helvetica" pitchFamily="2" charset="0"/>
              </a:rPr>
              <a:t>sistema subyacente sea lineal</a:t>
            </a:r>
            <a:r>
              <a:rPr lang="es-MX" sz="3200" dirty="0">
                <a:latin typeface="Helvetica" pitchFamily="2" charset="0"/>
              </a:rPr>
              <a:t> en términos de parámetros.</a:t>
            </a:r>
          </a:p>
          <a:p>
            <a:pPr algn="just"/>
            <a:endParaRPr lang="es-MX" sz="3200" dirty="0">
              <a:latin typeface="Helvetica" pitchFamily="2" charset="0"/>
            </a:endParaRPr>
          </a:p>
          <a:p>
            <a:pPr algn="just"/>
            <a:r>
              <a:rPr lang="es-MX" sz="3200" dirty="0">
                <a:latin typeface="Helvetica" pitchFamily="2" charset="0"/>
              </a:rPr>
              <a:t>Los </a:t>
            </a:r>
            <a:r>
              <a:rPr lang="es-MX" sz="3200" dirty="0">
                <a:solidFill>
                  <a:srgbClr val="FFC000"/>
                </a:solidFill>
                <a:latin typeface="Helvetica" pitchFamily="2" charset="0"/>
              </a:rPr>
              <a:t>modelos lineales pueden ser un microscopio útil para el análisis causal</a:t>
            </a:r>
            <a:r>
              <a:rPr lang="es-MX" sz="3200" dirty="0">
                <a:latin typeface="Helvetica" pitchFamily="2" charset="0"/>
              </a:rPr>
              <a:t>.</a:t>
            </a:r>
          </a:p>
        </p:txBody>
      </p:sp>
    </p:spTree>
    <p:extLst>
      <p:ext uri="{BB962C8B-B14F-4D97-AF65-F5344CB8AC3E}">
        <p14:creationId xmlns:p14="http://schemas.microsoft.com/office/powerpoint/2010/main" val="21524310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7051F-699A-C873-1231-04ABED45AA1E}"/>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F633AAE5-DF48-3E01-2028-199484FB0073}"/>
              </a:ext>
            </a:extLst>
          </p:cNvPr>
          <p:cNvSpPr>
            <a:spLocks noGrp="1"/>
          </p:cNvSpPr>
          <p:nvPr>
            <p:ph type="title"/>
          </p:nvPr>
        </p:nvSpPr>
        <p:spPr>
          <a:xfrm>
            <a:off x="0" y="0"/>
            <a:ext cx="9144000" cy="1143000"/>
          </a:xfrm>
        </p:spPr>
        <p:txBody>
          <a:bodyPr>
            <a:normAutofit/>
          </a:bodyPr>
          <a:lstStyle/>
          <a:p>
            <a:pPr algn="ctr"/>
            <a:r>
              <a:rPr lang="es-MX" dirty="0"/>
              <a:t>Encontrando el vínculo</a:t>
            </a:r>
            <a:endParaRPr lang="es-ES" dirty="0"/>
          </a:p>
        </p:txBody>
      </p:sp>
      <p:sp>
        <p:nvSpPr>
          <p:cNvPr id="9" name="8 CuadroTexto">
            <a:extLst>
              <a:ext uri="{FF2B5EF4-FFF2-40B4-BE49-F238E27FC236}">
                <a16:creationId xmlns:a16="http://schemas.microsoft.com/office/drawing/2014/main" id="{24079133-FB21-EDAB-7E97-624D17ACB108}"/>
              </a:ext>
            </a:extLst>
          </p:cNvPr>
          <p:cNvSpPr txBox="1"/>
          <p:nvPr/>
        </p:nvSpPr>
        <p:spPr>
          <a:xfrm>
            <a:off x="185057" y="1143000"/>
            <a:ext cx="8752114" cy="5509200"/>
          </a:xfrm>
          <a:prstGeom prst="rect">
            <a:avLst/>
          </a:prstGeom>
          <a:noFill/>
        </p:spPr>
        <p:txBody>
          <a:bodyPr wrap="square" rtlCol="0">
            <a:spAutoFit/>
          </a:bodyPr>
          <a:lstStyle/>
          <a:p>
            <a:pPr algn="just"/>
            <a:r>
              <a:rPr lang="es-MX" sz="3200" dirty="0">
                <a:effectLst/>
                <a:latin typeface="Helvetica" pitchFamily="2" charset="0"/>
              </a:rPr>
              <a:t>Para consolidar nuestro entendimiento, </a:t>
            </a:r>
            <a:r>
              <a:rPr lang="es-MX" sz="3200" dirty="0">
                <a:solidFill>
                  <a:srgbClr val="00B050"/>
                </a:solidFill>
                <a:effectLst/>
                <a:latin typeface="Helvetica" pitchFamily="2" charset="0"/>
              </a:rPr>
              <a:t>construyamos un modelo de regresión lineal </a:t>
            </a:r>
            <a:r>
              <a:rPr lang="es-MX" sz="3200" dirty="0">
                <a:effectLst/>
                <a:latin typeface="Helvetica" pitchFamily="2" charset="0"/>
              </a:rPr>
              <a:t>más que sea </a:t>
            </a:r>
            <a:r>
              <a:rPr lang="es-MX" sz="3200" dirty="0">
                <a:solidFill>
                  <a:srgbClr val="00B050"/>
                </a:solidFill>
                <a:effectLst/>
                <a:latin typeface="Helvetica" pitchFamily="2" charset="0"/>
              </a:rPr>
              <a:t>lineal en términos de parámetros pero no lineal en términos de datos </a:t>
            </a:r>
            <a:r>
              <a:rPr lang="es-MX" sz="3200" dirty="0">
                <a:effectLst/>
                <a:latin typeface="Helvetica" pitchFamily="2" charset="0"/>
              </a:rPr>
              <a:t>y </a:t>
            </a:r>
            <a:r>
              <a:rPr lang="es-MX" sz="3200" dirty="0">
                <a:solidFill>
                  <a:srgbClr val="00B050"/>
                </a:solidFill>
                <a:effectLst/>
                <a:latin typeface="Helvetica" pitchFamily="2" charset="0"/>
              </a:rPr>
              <a:t>estimemos sus coeficientes con regresión lineal</a:t>
            </a:r>
            <a:r>
              <a:rPr lang="es-MX" sz="3200" dirty="0">
                <a:effectLst/>
                <a:latin typeface="Helvetica" pitchFamily="2" charset="0"/>
              </a:rPr>
              <a:t>:</a:t>
            </a:r>
          </a:p>
          <a:p>
            <a:pPr algn="just"/>
            <a:endParaRPr lang="es-MX" sz="3200" dirty="0">
              <a:effectLst/>
              <a:latin typeface="Helvetica" pitchFamily="2" charset="0"/>
            </a:endParaRPr>
          </a:p>
          <a:p>
            <a:pPr algn="just"/>
            <a:r>
              <a:rPr lang="es-MX" sz="3200" dirty="0">
                <a:effectLst/>
                <a:latin typeface="Helvetica" pitchFamily="2" charset="0"/>
              </a:rPr>
              <a:t>1. Como es habitual, comencemos por definir la estructura causal. La siguiente figura presenta una representación gráfica de nuestro modelo.</a:t>
            </a:r>
          </a:p>
        </p:txBody>
      </p:sp>
    </p:spTree>
    <p:extLst>
      <p:ext uri="{BB962C8B-B14F-4D97-AF65-F5344CB8AC3E}">
        <p14:creationId xmlns:p14="http://schemas.microsoft.com/office/powerpoint/2010/main" val="14936774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6228D-7ACC-DA2C-30D4-89938BA42425}"/>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590F40FC-D60E-DEF9-7C62-F1D857BA0490}"/>
              </a:ext>
            </a:extLst>
          </p:cNvPr>
          <p:cNvSpPr>
            <a:spLocks noGrp="1"/>
          </p:cNvSpPr>
          <p:nvPr>
            <p:ph type="title"/>
          </p:nvPr>
        </p:nvSpPr>
        <p:spPr>
          <a:xfrm>
            <a:off x="0" y="0"/>
            <a:ext cx="9144000" cy="1143000"/>
          </a:xfrm>
        </p:spPr>
        <p:txBody>
          <a:bodyPr>
            <a:normAutofit/>
          </a:bodyPr>
          <a:lstStyle/>
          <a:p>
            <a:pPr algn="ctr"/>
            <a:r>
              <a:rPr lang="es-MX" dirty="0"/>
              <a:t>Encontrando el vínculo</a:t>
            </a:r>
            <a:endParaRPr lang="es-ES" dirty="0"/>
          </a:p>
        </p:txBody>
      </p:sp>
      <p:pic>
        <p:nvPicPr>
          <p:cNvPr id="4" name="Imagen 3">
            <a:extLst>
              <a:ext uri="{FF2B5EF4-FFF2-40B4-BE49-F238E27FC236}">
                <a16:creationId xmlns:a16="http://schemas.microsoft.com/office/drawing/2014/main" id="{9F1E4DCD-AA6F-8974-1AA0-C6E374AE8C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863" y="1409251"/>
            <a:ext cx="6652185" cy="3564673"/>
          </a:xfrm>
          <a:prstGeom prst="rect">
            <a:avLst/>
          </a:prstGeom>
        </p:spPr>
      </p:pic>
      <p:sp>
        <p:nvSpPr>
          <p:cNvPr id="6" name="CuadroTexto 5">
            <a:extLst>
              <a:ext uri="{FF2B5EF4-FFF2-40B4-BE49-F238E27FC236}">
                <a16:creationId xmlns:a16="http://schemas.microsoft.com/office/drawing/2014/main" id="{7311392B-8F4C-2145-B881-A333FF26F184}"/>
              </a:ext>
            </a:extLst>
          </p:cNvPr>
          <p:cNvSpPr txBox="1"/>
          <p:nvPr/>
        </p:nvSpPr>
        <p:spPr>
          <a:xfrm>
            <a:off x="1592133" y="5240175"/>
            <a:ext cx="6131859" cy="369332"/>
          </a:xfrm>
          <a:prstGeom prst="rect">
            <a:avLst/>
          </a:prstGeom>
          <a:noFill/>
        </p:spPr>
        <p:txBody>
          <a:bodyPr wrap="square">
            <a:spAutoFit/>
          </a:bodyPr>
          <a:lstStyle/>
          <a:p>
            <a:r>
              <a:rPr lang="es-MX" dirty="0"/>
              <a:t>Representación gráfica de un ejemplo de SCM</a:t>
            </a:r>
          </a:p>
        </p:txBody>
      </p:sp>
    </p:spTree>
    <p:extLst>
      <p:ext uri="{BB962C8B-B14F-4D97-AF65-F5344CB8AC3E}">
        <p14:creationId xmlns:p14="http://schemas.microsoft.com/office/powerpoint/2010/main" val="28450834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6C2D1-D00F-8B9B-D532-1F17370D40CA}"/>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2AD16F4D-E9E4-6B7B-3D63-6100808267C9}"/>
              </a:ext>
            </a:extLst>
          </p:cNvPr>
          <p:cNvSpPr>
            <a:spLocks noGrp="1"/>
          </p:cNvSpPr>
          <p:nvPr>
            <p:ph type="title"/>
          </p:nvPr>
        </p:nvSpPr>
        <p:spPr>
          <a:xfrm>
            <a:off x="0" y="0"/>
            <a:ext cx="9144000" cy="1143000"/>
          </a:xfrm>
        </p:spPr>
        <p:txBody>
          <a:bodyPr>
            <a:normAutofit/>
          </a:bodyPr>
          <a:lstStyle/>
          <a:p>
            <a:pPr algn="ctr"/>
            <a:r>
              <a:rPr lang="es-MX" dirty="0"/>
              <a:t>Encontrando el vínculo</a:t>
            </a:r>
            <a:endParaRPr lang="es-ES" dirty="0"/>
          </a:p>
        </p:txBody>
      </p:sp>
      <p:sp>
        <p:nvSpPr>
          <p:cNvPr id="9" name="8 CuadroTexto">
            <a:extLst>
              <a:ext uri="{FF2B5EF4-FFF2-40B4-BE49-F238E27FC236}">
                <a16:creationId xmlns:a16="http://schemas.microsoft.com/office/drawing/2014/main" id="{554FFCC7-6E17-608C-4BE0-8C2E3DCB5338}"/>
              </a:ext>
            </a:extLst>
          </p:cNvPr>
          <p:cNvSpPr txBox="1"/>
          <p:nvPr/>
        </p:nvSpPr>
        <p:spPr>
          <a:xfrm>
            <a:off x="185057" y="1143000"/>
            <a:ext cx="8752114" cy="5345053"/>
          </a:xfrm>
          <a:prstGeom prst="rect">
            <a:avLst/>
          </a:prstGeom>
          <a:noFill/>
        </p:spPr>
        <p:txBody>
          <a:bodyPr wrap="square" rtlCol="0">
            <a:spAutoFit/>
          </a:bodyPr>
          <a:lstStyle/>
          <a:p>
            <a:pPr algn="just"/>
            <a:r>
              <a:rPr lang="es-MX" sz="3200" dirty="0">
                <a:effectLst/>
                <a:latin typeface="Helvetica" pitchFamily="2" charset="0"/>
              </a:rPr>
              <a:t>2. A continuación, definamos las </a:t>
            </a:r>
            <a:r>
              <a:rPr lang="es-MX" sz="3200" dirty="0">
                <a:solidFill>
                  <a:srgbClr val="00B050"/>
                </a:solidFill>
                <a:effectLst/>
                <a:latin typeface="Helvetica" pitchFamily="2" charset="0"/>
              </a:rPr>
              <a:t>asignaciones funcionales</a:t>
            </a:r>
            <a:r>
              <a:rPr lang="es-MX" sz="3200" dirty="0">
                <a:effectLst/>
                <a:latin typeface="Helvetica" pitchFamily="2" charset="0"/>
              </a:rPr>
              <a:t>:</a:t>
            </a:r>
          </a:p>
          <a:p>
            <a:pPr algn="just"/>
            <a:r>
              <a:rPr lang="es-MX" sz="3200" dirty="0">
                <a:effectLst/>
                <a:latin typeface="Helvetica" pitchFamily="2" charset="0"/>
              </a:rPr>
              <a:t>a = np.random.randn(N_SAMPLES)</a:t>
            </a:r>
          </a:p>
          <a:p>
            <a:pPr algn="just"/>
            <a:r>
              <a:rPr lang="es-MX" sz="3200" dirty="0">
                <a:effectLst/>
                <a:latin typeface="Helvetica" pitchFamily="2" charset="0"/>
              </a:rPr>
              <a:t>x = 2 * a + .7 * np.random.randn(N_SAMPLES)</a:t>
            </a:r>
          </a:p>
          <a:p>
            <a:pPr algn="just"/>
            <a:r>
              <a:rPr lang="es-MX" sz="3200" dirty="0">
                <a:effectLst/>
                <a:latin typeface="Helvetica" pitchFamily="2" charset="0"/>
              </a:rPr>
              <a:t>y = 2 * a + 3 * x + .75 </a:t>
            </a:r>
            <a:r>
              <a:rPr lang="es-MX" sz="3200" dirty="0">
                <a:solidFill>
                  <a:srgbClr val="00B050"/>
                </a:solidFill>
                <a:effectLst/>
                <a:latin typeface="Helvetica" pitchFamily="2" charset="0"/>
              </a:rPr>
              <a:t>* x**2</a:t>
            </a:r>
          </a:p>
          <a:p>
            <a:pPr algn="just"/>
            <a:endParaRPr lang="es-MX" sz="3200" baseline="-25000" dirty="0">
              <a:latin typeface="Helvetica" pitchFamily="2" charset="0"/>
            </a:endParaRPr>
          </a:p>
          <a:p>
            <a:pPr algn="just"/>
            <a:r>
              <a:rPr lang="es-MX" sz="3200" dirty="0">
                <a:effectLst/>
                <a:latin typeface="Helvetica" pitchFamily="2" charset="0"/>
              </a:rPr>
              <a:t>3. </a:t>
            </a:r>
            <a:r>
              <a:rPr lang="es-MX" sz="3200" dirty="0">
                <a:solidFill>
                  <a:srgbClr val="002060"/>
                </a:solidFill>
                <a:effectLst/>
                <a:latin typeface="Helvetica" pitchFamily="2" charset="0"/>
              </a:rPr>
              <a:t>Agreguemos una constante </a:t>
            </a:r>
            <a:r>
              <a:rPr lang="es-MX" sz="3200" dirty="0">
                <a:effectLst/>
                <a:latin typeface="Helvetica" pitchFamily="2" charset="0"/>
              </a:rPr>
              <a:t>y luego inicialicemos y ajustemos el modelo:</a:t>
            </a:r>
          </a:p>
          <a:p>
            <a:pPr algn="just"/>
            <a:r>
              <a:rPr lang="es-MX" sz="3200" dirty="0">
                <a:effectLst/>
                <a:latin typeface="Helvetica" pitchFamily="2" charset="0"/>
              </a:rPr>
              <a:t>X = sm.add_constant(np.stack([x, x**2, a]).T)</a:t>
            </a:r>
          </a:p>
          <a:p>
            <a:pPr algn="just"/>
            <a:r>
              <a:rPr lang="es-MX" sz="3200" dirty="0">
                <a:solidFill>
                  <a:srgbClr val="002060"/>
                </a:solidFill>
                <a:effectLst/>
                <a:latin typeface="Helvetica" pitchFamily="2" charset="0"/>
              </a:rPr>
              <a:t>model = sm.OLS(y, X)</a:t>
            </a:r>
          </a:p>
          <a:p>
            <a:pPr algn="just"/>
            <a:r>
              <a:rPr lang="es-MX" sz="3200" dirty="0">
                <a:solidFill>
                  <a:srgbClr val="002060"/>
                </a:solidFill>
                <a:effectLst/>
                <a:latin typeface="Helvetica" pitchFamily="2" charset="0"/>
              </a:rPr>
              <a:t>fitted_model = model.fit()</a:t>
            </a:r>
          </a:p>
        </p:txBody>
      </p:sp>
    </p:spTree>
    <p:extLst>
      <p:ext uri="{BB962C8B-B14F-4D97-AF65-F5344CB8AC3E}">
        <p14:creationId xmlns:p14="http://schemas.microsoft.com/office/powerpoint/2010/main" val="2793584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8A60A-7C31-822B-26A7-88C2960A13A4}"/>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FF2B5BE2-2E69-6689-1330-FCF319094F1B}"/>
              </a:ext>
            </a:extLst>
          </p:cNvPr>
          <p:cNvSpPr>
            <a:spLocks noGrp="1"/>
          </p:cNvSpPr>
          <p:nvPr>
            <p:ph type="title"/>
          </p:nvPr>
        </p:nvSpPr>
        <p:spPr>
          <a:xfrm>
            <a:off x="0" y="0"/>
            <a:ext cx="9144000" cy="1143000"/>
          </a:xfrm>
        </p:spPr>
        <p:txBody>
          <a:bodyPr>
            <a:normAutofit/>
          </a:bodyPr>
          <a:lstStyle/>
          <a:p>
            <a:pPr algn="ctr"/>
            <a:r>
              <a:rPr lang="es-MX" dirty="0"/>
              <a:t>Encontrando el vínculo</a:t>
            </a:r>
            <a:endParaRPr lang="es-ES" dirty="0"/>
          </a:p>
        </p:txBody>
      </p:sp>
      <p:sp>
        <p:nvSpPr>
          <p:cNvPr id="9" name="8 CuadroTexto">
            <a:extLst>
              <a:ext uri="{FF2B5EF4-FFF2-40B4-BE49-F238E27FC236}">
                <a16:creationId xmlns:a16="http://schemas.microsoft.com/office/drawing/2014/main" id="{14853625-9D78-2F2A-AC6B-3659B7B5DCD5}"/>
              </a:ext>
            </a:extLst>
          </p:cNvPr>
          <p:cNvSpPr txBox="1"/>
          <p:nvPr/>
        </p:nvSpPr>
        <p:spPr>
          <a:xfrm>
            <a:off x="185057" y="1143000"/>
            <a:ext cx="8752114" cy="4524315"/>
          </a:xfrm>
          <a:prstGeom prst="rect">
            <a:avLst/>
          </a:prstGeom>
          <a:noFill/>
        </p:spPr>
        <p:txBody>
          <a:bodyPr wrap="square" rtlCol="0">
            <a:spAutoFit/>
          </a:bodyPr>
          <a:lstStyle/>
          <a:p>
            <a:pPr algn="just"/>
            <a:r>
              <a:rPr lang="es-MX" sz="3200" dirty="0">
                <a:effectLst/>
                <a:latin typeface="Helvetica" pitchFamily="2" charset="0"/>
              </a:rPr>
              <a:t>Tenga en cuenta que </a:t>
            </a:r>
            <a:r>
              <a:rPr lang="es-MX" sz="3200" dirty="0">
                <a:solidFill>
                  <a:srgbClr val="002060"/>
                </a:solidFill>
                <a:effectLst/>
                <a:latin typeface="Helvetica" pitchFamily="2" charset="0"/>
              </a:rPr>
              <a:t>nuestra asignación funcional no solo contenía X sino también X</a:t>
            </a:r>
            <a:r>
              <a:rPr lang="es-MX" sz="3200" baseline="30000" dirty="0">
                <a:solidFill>
                  <a:srgbClr val="002060"/>
                </a:solidFill>
                <a:effectLst/>
                <a:latin typeface="Helvetica" pitchFamily="2" charset="0"/>
              </a:rPr>
              <a:t>2</a:t>
            </a:r>
            <a:r>
              <a:rPr lang="es-MX" sz="3200" dirty="0">
                <a:effectLst/>
                <a:latin typeface="Helvetica" pitchFamily="2" charset="0"/>
              </a:rPr>
              <a:t>. Queremos asegurarnos de agregar también el término cuadrado al modelo. Esta es la </a:t>
            </a:r>
            <a:r>
              <a:rPr lang="es-MX" sz="3200" dirty="0">
                <a:solidFill>
                  <a:srgbClr val="002060"/>
                </a:solidFill>
                <a:effectLst/>
                <a:latin typeface="Helvetica" pitchFamily="2" charset="0"/>
              </a:rPr>
              <a:t>forma más sencilla de introducir no linealidad </a:t>
            </a:r>
            <a:r>
              <a:rPr lang="es-MX" sz="3200" dirty="0">
                <a:effectLst/>
                <a:latin typeface="Helvetica" pitchFamily="2" charset="0"/>
              </a:rPr>
              <a:t>en un modelo de regresión lineal. Además, tenga en cuenta que el </a:t>
            </a:r>
            <a:r>
              <a:rPr lang="es-MX" sz="3200" dirty="0">
                <a:solidFill>
                  <a:srgbClr val="002060"/>
                </a:solidFill>
                <a:effectLst/>
                <a:latin typeface="Helvetica" pitchFamily="2" charset="0"/>
              </a:rPr>
              <a:t>modelo sigue siendo lineal en parámetros</a:t>
            </a:r>
            <a:r>
              <a:rPr lang="es-MX" sz="3200" dirty="0">
                <a:effectLst/>
                <a:latin typeface="Helvetica" pitchFamily="2" charset="0"/>
              </a:rPr>
              <a:t> (solo usamos suma y multiplicación).</a:t>
            </a:r>
          </a:p>
        </p:txBody>
      </p:sp>
    </p:spTree>
    <p:extLst>
      <p:ext uri="{BB962C8B-B14F-4D97-AF65-F5344CB8AC3E}">
        <p14:creationId xmlns:p14="http://schemas.microsoft.com/office/powerpoint/2010/main" val="20328543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B74F5A-2C91-6F00-BEC6-AC1E789C25F8}"/>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A3C01BDB-7C1D-FB72-6434-A9D9B147B840}"/>
              </a:ext>
            </a:extLst>
          </p:cNvPr>
          <p:cNvSpPr>
            <a:spLocks noGrp="1"/>
          </p:cNvSpPr>
          <p:nvPr>
            <p:ph type="title"/>
          </p:nvPr>
        </p:nvSpPr>
        <p:spPr>
          <a:xfrm>
            <a:off x="0" y="0"/>
            <a:ext cx="9144000" cy="1143000"/>
          </a:xfrm>
        </p:spPr>
        <p:txBody>
          <a:bodyPr>
            <a:normAutofit/>
          </a:bodyPr>
          <a:lstStyle/>
          <a:p>
            <a:pPr algn="ctr"/>
            <a:r>
              <a:rPr lang="es-MX" dirty="0"/>
              <a:t>Encontrando el vínculo</a:t>
            </a:r>
            <a:endParaRPr lang="es-ES" dirty="0"/>
          </a:p>
        </p:txBody>
      </p:sp>
      <p:sp>
        <p:nvSpPr>
          <p:cNvPr id="9" name="8 CuadroTexto">
            <a:extLst>
              <a:ext uri="{FF2B5EF4-FFF2-40B4-BE49-F238E27FC236}">
                <a16:creationId xmlns:a16="http://schemas.microsoft.com/office/drawing/2014/main" id="{18C8E69A-49A7-A943-286B-58E24AB26C4D}"/>
              </a:ext>
            </a:extLst>
          </p:cNvPr>
          <p:cNvSpPr txBox="1"/>
          <p:nvPr/>
        </p:nvSpPr>
        <p:spPr>
          <a:xfrm>
            <a:off x="185057" y="1143000"/>
            <a:ext cx="8752114" cy="4031873"/>
          </a:xfrm>
          <a:prstGeom prst="rect">
            <a:avLst/>
          </a:prstGeom>
          <a:noFill/>
        </p:spPr>
        <p:txBody>
          <a:bodyPr wrap="square" rtlCol="0">
            <a:spAutoFit/>
          </a:bodyPr>
          <a:lstStyle/>
          <a:p>
            <a:pPr algn="just"/>
            <a:r>
              <a:rPr lang="es-MX" sz="3200" dirty="0">
                <a:effectLst/>
                <a:latin typeface="Helvetica" pitchFamily="2" charset="0"/>
              </a:rPr>
              <a:t>Otra cosa importante a tener en cuenta es que </a:t>
            </a:r>
            <a:r>
              <a:rPr lang="es-MX" sz="3200" dirty="0">
                <a:solidFill>
                  <a:srgbClr val="FFC000"/>
                </a:solidFill>
                <a:effectLst/>
                <a:latin typeface="Helvetica" pitchFamily="2" charset="0"/>
              </a:rPr>
              <a:t>incluimos A en el modelo</a:t>
            </a:r>
            <a:r>
              <a:rPr lang="es-MX" sz="3200" dirty="0">
                <a:effectLst/>
                <a:latin typeface="Helvetica" pitchFamily="2" charset="0"/>
              </a:rPr>
              <a:t>. </a:t>
            </a:r>
          </a:p>
          <a:p>
            <a:pPr algn="just"/>
            <a:endParaRPr lang="es-MX" sz="3200" dirty="0">
              <a:latin typeface="Helvetica" pitchFamily="2" charset="0"/>
            </a:endParaRPr>
          </a:p>
          <a:p>
            <a:pPr algn="just"/>
            <a:r>
              <a:rPr lang="es-MX" sz="3200" dirty="0">
                <a:effectLst/>
                <a:latin typeface="Helvetica" pitchFamily="2" charset="0"/>
              </a:rPr>
              <a:t>La razón de esto es que </a:t>
            </a:r>
            <a:r>
              <a:rPr lang="es-MX" sz="3200" dirty="0">
                <a:solidFill>
                  <a:srgbClr val="FFC000"/>
                </a:solidFill>
                <a:effectLst/>
                <a:latin typeface="Helvetica" pitchFamily="2" charset="0"/>
              </a:rPr>
              <a:t>A es un factor de confusión en nuestro conjunto de datos </a:t>
            </a:r>
            <a:r>
              <a:rPr lang="es-MX" sz="3200" dirty="0">
                <a:effectLst/>
                <a:latin typeface="Helvetica" pitchFamily="2" charset="0"/>
              </a:rPr>
              <a:t>y, como aprendimos antes, necesitamos controlar un factor de confusión para obtener estimaciones imparciales.</a:t>
            </a:r>
            <a:endParaRPr lang="es-MX" sz="3200" baseline="-25000" dirty="0">
              <a:effectLst/>
              <a:latin typeface="Helvetica" pitchFamily="2" charset="0"/>
            </a:endParaRPr>
          </a:p>
        </p:txBody>
      </p:sp>
    </p:spTree>
    <p:extLst>
      <p:ext uri="{BB962C8B-B14F-4D97-AF65-F5344CB8AC3E}">
        <p14:creationId xmlns:p14="http://schemas.microsoft.com/office/powerpoint/2010/main" val="28348508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5CAB2-55B9-F648-268C-BE22DCA5C925}"/>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B47769C3-ADB4-5EF7-EC61-B3C54D4B06C0}"/>
              </a:ext>
            </a:extLst>
          </p:cNvPr>
          <p:cNvSpPr>
            <a:spLocks noGrp="1"/>
          </p:cNvSpPr>
          <p:nvPr>
            <p:ph type="title"/>
          </p:nvPr>
        </p:nvSpPr>
        <p:spPr>
          <a:xfrm>
            <a:off x="0" y="0"/>
            <a:ext cx="9144000" cy="1143000"/>
          </a:xfrm>
        </p:spPr>
        <p:txBody>
          <a:bodyPr>
            <a:normAutofit/>
          </a:bodyPr>
          <a:lstStyle/>
          <a:p>
            <a:pPr algn="ctr"/>
            <a:r>
              <a:rPr lang="es-MX" dirty="0"/>
              <a:t>Encontrando el vínculo</a:t>
            </a:r>
            <a:endParaRPr lang="es-ES" dirty="0"/>
          </a:p>
        </p:txBody>
      </p:sp>
      <p:sp>
        <p:nvSpPr>
          <p:cNvPr id="9" name="8 CuadroTexto">
            <a:extLst>
              <a:ext uri="{FF2B5EF4-FFF2-40B4-BE49-F238E27FC236}">
                <a16:creationId xmlns:a16="http://schemas.microsoft.com/office/drawing/2014/main" id="{7AA9B75C-343A-1F3B-8887-0DE907A8BF18}"/>
              </a:ext>
            </a:extLst>
          </p:cNvPr>
          <p:cNvSpPr txBox="1"/>
          <p:nvPr/>
        </p:nvSpPr>
        <p:spPr>
          <a:xfrm>
            <a:off x="185057" y="1143000"/>
            <a:ext cx="8752114" cy="5509200"/>
          </a:xfrm>
          <a:prstGeom prst="rect">
            <a:avLst/>
          </a:prstGeom>
          <a:noFill/>
        </p:spPr>
        <p:txBody>
          <a:bodyPr wrap="square" rtlCol="0">
            <a:spAutoFit/>
          </a:bodyPr>
          <a:lstStyle/>
          <a:p>
            <a:pPr algn="just"/>
            <a:r>
              <a:rPr lang="es-MX" sz="3200" dirty="0">
                <a:effectLst/>
                <a:latin typeface="Helvetica" pitchFamily="2" charset="0"/>
              </a:rPr>
              <a:t>La siguiente </a:t>
            </a:r>
            <a:r>
              <a:rPr lang="es-MX" sz="3200" dirty="0">
                <a:solidFill>
                  <a:srgbClr val="FFC000"/>
                </a:solidFill>
                <a:effectLst/>
                <a:latin typeface="Helvetica" pitchFamily="2" charset="0"/>
              </a:rPr>
              <a:t>tabla</a:t>
            </a:r>
            <a:r>
              <a:rPr lang="es-MX" sz="3200" dirty="0">
                <a:effectLst/>
                <a:latin typeface="Helvetica" pitchFamily="2" charset="0"/>
              </a:rPr>
              <a:t> presenta los </a:t>
            </a:r>
            <a:r>
              <a:rPr lang="es-MX" sz="3200" dirty="0">
                <a:solidFill>
                  <a:srgbClr val="FFC000"/>
                </a:solidFill>
                <a:effectLst/>
                <a:latin typeface="Helvetica" pitchFamily="2" charset="0"/>
              </a:rPr>
              <a:t>resultados de nuestro análisis de regresión</a:t>
            </a:r>
            <a:r>
              <a:rPr lang="es-MX" sz="3200" dirty="0">
                <a:effectLst/>
                <a:latin typeface="Helvetica" pitchFamily="2" charset="0"/>
              </a:rPr>
              <a:t>. El coeficiente de </a:t>
            </a:r>
            <a:r>
              <a:rPr lang="es-MX" sz="3200" dirty="0">
                <a:solidFill>
                  <a:srgbClr val="00B0F0"/>
                </a:solidFill>
                <a:effectLst/>
                <a:latin typeface="Helvetica" pitchFamily="2" charset="0"/>
              </a:rPr>
              <a:t>X está marcado como x, el coeficiente de X</a:t>
            </a:r>
            <a:r>
              <a:rPr lang="es-MX" sz="3200" baseline="30000" dirty="0">
                <a:solidFill>
                  <a:srgbClr val="00B0F0"/>
                </a:solidFill>
                <a:effectLst/>
                <a:latin typeface="Helvetica" pitchFamily="2" charset="0"/>
              </a:rPr>
              <a:t>2</a:t>
            </a:r>
            <a:r>
              <a:rPr lang="es-MX" sz="3200" dirty="0">
                <a:solidFill>
                  <a:srgbClr val="00B0F0"/>
                </a:solidFill>
                <a:effectLst/>
                <a:latin typeface="Helvetica" pitchFamily="2" charset="0"/>
              </a:rPr>
              <a:t> como x^2 y el coeficiente de A como a</a:t>
            </a:r>
            <a:r>
              <a:rPr lang="es-MX" sz="3200" dirty="0">
                <a:effectLst/>
                <a:latin typeface="Helvetica" pitchFamily="2" charset="0"/>
              </a:rPr>
              <a:t>. </a:t>
            </a:r>
          </a:p>
          <a:p>
            <a:pPr algn="just"/>
            <a:endParaRPr lang="es-MX" sz="3200" dirty="0">
              <a:latin typeface="Helvetica" pitchFamily="2" charset="0"/>
            </a:endParaRPr>
          </a:p>
          <a:p>
            <a:pPr algn="just"/>
            <a:r>
              <a:rPr lang="es-MX" sz="3200" dirty="0">
                <a:effectLst/>
                <a:latin typeface="Helvetica" pitchFamily="2" charset="0"/>
              </a:rPr>
              <a:t>Si </a:t>
            </a:r>
            <a:r>
              <a:rPr lang="es-MX" sz="3200" dirty="0">
                <a:solidFill>
                  <a:schemeClr val="bg2">
                    <a:lumMod val="50000"/>
                  </a:schemeClr>
                </a:solidFill>
                <a:effectLst/>
                <a:latin typeface="Helvetica" pitchFamily="2" charset="0"/>
              </a:rPr>
              <a:t>comparamos</a:t>
            </a:r>
            <a:r>
              <a:rPr lang="es-MX" sz="3200" dirty="0">
                <a:effectLst/>
                <a:latin typeface="Helvetica" pitchFamily="2" charset="0"/>
              </a:rPr>
              <a:t> los valores de los </a:t>
            </a:r>
            <a:r>
              <a:rPr lang="es-MX" sz="3200" dirty="0">
                <a:solidFill>
                  <a:schemeClr val="bg2">
                    <a:lumMod val="50000"/>
                  </a:schemeClr>
                </a:solidFill>
                <a:effectLst/>
                <a:latin typeface="Helvetica" pitchFamily="2" charset="0"/>
              </a:rPr>
              <a:t>coeficientes</a:t>
            </a:r>
            <a:r>
              <a:rPr lang="es-MX" sz="3200" dirty="0">
                <a:effectLst/>
                <a:latin typeface="Helvetica" pitchFamily="2" charset="0"/>
              </a:rPr>
              <a:t> con los </a:t>
            </a:r>
            <a:r>
              <a:rPr lang="es-MX" sz="3200" dirty="0">
                <a:solidFill>
                  <a:schemeClr val="bg2">
                    <a:lumMod val="50000"/>
                  </a:schemeClr>
                </a:solidFill>
                <a:effectLst/>
                <a:latin typeface="Helvetica" pitchFamily="2" charset="0"/>
              </a:rPr>
              <a:t>coeficientes reales en nuestro modelo de regresión lineal</a:t>
            </a:r>
            <a:r>
              <a:rPr lang="es-MX" sz="3200" dirty="0">
                <a:effectLst/>
                <a:latin typeface="Helvetica" pitchFamily="2" charset="0"/>
              </a:rPr>
              <a:t>, podemos observar que son </a:t>
            </a:r>
            <a:r>
              <a:rPr lang="es-MX" sz="3200" dirty="0">
                <a:solidFill>
                  <a:schemeClr val="bg2">
                    <a:lumMod val="50000"/>
                  </a:schemeClr>
                </a:solidFill>
                <a:effectLst/>
                <a:latin typeface="Helvetica" pitchFamily="2" charset="0"/>
              </a:rPr>
              <a:t>exactamente iguales</a:t>
            </a:r>
            <a:r>
              <a:rPr lang="es-MX" sz="3200" dirty="0">
                <a:effectLst/>
                <a:latin typeface="Helvetica" pitchFamily="2" charset="0"/>
              </a:rPr>
              <a:t>. Esto se debe a que </a:t>
            </a:r>
            <a:r>
              <a:rPr lang="es-MX" sz="3200" dirty="0">
                <a:solidFill>
                  <a:schemeClr val="bg2">
                    <a:lumMod val="50000"/>
                  </a:schemeClr>
                </a:solidFill>
                <a:effectLst/>
                <a:latin typeface="Helvetica" pitchFamily="2" charset="0"/>
              </a:rPr>
              <a:t>modelamos Y como una función determinista de X y A, sin agregar ruido</a:t>
            </a:r>
            <a:r>
              <a:rPr lang="es-MX" sz="3200" dirty="0">
                <a:effectLst/>
                <a:latin typeface="Helvetica" pitchFamily="2" charset="0"/>
              </a:rPr>
              <a:t>.</a:t>
            </a:r>
            <a:endParaRPr lang="es-MX" sz="3200" baseline="-25000" dirty="0">
              <a:effectLst/>
              <a:latin typeface="Helvetica" pitchFamily="2" charset="0"/>
            </a:endParaRPr>
          </a:p>
        </p:txBody>
      </p:sp>
    </p:spTree>
    <p:extLst>
      <p:ext uri="{BB962C8B-B14F-4D97-AF65-F5344CB8AC3E}">
        <p14:creationId xmlns:p14="http://schemas.microsoft.com/office/powerpoint/2010/main" val="35587414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B36D78-C380-51EE-AC29-DB9D4EE52832}"/>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9F055628-97CD-5E58-682E-F5D6E1403A13}"/>
              </a:ext>
            </a:extLst>
          </p:cNvPr>
          <p:cNvSpPr>
            <a:spLocks noGrp="1"/>
          </p:cNvSpPr>
          <p:nvPr>
            <p:ph type="title"/>
          </p:nvPr>
        </p:nvSpPr>
        <p:spPr>
          <a:xfrm>
            <a:off x="0" y="0"/>
            <a:ext cx="9144000" cy="1143000"/>
          </a:xfrm>
        </p:spPr>
        <p:txBody>
          <a:bodyPr>
            <a:normAutofit/>
          </a:bodyPr>
          <a:lstStyle/>
          <a:p>
            <a:pPr algn="ctr"/>
            <a:r>
              <a:rPr lang="es-MX" dirty="0"/>
              <a:t>Encontrando el vínculo</a:t>
            </a:r>
            <a:endParaRPr lang="es-ES" dirty="0"/>
          </a:p>
        </p:txBody>
      </p:sp>
      <p:pic>
        <p:nvPicPr>
          <p:cNvPr id="4" name="Imagen 3">
            <a:extLst>
              <a:ext uri="{FF2B5EF4-FFF2-40B4-BE49-F238E27FC236}">
                <a16:creationId xmlns:a16="http://schemas.microsoft.com/office/drawing/2014/main" id="{C5426F9E-9617-163B-B9D2-90C50C5C5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0500" y="1365250"/>
            <a:ext cx="6223000" cy="4127500"/>
          </a:xfrm>
          <a:prstGeom prst="rect">
            <a:avLst/>
          </a:prstGeom>
        </p:spPr>
      </p:pic>
    </p:spTree>
    <p:extLst>
      <p:ext uri="{BB962C8B-B14F-4D97-AF65-F5344CB8AC3E}">
        <p14:creationId xmlns:p14="http://schemas.microsoft.com/office/powerpoint/2010/main" val="19139435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F13B9-A5CA-AFDA-5B50-3B90F68A3CA0}"/>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5CA9F71A-F122-62DF-DC5C-EE0117C5A377}"/>
              </a:ext>
            </a:extLst>
          </p:cNvPr>
          <p:cNvSpPr>
            <a:spLocks noGrp="1"/>
          </p:cNvSpPr>
          <p:nvPr>
            <p:ph type="title"/>
          </p:nvPr>
        </p:nvSpPr>
        <p:spPr>
          <a:xfrm>
            <a:off x="0" y="0"/>
            <a:ext cx="9144000" cy="1143000"/>
          </a:xfrm>
        </p:spPr>
        <p:txBody>
          <a:bodyPr>
            <a:normAutofit/>
          </a:bodyPr>
          <a:lstStyle/>
          <a:p>
            <a:pPr algn="ctr"/>
            <a:r>
              <a:rPr lang="es-MX" dirty="0"/>
              <a:t>Encontrando el vínculo</a:t>
            </a:r>
            <a:endParaRPr lang="es-ES" dirty="0"/>
          </a:p>
        </p:txBody>
      </p:sp>
      <p:sp>
        <p:nvSpPr>
          <p:cNvPr id="9" name="8 CuadroTexto">
            <a:extLst>
              <a:ext uri="{FF2B5EF4-FFF2-40B4-BE49-F238E27FC236}">
                <a16:creationId xmlns:a16="http://schemas.microsoft.com/office/drawing/2014/main" id="{E0969A3C-D0E1-8687-2F07-F622EDEA9082}"/>
              </a:ext>
            </a:extLst>
          </p:cNvPr>
          <p:cNvSpPr txBox="1"/>
          <p:nvPr/>
        </p:nvSpPr>
        <p:spPr>
          <a:xfrm>
            <a:off x="185057" y="1143000"/>
            <a:ext cx="8752114" cy="2554545"/>
          </a:xfrm>
          <a:prstGeom prst="rect">
            <a:avLst/>
          </a:prstGeom>
          <a:noFill/>
        </p:spPr>
        <p:txBody>
          <a:bodyPr wrap="square" rtlCol="0">
            <a:spAutoFit/>
          </a:bodyPr>
          <a:lstStyle/>
          <a:p>
            <a:pPr algn="just"/>
            <a:r>
              <a:rPr lang="es-MX" sz="3200" dirty="0">
                <a:effectLst/>
                <a:latin typeface="Helvetica" pitchFamily="2" charset="0"/>
              </a:rPr>
              <a:t>También podemos ver que el </a:t>
            </a:r>
            <a:r>
              <a:rPr lang="es-MX" sz="3200" dirty="0">
                <a:solidFill>
                  <a:schemeClr val="bg2">
                    <a:lumMod val="50000"/>
                  </a:schemeClr>
                </a:solidFill>
                <a:effectLst/>
                <a:latin typeface="Helvetica" pitchFamily="2" charset="0"/>
              </a:rPr>
              <a:t>modelo decodificó correctamente el coeficiente para el término no lineal (X</a:t>
            </a:r>
            <a:r>
              <a:rPr lang="es-MX" sz="3200" baseline="30000" dirty="0">
                <a:solidFill>
                  <a:schemeClr val="bg2">
                    <a:lumMod val="50000"/>
                  </a:schemeClr>
                </a:solidFill>
                <a:effectLst/>
                <a:latin typeface="Helvetica" pitchFamily="2" charset="0"/>
              </a:rPr>
              <a:t>2</a:t>
            </a:r>
            <a:r>
              <a:rPr lang="es-MX" sz="3200" dirty="0">
                <a:solidFill>
                  <a:schemeClr val="bg2">
                    <a:lumMod val="50000"/>
                  </a:schemeClr>
                </a:solidFill>
                <a:effectLst/>
                <a:latin typeface="Helvetica" pitchFamily="2" charset="0"/>
              </a:rPr>
              <a:t>)</a:t>
            </a:r>
            <a:r>
              <a:rPr lang="es-MX" sz="3200" dirty="0">
                <a:effectLst/>
                <a:latin typeface="Helvetica" pitchFamily="2" charset="0"/>
              </a:rPr>
              <a:t>. Aunque la relación entre </a:t>
            </a:r>
            <a:r>
              <a:rPr lang="es-MX" sz="3200" dirty="0">
                <a:solidFill>
                  <a:schemeClr val="bg2">
                    <a:lumMod val="50000"/>
                  </a:schemeClr>
                </a:solidFill>
                <a:effectLst/>
                <a:latin typeface="Helvetica" pitchFamily="2" charset="0"/>
              </a:rPr>
              <a:t>X</a:t>
            </a:r>
            <a:r>
              <a:rPr lang="es-MX" sz="3200" baseline="30000" dirty="0">
                <a:solidFill>
                  <a:schemeClr val="bg2">
                    <a:lumMod val="50000"/>
                  </a:schemeClr>
                </a:solidFill>
                <a:effectLst/>
                <a:latin typeface="Helvetica" pitchFamily="2" charset="0"/>
              </a:rPr>
              <a:t>2</a:t>
            </a:r>
            <a:r>
              <a:rPr lang="es-MX" sz="3200" dirty="0">
                <a:solidFill>
                  <a:schemeClr val="bg2">
                    <a:lumMod val="50000"/>
                  </a:schemeClr>
                </a:solidFill>
                <a:effectLst/>
                <a:latin typeface="Helvetica" pitchFamily="2" charset="0"/>
              </a:rPr>
              <a:t> e Y no es lineal</a:t>
            </a:r>
            <a:r>
              <a:rPr lang="es-MX" sz="3200" dirty="0">
                <a:effectLst/>
                <a:latin typeface="Helvetica" pitchFamily="2" charset="0"/>
              </a:rPr>
              <a:t>, están </a:t>
            </a:r>
            <a:r>
              <a:rPr lang="es-MX" sz="3200" dirty="0">
                <a:solidFill>
                  <a:schemeClr val="bg2">
                    <a:lumMod val="50000"/>
                  </a:schemeClr>
                </a:solidFill>
                <a:effectLst/>
                <a:latin typeface="Helvetica" pitchFamily="2" charset="0"/>
              </a:rPr>
              <a:t>relacionados por una asignación funcional lineal</a:t>
            </a:r>
            <a:r>
              <a:rPr lang="es-MX" sz="3200" dirty="0">
                <a:effectLst/>
                <a:latin typeface="Helvetica" pitchFamily="2" charset="0"/>
              </a:rPr>
              <a:t>.</a:t>
            </a:r>
            <a:endParaRPr lang="es-MX" sz="3200" baseline="-25000" dirty="0">
              <a:effectLst/>
              <a:latin typeface="Helvetica" pitchFamily="2" charset="0"/>
            </a:endParaRPr>
          </a:p>
        </p:txBody>
      </p:sp>
    </p:spTree>
    <p:extLst>
      <p:ext uri="{BB962C8B-B14F-4D97-AF65-F5344CB8AC3E}">
        <p14:creationId xmlns:p14="http://schemas.microsoft.com/office/powerpoint/2010/main" val="12124584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AB739-EF32-EFE7-AEFB-C3E50D338D2C}"/>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BF49A139-B4E0-D5B6-EF78-E286553D190F}"/>
              </a:ext>
            </a:extLst>
          </p:cNvPr>
          <p:cNvSpPr>
            <a:spLocks noGrp="1"/>
          </p:cNvSpPr>
          <p:nvPr>
            <p:ph type="title"/>
          </p:nvPr>
        </p:nvSpPr>
        <p:spPr>
          <a:xfrm>
            <a:off x="0" y="0"/>
            <a:ext cx="9144000" cy="1143000"/>
          </a:xfrm>
        </p:spPr>
        <p:txBody>
          <a:bodyPr>
            <a:normAutofit/>
          </a:bodyPr>
          <a:lstStyle/>
          <a:p>
            <a:pPr algn="ctr"/>
            <a:r>
              <a:rPr lang="es-MX" dirty="0"/>
              <a:t>Regresión y efectos causales</a:t>
            </a:r>
            <a:endParaRPr lang="es-ES" dirty="0"/>
          </a:p>
        </p:txBody>
      </p:sp>
      <p:sp>
        <p:nvSpPr>
          <p:cNvPr id="9" name="8 CuadroTexto">
            <a:extLst>
              <a:ext uri="{FF2B5EF4-FFF2-40B4-BE49-F238E27FC236}">
                <a16:creationId xmlns:a16="http://schemas.microsoft.com/office/drawing/2014/main" id="{EDC8FEB0-E761-B45F-BA13-1AEB36CEFD0D}"/>
              </a:ext>
            </a:extLst>
          </p:cNvPr>
          <p:cNvSpPr txBox="1"/>
          <p:nvPr/>
        </p:nvSpPr>
        <p:spPr>
          <a:xfrm>
            <a:off x="185057" y="1143000"/>
            <a:ext cx="8752114" cy="5016758"/>
          </a:xfrm>
          <a:prstGeom prst="rect">
            <a:avLst/>
          </a:prstGeom>
          <a:noFill/>
        </p:spPr>
        <p:txBody>
          <a:bodyPr wrap="square" rtlCol="0">
            <a:spAutoFit/>
          </a:bodyPr>
          <a:lstStyle/>
          <a:p>
            <a:pPr algn="just"/>
            <a:r>
              <a:rPr lang="es-MX" sz="3200" dirty="0">
                <a:effectLst/>
                <a:latin typeface="Helvetica" pitchFamily="2" charset="0"/>
              </a:rPr>
              <a:t>Hemos visto un </a:t>
            </a:r>
            <a:r>
              <a:rPr lang="es-MX" sz="3200" dirty="0">
                <a:solidFill>
                  <a:schemeClr val="bg2">
                    <a:lumMod val="50000"/>
                  </a:schemeClr>
                </a:solidFill>
                <a:effectLst/>
                <a:latin typeface="Helvetica" pitchFamily="2" charset="0"/>
              </a:rPr>
              <a:t>ejemplo de regresión lineal con un solo predictor y un ejemplo con un término cuadrático adicional</a:t>
            </a:r>
            <a:r>
              <a:rPr lang="es-MX" sz="3200" dirty="0">
                <a:effectLst/>
                <a:latin typeface="Helvetica" pitchFamily="2" charset="0"/>
              </a:rPr>
              <a:t>. En el caso puramente lineal, la </a:t>
            </a:r>
            <a:r>
              <a:rPr lang="es-MX" sz="3200" dirty="0">
                <a:solidFill>
                  <a:schemeClr val="bg2">
                    <a:lumMod val="50000"/>
                  </a:schemeClr>
                </a:solidFill>
                <a:effectLst/>
                <a:latin typeface="Helvetica" pitchFamily="2" charset="0"/>
              </a:rPr>
              <a:t>interpretación causal del resultado de la regresión es sencilla</a:t>
            </a:r>
            <a:r>
              <a:rPr lang="es-MX" sz="3200" dirty="0">
                <a:effectLst/>
                <a:latin typeface="Helvetica" pitchFamily="2" charset="0"/>
              </a:rPr>
              <a:t>: </a:t>
            </a:r>
            <a:r>
              <a:rPr lang="es-MX" sz="3200" dirty="0">
                <a:solidFill>
                  <a:srgbClr val="92D050"/>
                </a:solidFill>
                <a:effectLst/>
                <a:latin typeface="Helvetica" pitchFamily="2" charset="0"/>
              </a:rPr>
              <a:t>el coeficiente de X representa la magnitud del impacto causal de X en Y</a:t>
            </a:r>
            <a:r>
              <a:rPr lang="es-MX" sz="3200" dirty="0">
                <a:effectLst/>
                <a:latin typeface="Helvetica" pitchFamily="2" charset="0"/>
              </a:rPr>
              <a:t>.</a:t>
            </a:r>
          </a:p>
          <a:p>
            <a:pPr algn="just"/>
            <a:endParaRPr lang="es-MX" sz="3200" dirty="0">
              <a:effectLst/>
              <a:latin typeface="Helvetica" pitchFamily="2" charset="0"/>
            </a:endParaRPr>
          </a:p>
          <a:p>
            <a:pPr algn="just"/>
            <a:r>
              <a:rPr lang="es-MX" sz="3200" dirty="0">
                <a:effectLst/>
                <a:latin typeface="Helvetica" pitchFamily="2" charset="0"/>
              </a:rPr>
              <a:t>Para consolidar nuestra intuición, veamos otro ejemplo.</a:t>
            </a:r>
          </a:p>
        </p:txBody>
      </p:sp>
    </p:spTree>
    <p:extLst>
      <p:ext uri="{BB962C8B-B14F-4D97-AF65-F5344CB8AC3E}">
        <p14:creationId xmlns:p14="http://schemas.microsoft.com/office/powerpoint/2010/main" val="3019721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143000"/>
          </a:xfrm>
        </p:spPr>
        <p:txBody>
          <a:bodyPr>
            <a:normAutofit/>
          </a:bodyPr>
          <a:lstStyle/>
          <a:p>
            <a:pPr algn="ctr"/>
            <a:r>
              <a:rPr lang="es-MX" dirty="0"/>
              <a:t>Coeficientes y regresión múltiple</a:t>
            </a:r>
            <a:endParaRPr lang="es-ES" dirty="0"/>
          </a:p>
        </p:txBody>
      </p:sp>
      <p:sp>
        <p:nvSpPr>
          <p:cNvPr id="9" name="8 CuadroTexto"/>
          <p:cNvSpPr txBox="1"/>
          <p:nvPr/>
        </p:nvSpPr>
        <p:spPr>
          <a:xfrm>
            <a:off x="316829" y="1143000"/>
            <a:ext cx="8215370" cy="5509200"/>
          </a:xfrm>
          <a:prstGeom prst="rect">
            <a:avLst/>
          </a:prstGeom>
          <a:noFill/>
        </p:spPr>
        <p:txBody>
          <a:bodyPr wrap="square" rtlCol="0">
            <a:spAutoFit/>
          </a:bodyPr>
          <a:lstStyle/>
          <a:p>
            <a:pPr algn="just"/>
            <a:r>
              <a:rPr lang="es-MX" sz="3200" dirty="0"/>
              <a:t>En la </a:t>
            </a:r>
            <a:r>
              <a:rPr lang="es-MX" sz="3200" dirty="0">
                <a:solidFill>
                  <a:srgbClr val="00B050"/>
                </a:solidFill>
              </a:rPr>
              <a:t>regresión múltiple </a:t>
            </a:r>
            <a:r>
              <a:rPr lang="es-MX" sz="3200" dirty="0"/>
              <a:t>con </a:t>
            </a:r>
            <a:r>
              <a:rPr lang="es-MX" sz="3200" dirty="0">
                <a:solidFill>
                  <a:srgbClr val="00B050"/>
                </a:solidFill>
              </a:rPr>
              <a:t>k predictores X</a:t>
            </a:r>
            <a:r>
              <a:rPr lang="es-MX" sz="3200" baseline="-25000" dirty="0">
                <a:solidFill>
                  <a:srgbClr val="00B050"/>
                </a:solidFill>
              </a:rPr>
              <a:t>1</a:t>
            </a:r>
            <a:r>
              <a:rPr lang="es-MX" sz="3200" dirty="0">
                <a:solidFill>
                  <a:srgbClr val="00B050"/>
                </a:solidFill>
              </a:rPr>
              <a:t>, …, X</a:t>
            </a:r>
            <a:r>
              <a:rPr lang="es-MX" sz="3200" baseline="-25000" dirty="0">
                <a:solidFill>
                  <a:srgbClr val="00B050"/>
                </a:solidFill>
              </a:rPr>
              <a:t>k</a:t>
            </a:r>
            <a:r>
              <a:rPr lang="es-MX" sz="3200" dirty="0"/>
              <a:t>, cada predictor, </a:t>
            </a:r>
            <a:r>
              <a:rPr lang="es-MX" sz="3200" dirty="0">
                <a:solidFill>
                  <a:schemeClr val="accent4">
                    <a:lumMod val="75000"/>
                  </a:schemeClr>
                </a:solidFill>
              </a:rPr>
              <a:t>X</a:t>
            </a:r>
            <a:r>
              <a:rPr lang="es-MX" sz="3200" baseline="-25000" dirty="0">
                <a:solidFill>
                  <a:schemeClr val="accent4">
                    <a:lumMod val="75000"/>
                  </a:schemeClr>
                </a:solidFill>
              </a:rPr>
              <a:t>j</a:t>
            </a:r>
            <a:r>
              <a:rPr lang="es-MX" sz="3200" dirty="0"/>
              <a:t>, tiene su </a:t>
            </a:r>
            <a:r>
              <a:rPr lang="es-MX" sz="3200" dirty="0">
                <a:solidFill>
                  <a:schemeClr val="accent4">
                    <a:lumMod val="75000"/>
                  </a:schemeClr>
                </a:solidFill>
              </a:rPr>
              <a:t>coeficiente respectivo, </a:t>
            </a:r>
            <a:r>
              <a:rPr lang="el-GR" sz="3200" dirty="0">
                <a:solidFill>
                  <a:schemeClr val="accent4">
                    <a:lumMod val="75000"/>
                  </a:schemeClr>
                </a:solidFill>
              </a:rPr>
              <a:t>β</a:t>
            </a:r>
            <a:r>
              <a:rPr lang="es-MX" sz="3200" baseline="-25000" dirty="0">
                <a:solidFill>
                  <a:schemeClr val="accent4">
                    <a:lumMod val="75000"/>
                  </a:schemeClr>
                </a:solidFill>
              </a:rPr>
              <a:t>j</a:t>
            </a:r>
            <a:r>
              <a:rPr lang="es-MX" sz="3200" dirty="0"/>
              <a:t>. Cada coeficiente, </a:t>
            </a:r>
            <a:r>
              <a:rPr lang="el-GR" sz="3200" dirty="0">
                <a:solidFill>
                  <a:srgbClr val="C00000"/>
                </a:solidFill>
              </a:rPr>
              <a:t>β</a:t>
            </a:r>
            <a:r>
              <a:rPr lang="es-MX" sz="3200" baseline="-25000" dirty="0">
                <a:solidFill>
                  <a:srgbClr val="C00000"/>
                </a:solidFill>
              </a:rPr>
              <a:t>j</a:t>
            </a:r>
            <a:r>
              <a:rPr lang="es-MX" sz="3200" dirty="0"/>
              <a:t>, representa la </a:t>
            </a:r>
            <a:r>
              <a:rPr lang="es-MX" sz="3200" dirty="0">
                <a:solidFill>
                  <a:srgbClr val="C00000"/>
                </a:solidFill>
              </a:rPr>
              <a:t>contribución relativa de X</a:t>
            </a:r>
            <a:r>
              <a:rPr lang="es-MX" sz="3200" baseline="-25000" dirty="0">
                <a:solidFill>
                  <a:srgbClr val="C00000"/>
                </a:solidFill>
              </a:rPr>
              <a:t>j</a:t>
            </a:r>
            <a:r>
              <a:rPr lang="es-MX" sz="3200" dirty="0">
                <a:solidFill>
                  <a:srgbClr val="C00000"/>
                </a:solidFill>
              </a:rPr>
              <a:t> </a:t>
            </a:r>
            <a:r>
              <a:rPr lang="es-MX" sz="3200" dirty="0"/>
              <a:t>al </a:t>
            </a:r>
            <a:r>
              <a:rPr lang="es-MX" sz="3200" dirty="0">
                <a:solidFill>
                  <a:srgbClr val="C00000"/>
                </a:solidFill>
              </a:rPr>
              <a:t>cambio en el objetivo previsto, Y</a:t>
            </a:r>
            <a:r>
              <a:rPr lang="es-MX" sz="3200" baseline="30000" dirty="0">
                <a:solidFill>
                  <a:srgbClr val="C00000"/>
                </a:solidFill>
              </a:rPr>
              <a:t>ˆ</a:t>
            </a:r>
            <a:r>
              <a:rPr lang="es-MX" sz="3200" dirty="0"/>
              <a:t>, </a:t>
            </a:r>
            <a:r>
              <a:rPr lang="es-MX" sz="3200" dirty="0">
                <a:solidFill>
                  <a:srgbClr val="FFC000"/>
                </a:solidFill>
              </a:rPr>
              <a:t>manteniendo todo lo demás constante</a:t>
            </a:r>
            <a:r>
              <a:rPr lang="es-MX" sz="3200" dirty="0"/>
              <a:t>.</a:t>
            </a:r>
          </a:p>
          <a:p>
            <a:pPr algn="just"/>
            <a:endParaRPr lang="es-MX" sz="3200" dirty="0"/>
          </a:p>
          <a:p>
            <a:pPr algn="just"/>
            <a:r>
              <a:rPr lang="es-MX" sz="3200" dirty="0"/>
              <a:t>Tomemos un modelo con un solo predictor, X. Este modelo se puede describir con la siguiente fórmula:</a:t>
            </a:r>
          </a:p>
          <a:p>
            <a:pPr algn="ctr"/>
            <a:r>
              <a:rPr lang="es-MX" sz="3200" baseline="30000" dirty="0">
                <a:solidFill>
                  <a:srgbClr val="00B0F0"/>
                </a:solidFill>
              </a:rPr>
              <a:t>ˆ</a:t>
            </a:r>
            <a:r>
              <a:rPr lang="es-MX" sz="3200" dirty="0">
                <a:solidFill>
                  <a:srgbClr val="00B0F0"/>
                </a:solidFill>
              </a:rPr>
              <a:t>y</a:t>
            </a:r>
            <a:r>
              <a:rPr lang="es-MX" sz="3200" baseline="-25000" dirty="0">
                <a:solidFill>
                  <a:srgbClr val="00B0F0"/>
                </a:solidFill>
              </a:rPr>
              <a:t>i</a:t>
            </a:r>
            <a:r>
              <a:rPr lang="es-MX" sz="3200" dirty="0">
                <a:solidFill>
                  <a:srgbClr val="00B0F0"/>
                </a:solidFill>
              </a:rPr>
              <a:t> = </a:t>
            </a:r>
            <a:r>
              <a:rPr lang="el-GR" sz="3200" dirty="0">
                <a:solidFill>
                  <a:srgbClr val="00B0F0"/>
                </a:solidFill>
              </a:rPr>
              <a:t>α+ β</a:t>
            </a:r>
            <a:r>
              <a:rPr lang="es-MX" sz="3200" dirty="0">
                <a:solidFill>
                  <a:srgbClr val="00B0F0"/>
                </a:solidFill>
              </a:rPr>
              <a:t>x</a:t>
            </a:r>
            <a:r>
              <a:rPr lang="es-MX" sz="3200" baseline="-25000" dirty="0">
                <a:solidFill>
                  <a:srgbClr val="00B0F0"/>
                </a:solidFill>
              </a:rPr>
              <a:t>i</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FFBDAB-657B-9AA8-1F72-234DB3A4DBAD}"/>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7AD09D45-A615-943B-76F6-BF053AF75081}"/>
              </a:ext>
            </a:extLst>
          </p:cNvPr>
          <p:cNvSpPr>
            <a:spLocks noGrp="1"/>
          </p:cNvSpPr>
          <p:nvPr>
            <p:ph type="title"/>
          </p:nvPr>
        </p:nvSpPr>
        <p:spPr>
          <a:xfrm>
            <a:off x="0" y="0"/>
            <a:ext cx="9144000" cy="1143000"/>
          </a:xfrm>
        </p:spPr>
        <p:txBody>
          <a:bodyPr>
            <a:normAutofit/>
          </a:bodyPr>
          <a:lstStyle/>
          <a:p>
            <a:pPr algn="ctr"/>
            <a:r>
              <a:rPr lang="es-MX" dirty="0"/>
              <a:t>Regresión y efectos causales</a:t>
            </a:r>
            <a:endParaRPr lang="es-ES" dirty="0"/>
          </a:p>
        </p:txBody>
      </p:sp>
      <p:sp>
        <p:nvSpPr>
          <p:cNvPr id="9" name="8 CuadroTexto">
            <a:extLst>
              <a:ext uri="{FF2B5EF4-FFF2-40B4-BE49-F238E27FC236}">
                <a16:creationId xmlns:a16="http://schemas.microsoft.com/office/drawing/2014/main" id="{8C076F77-A823-9EF1-E804-EA471304620D}"/>
              </a:ext>
            </a:extLst>
          </p:cNvPr>
          <p:cNvSpPr txBox="1"/>
          <p:nvPr/>
        </p:nvSpPr>
        <p:spPr>
          <a:xfrm>
            <a:off x="185057" y="1143000"/>
            <a:ext cx="8752114" cy="5837495"/>
          </a:xfrm>
          <a:prstGeom prst="rect">
            <a:avLst/>
          </a:prstGeom>
          <a:noFill/>
        </p:spPr>
        <p:txBody>
          <a:bodyPr wrap="square" rtlCol="0">
            <a:spAutoFit/>
          </a:bodyPr>
          <a:lstStyle/>
          <a:p>
            <a:pPr algn="just"/>
            <a:r>
              <a:rPr lang="es-MX" sz="3200" dirty="0">
                <a:effectLst/>
                <a:latin typeface="Helvetica" pitchFamily="2" charset="0"/>
              </a:rPr>
              <a:t>Si el coeficiente de X es igual a 6.7, esperamos que al aumentar el valor de X en 1, veamos un aumento de 6.7 en Y.</a:t>
            </a:r>
          </a:p>
          <a:p>
            <a:pPr algn="just"/>
            <a:endParaRPr lang="es-MX" sz="3200" baseline="-25000" dirty="0">
              <a:latin typeface="Helvetica" pitchFamily="2" charset="0"/>
            </a:endParaRPr>
          </a:p>
          <a:p>
            <a:pPr algn="just"/>
            <a:r>
              <a:rPr lang="es-MX" sz="3200" dirty="0">
                <a:effectLst/>
                <a:latin typeface="Helvetica" pitchFamily="2" charset="0"/>
              </a:rPr>
              <a:t>Esto también </a:t>
            </a:r>
            <a:r>
              <a:rPr lang="es-MX" sz="3200" dirty="0">
                <a:solidFill>
                  <a:srgbClr val="92D050"/>
                </a:solidFill>
                <a:effectLst/>
                <a:latin typeface="Helvetica" pitchFamily="2" charset="0"/>
              </a:rPr>
              <a:t>se puede generalizar a la regresión múltiple</a:t>
            </a:r>
            <a:r>
              <a:rPr lang="es-MX" sz="3200" dirty="0">
                <a:effectLst/>
                <a:latin typeface="Helvetica" pitchFamily="2" charset="0"/>
              </a:rPr>
              <a:t>. Si tuviéramos </a:t>
            </a:r>
            <a:r>
              <a:rPr lang="es-MX" sz="3200" dirty="0">
                <a:solidFill>
                  <a:srgbClr val="92D050"/>
                </a:solidFill>
                <a:effectLst/>
                <a:latin typeface="Helvetica" pitchFamily="2" charset="0"/>
              </a:rPr>
              <a:t>tres predictores, X</a:t>
            </a:r>
            <a:r>
              <a:rPr lang="es-MX" sz="3200" baseline="-25000" dirty="0">
                <a:solidFill>
                  <a:srgbClr val="92D050"/>
                </a:solidFill>
                <a:effectLst/>
                <a:latin typeface="Helvetica" pitchFamily="2" charset="0"/>
              </a:rPr>
              <a:t>1</a:t>
            </a:r>
            <a:r>
              <a:rPr lang="es-MX" sz="3200" dirty="0">
                <a:solidFill>
                  <a:srgbClr val="92D050"/>
                </a:solidFill>
                <a:effectLst/>
                <a:latin typeface="Helvetica" pitchFamily="2" charset="0"/>
              </a:rPr>
              <a:t>, X</a:t>
            </a:r>
            <a:r>
              <a:rPr lang="es-MX" sz="3200" baseline="-25000" dirty="0">
                <a:solidFill>
                  <a:srgbClr val="92D050"/>
                </a:solidFill>
                <a:effectLst/>
                <a:latin typeface="Helvetica" pitchFamily="2" charset="0"/>
              </a:rPr>
              <a:t>2</a:t>
            </a:r>
            <a:r>
              <a:rPr lang="es-MX" sz="3200" dirty="0">
                <a:solidFill>
                  <a:srgbClr val="92D050"/>
                </a:solidFill>
                <a:effectLst/>
                <a:latin typeface="Helvetica" pitchFamily="2" charset="0"/>
              </a:rPr>
              <a:t> y X</a:t>
            </a:r>
            <a:r>
              <a:rPr lang="es-MX" sz="3200" baseline="-25000" dirty="0">
                <a:solidFill>
                  <a:srgbClr val="92D050"/>
                </a:solidFill>
                <a:effectLst/>
                <a:latin typeface="Helvetica" pitchFamily="2" charset="0"/>
              </a:rPr>
              <a:t>3</a:t>
            </a:r>
            <a:r>
              <a:rPr lang="es-MX" sz="3200" dirty="0">
                <a:effectLst/>
                <a:latin typeface="Helvetica" pitchFamily="2" charset="0"/>
              </a:rPr>
              <a:t>, cada uno de sus respectivos </a:t>
            </a:r>
            <a:r>
              <a:rPr lang="es-MX" sz="3200" dirty="0">
                <a:solidFill>
                  <a:srgbClr val="92D050"/>
                </a:solidFill>
                <a:effectLst/>
                <a:latin typeface="Helvetica" pitchFamily="2" charset="0"/>
              </a:rPr>
              <a:t>coeficientes</a:t>
            </a:r>
            <a:r>
              <a:rPr lang="es-MX" sz="3200" dirty="0">
                <a:effectLst/>
                <a:latin typeface="Helvetica" pitchFamily="2" charset="0"/>
              </a:rPr>
              <a:t> tendría una </a:t>
            </a:r>
            <a:r>
              <a:rPr lang="es-MX" sz="3200" dirty="0">
                <a:solidFill>
                  <a:srgbClr val="92D050"/>
                </a:solidFill>
                <a:effectLst/>
                <a:latin typeface="Helvetica" pitchFamily="2" charset="0"/>
              </a:rPr>
              <a:t>interpretación análoga</a:t>
            </a:r>
            <a:r>
              <a:rPr lang="es-MX" sz="3200" dirty="0">
                <a:effectLst/>
                <a:latin typeface="Helvetica" pitchFamily="2" charset="0"/>
              </a:rPr>
              <a:t>. El </a:t>
            </a:r>
            <a:r>
              <a:rPr lang="es-MX" sz="3200" dirty="0">
                <a:solidFill>
                  <a:srgbClr val="C00000"/>
                </a:solidFill>
                <a:effectLst/>
                <a:latin typeface="Helvetica" pitchFamily="2" charset="0"/>
              </a:rPr>
              <a:t>coeficiente de X</a:t>
            </a:r>
            <a:r>
              <a:rPr lang="es-MX" sz="3200" baseline="-25000" dirty="0">
                <a:solidFill>
                  <a:srgbClr val="C00000"/>
                </a:solidFill>
                <a:effectLst/>
                <a:latin typeface="Helvetica" pitchFamily="2" charset="0"/>
              </a:rPr>
              <a:t>1</a:t>
            </a:r>
            <a:r>
              <a:rPr lang="es-MX" sz="3200" dirty="0">
                <a:solidFill>
                  <a:srgbClr val="C00000"/>
                </a:solidFill>
                <a:effectLst/>
                <a:latin typeface="Helvetica" pitchFamily="2" charset="0"/>
              </a:rPr>
              <a:t> </a:t>
            </a:r>
            <a:r>
              <a:rPr lang="es-MX" sz="3200" dirty="0">
                <a:effectLst/>
                <a:latin typeface="Helvetica" pitchFamily="2" charset="0"/>
              </a:rPr>
              <a:t>cuantificaría el efecto causal de X</a:t>
            </a:r>
            <a:r>
              <a:rPr lang="es-MX" sz="3200" baseline="-25000" dirty="0">
                <a:effectLst/>
                <a:latin typeface="Helvetica" pitchFamily="2" charset="0"/>
              </a:rPr>
              <a:t>1</a:t>
            </a:r>
            <a:r>
              <a:rPr lang="es-MX" sz="3200" dirty="0">
                <a:effectLst/>
                <a:latin typeface="Helvetica" pitchFamily="2" charset="0"/>
              </a:rPr>
              <a:t> sobre Y (manteniendo todo lo demás constante) y así sucesivamente.</a:t>
            </a:r>
          </a:p>
        </p:txBody>
      </p:sp>
    </p:spTree>
    <p:extLst>
      <p:ext uri="{BB962C8B-B14F-4D97-AF65-F5344CB8AC3E}">
        <p14:creationId xmlns:p14="http://schemas.microsoft.com/office/powerpoint/2010/main" val="10514981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D58C7-6355-56BC-3BE3-68109A3B85A5}"/>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30CBCB79-A65F-3778-66E0-D91980777207}"/>
              </a:ext>
            </a:extLst>
          </p:cNvPr>
          <p:cNvSpPr>
            <a:spLocks noGrp="1"/>
          </p:cNvSpPr>
          <p:nvPr>
            <p:ph type="title"/>
          </p:nvPr>
        </p:nvSpPr>
        <p:spPr>
          <a:xfrm>
            <a:off x="0" y="0"/>
            <a:ext cx="9144000" cy="1143000"/>
          </a:xfrm>
        </p:spPr>
        <p:txBody>
          <a:bodyPr>
            <a:normAutofit/>
          </a:bodyPr>
          <a:lstStyle/>
          <a:p>
            <a:pPr algn="ctr"/>
            <a:r>
              <a:rPr lang="es-MX" dirty="0"/>
              <a:t>Regresión y efectos causales</a:t>
            </a:r>
            <a:endParaRPr lang="es-ES" dirty="0"/>
          </a:p>
        </p:txBody>
      </p:sp>
      <p:sp>
        <p:nvSpPr>
          <p:cNvPr id="9" name="8 CuadroTexto">
            <a:extLst>
              <a:ext uri="{FF2B5EF4-FFF2-40B4-BE49-F238E27FC236}">
                <a16:creationId xmlns:a16="http://schemas.microsoft.com/office/drawing/2014/main" id="{1F36D634-FB85-0B98-A6A4-9EAA8E5A3961}"/>
              </a:ext>
            </a:extLst>
          </p:cNvPr>
          <p:cNvSpPr txBox="1"/>
          <p:nvPr/>
        </p:nvSpPr>
        <p:spPr>
          <a:xfrm>
            <a:off x="185057" y="1143000"/>
            <a:ext cx="8752114" cy="4031873"/>
          </a:xfrm>
          <a:prstGeom prst="rect">
            <a:avLst/>
          </a:prstGeom>
          <a:noFill/>
        </p:spPr>
        <p:txBody>
          <a:bodyPr wrap="square" rtlCol="0">
            <a:spAutoFit/>
          </a:bodyPr>
          <a:lstStyle/>
          <a:p>
            <a:pPr algn="just"/>
            <a:r>
              <a:rPr lang="es-MX" sz="3200" dirty="0">
                <a:effectLst/>
                <a:latin typeface="Helvetica" pitchFamily="2" charset="0"/>
              </a:rPr>
              <a:t>Cuando </a:t>
            </a:r>
            <a:r>
              <a:rPr lang="es-MX" sz="3200" dirty="0">
                <a:solidFill>
                  <a:srgbClr val="C00000"/>
                </a:solidFill>
                <a:effectLst/>
                <a:latin typeface="Helvetica" pitchFamily="2" charset="0"/>
              </a:rPr>
              <a:t>añadimos una versión transformada de una variable al modelo </a:t>
            </a:r>
            <a:r>
              <a:rPr lang="es-MX" sz="3200" dirty="0">
                <a:effectLst/>
                <a:latin typeface="Helvetica" pitchFamily="2" charset="0"/>
              </a:rPr>
              <a:t>(como hicimos al añadir </a:t>
            </a:r>
            <a:r>
              <a:rPr lang="es-MX" sz="3200" dirty="0">
                <a:solidFill>
                  <a:srgbClr val="C00000"/>
                </a:solidFill>
                <a:effectLst/>
                <a:latin typeface="Helvetica" pitchFamily="2" charset="0"/>
              </a:rPr>
              <a:t>X</a:t>
            </a:r>
            <a:r>
              <a:rPr lang="es-MX" sz="3200" baseline="30000" dirty="0">
                <a:solidFill>
                  <a:srgbClr val="C00000"/>
                </a:solidFill>
                <a:effectLst/>
                <a:latin typeface="Helvetica" pitchFamily="2" charset="0"/>
              </a:rPr>
              <a:t>2</a:t>
            </a:r>
            <a:r>
              <a:rPr lang="es-MX" sz="3200" dirty="0">
                <a:effectLst/>
                <a:latin typeface="Helvetica" pitchFamily="2" charset="0"/>
              </a:rPr>
              <a:t>), la </a:t>
            </a:r>
            <a:r>
              <a:rPr lang="es-MX" sz="3200" dirty="0">
                <a:solidFill>
                  <a:srgbClr val="C00000"/>
                </a:solidFill>
                <a:effectLst/>
                <a:latin typeface="Helvetica" pitchFamily="2" charset="0"/>
              </a:rPr>
              <a:t>interpretación se vuelve un poco menos intuitiva</a:t>
            </a:r>
            <a:r>
              <a:rPr lang="es-MX" sz="3200" dirty="0">
                <a:effectLst/>
                <a:latin typeface="Helvetica" pitchFamily="2" charset="0"/>
              </a:rPr>
              <a:t>.</a:t>
            </a:r>
          </a:p>
          <a:p>
            <a:pPr algn="just"/>
            <a:endParaRPr lang="es-MX" sz="3200" dirty="0">
              <a:effectLst/>
              <a:latin typeface="Helvetica" pitchFamily="2" charset="0"/>
            </a:endParaRPr>
          </a:p>
          <a:p>
            <a:pPr algn="just"/>
            <a:r>
              <a:rPr lang="es-MX" sz="3200" dirty="0">
                <a:effectLst/>
                <a:latin typeface="Helvetica" pitchFamily="2" charset="0"/>
              </a:rPr>
              <a:t>Para entender cómo interpretar los coeficientes en un modelo de este tipo, volvamos primero al caso univariante simple.</a:t>
            </a:r>
          </a:p>
        </p:txBody>
      </p:sp>
    </p:spTree>
    <p:extLst>
      <p:ext uri="{BB962C8B-B14F-4D97-AF65-F5344CB8AC3E}">
        <p14:creationId xmlns:p14="http://schemas.microsoft.com/office/powerpoint/2010/main" val="35318411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AE1A0-9DB5-6F22-28E1-113A14900C92}"/>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B368BE8D-52D2-16A8-EBA3-34DB9CB4A859}"/>
              </a:ext>
            </a:extLst>
          </p:cNvPr>
          <p:cNvSpPr>
            <a:spLocks noGrp="1"/>
          </p:cNvSpPr>
          <p:nvPr>
            <p:ph type="title"/>
          </p:nvPr>
        </p:nvSpPr>
        <p:spPr>
          <a:xfrm>
            <a:off x="0" y="0"/>
            <a:ext cx="9144000" cy="1143000"/>
          </a:xfrm>
        </p:spPr>
        <p:txBody>
          <a:bodyPr>
            <a:normAutofit/>
          </a:bodyPr>
          <a:lstStyle/>
          <a:p>
            <a:pPr algn="ctr"/>
            <a:r>
              <a:rPr lang="es-MX" dirty="0"/>
              <a:t>Regresión y efectos causales</a:t>
            </a:r>
            <a:endParaRPr lang="es-ES" dirty="0"/>
          </a:p>
        </p:txBody>
      </p:sp>
      <p:sp>
        <p:nvSpPr>
          <p:cNvPr id="9" name="8 CuadroTexto">
            <a:extLst>
              <a:ext uri="{FF2B5EF4-FFF2-40B4-BE49-F238E27FC236}">
                <a16:creationId xmlns:a16="http://schemas.microsoft.com/office/drawing/2014/main" id="{158D4ECA-D4D7-A67E-7FCC-25E4EBBBF82D}"/>
              </a:ext>
            </a:extLst>
          </p:cNvPr>
          <p:cNvSpPr txBox="1"/>
          <p:nvPr/>
        </p:nvSpPr>
        <p:spPr>
          <a:xfrm>
            <a:off x="185057" y="1143000"/>
            <a:ext cx="8752114" cy="4524315"/>
          </a:xfrm>
          <a:prstGeom prst="rect">
            <a:avLst/>
          </a:prstGeom>
          <a:noFill/>
        </p:spPr>
        <p:txBody>
          <a:bodyPr wrap="square" rtlCol="0">
            <a:spAutoFit/>
          </a:bodyPr>
          <a:lstStyle/>
          <a:p>
            <a:pPr algn="just"/>
            <a:r>
              <a:rPr lang="es-MX" sz="3200" dirty="0">
                <a:effectLst/>
                <a:latin typeface="Helvetica" pitchFamily="2" charset="0"/>
              </a:rPr>
              <a:t>Representemos el </a:t>
            </a:r>
            <a:r>
              <a:rPr lang="es-MX" sz="3200" dirty="0">
                <a:solidFill>
                  <a:srgbClr val="C00000"/>
                </a:solidFill>
                <a:effectLst/>
                <a:latin typeface="Helvetica" pitchFamily="2" charset="0"/>
              </a:rPr>
              <a:t>caso univariante </a:t>
            </a:r>
            <a:r>
              <a:rPr lang="es-MX" sz="3200" dirty="0">
                <a:effectLst/>
                <a:latin typeface="Helvetica" pitchFamily="2" charset="0"/>
              </a:rPr>
              <a:t>con la siguiente </a:t>
            </a:r>
            <a:r>
              <a:rPr lang="es-MX" sz="3200" dirty="0">
                <a:solidFill>
                  <a:srgbClr val="C00000"/>
                </a:solidFill>
                <a:effectLst/>
                <a:latin typeface="Helvetica" pitchFamily="2" charset="0"/>
              </a:rPr>
              <a:t>fórmula simplificada </a:t>
            </a:r>
            <a:r>
              <a:rPr lang="es-MX" sz="3200" dirty="0">
                <a:effectLst/>
                <a:latin typeface="Helvetica" pitchFamily="2" charset="0"/>
              </a:rPr>
              <a:t>(omitimos la intersección y el ruido):</a:t>
            </a:r>
          </a:p>
          <a:p>
            <a:pPr algn="ctr"/>
            <a:r>
              <a:rPr lang="es-MX" sz="3200" dirty="0">
                <a:solidFill>
                  <a:srgbClr val="C00000"/>
                </a:solidFill>
                <a:effectLst/>
                <a:latin typeface="Helvetica" pitchFamily="2" charset="0"/>
              </a:rPr>
              <a:t>Y = </a:t>
            </a:r>
            <a:r>
              <a:rPr lang="el-GR" sz="3200" dirty="0">
                <a:solidFill>
                  <a:srgbClr val="C00000"/>
                </a:solidFill>
                <a:effectLst/>
                <a:latin typeface="Helvetica" pitchFamily="2" charset="0"/>
              </a:rPr>
              <a:t>β1</a:t>
            </a:r>
            <a:r>
              <a:rPr lang="es-MX" sz="3200" dirty="0">
                <a:solidFill>
                  <a:srgbClr val="C00000"/>
                </a:solidFill>
                <a:effectLst/>
                <a:latin typeface="Helvetica" pitchFamily="2" charset="0"/>
              </a:rPr>
              <a:t>X1</a:t>
            </a:r>
          </a:p>
          <a:p>
            <a:pPr algn="just"/>
            <a:endParaRPr lang="es-MX" sz="3200" dirty="0">
              <a:effectLst/>
              <a:latin typeface="Helvetica" pitchFamily="2" charset="0"/>
            </a:endParaRPr>
          </a:p>
          <a:p>
            <a:pPr algn="just"/>
            <a:r>
              <a:rPr lang="es-MX" sz="3200" dirty="0">
                <a:effectLst/>
                <a:latin typeface="Helvetica" pitchFamily="2" charset="0"/>
              </a:rPr>
              <a:t>Dijimos antes que el </a:t>
            </a:r>
            <a:r>
              <a:rPr lang="es-MX" sz="3200" dirty="0">
                <a:solidFill>
                  <a:srgbClr val="92D050"/>
                </a:solidFill>
                <a:effectLst/>
                <a:latin typeface="Helvetica" pitchFamily="2" charset="0"/>
              </a:rPr>
              <a:t>coeficiente cuantifica la magnitud del impacto de X</a:t>
            </a:r>
            <a:r>
              <a:rPr lang="es-MX" sz="3200" baseline="-25000" dirty="0">
                <a:solidFill>
                  <a:srgbClr val="92D050"/>
                </a:solidFill>
                <a:effectLst/>
                <a:latin typeface="Helvetica" pitchFamily="2" charset="0"/>
              </a:rPr>
              <a:t>1</a:t>
            </a:r>
            <a:r>
              <a:rPr lang="es-MX" sz="3200" dirty="0">
                <a:solidFill>
                  <a:srgbClr val="92D050"/>
                </a:solidFill>
                <a:effectLst/>
                <a:latin typeface="Helvetica" pitchFamily="2" charset="0"/>
              </a:rPr>
              <a:t> sobre Y</a:t>
            </a:r>
            <a:r>
              <a:rPr lang="es-MX" sz="3200" dirty="0">
                <a:effectLst/>
                <a:latin typeface="Helvetica" pitchFamily="2" charset="0"/>
              </a:rPr>
              <a:t>. Esto puede </a:t>
            </a:r>
            <a:r>
              <a:rPr lang="es-MX" sz="3200" dirty="0">
                <a:solidFill>
                  <a:srgbClr val="92D050"/>
                </a:solidFill>
                <a:effectLst/>
                <a:latin typeface="Helvetica" pitchFamily="2" charset="0"/>
              </a:rPr>
              <a:t>entenderse como una derivada de Y con respecto a X</a:t>
            </a:r>
            <a:r>
              <a:rPr lang="es-MX" sz="3200" baseline="-25000" dirty="0">
                <a:solidFill>
                  <a:srgbClr val="92D050"/>
                </a:solidFill>
                <a:effectLst/>
                <a:latin typeface="Helvetica" pitchFamily="2" charset="0"/>
              </a:rPr>
              <a:t>1</a:t>
            </a:r>
            <a:r>
              <a:rPr lang="es-MX" sz="3200" dirty="0">
                <a:effectLst/>
                <a:latin typeface="Helvetica" pitchFamily="2" charset="0"/>
              </a:rPr>
              <a:t>.</a:t>
            </a:r>
          </a:p>
        </p:txBody>
      </p:sp>
    </p:spTree>
    <p:extLst>
      <p:ext uri="{BB962C8B-B14F-4D97-AF65-F5344CB8AC3E}">
        <p14:creationId xmlns:p14="http://schemas.microsoft.com/office/powerpoint/2010/main" val="27535477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42B38-308A-AC3A-303D-CF6A858AA465}"/>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B7DA62C9-6582-E18E-A7D0-6F24DF9D4DA5}"/>
              </a:ext>
            </a:extLst>
          </p:cNvPr>
          <p:cNvSpPr>
            <a:spLocks noGrp="1"/>
          </p:cNvSpPr>
          <p:nvPr>
            <p:ph type="title"/>
          </p:nvPr>
        </p:nvSpPr>
        <p:spPr>
          <a:xfrm>
            <a:off x="0" y="0"/>
            <a:ext cx="9144000" cy="1143000"/>
          </a:xfrm>
        </p:spPr>
        <p:txBody>
          <a:bodyPr>
            <a:normAutofit/>
          </a:bodyPr>
          <a:lstStyle/>
          <a:p>
            <a:pPr algn="ctr"/>
            <a:r>
              <a:rPr lang="es-MX" dirty="0"/>
              <a:t>Regresión y efectos causales</a:t>
            </a:r>
            <a:endParaRPr lang="es-ES" dirty="0"/>
          </a:p>
        </p:txBody>
      </p:sp>
      <p:sp>
        <p:nvSpPr>
          <p:cNvPr id="9" name="8 CuadroTexto">
            <a:extLst>
              <a:ext uri="{FF2B5EF4-FFF2-40B4-BE49-F238E27FC236}">
                <a16:creationId xmlns:a16="http://schemas.microsoft.com/office/drawing/2014/main" id="{0B31CF6D-37BF-A6CE-781C-7A64BEA8498F}"/>
              </a:ext>
            </a:extLst>
          </p:cNvPr>
          <p:cNvSpPr txBox="1"/>
          <p:nvPr/>
        </p:nvSpPr>
        <p:spPr>
          <a:xfrm>
            <a:off x="185057" y="1143000"/>
            <a:ext cx="8752114" cy="4031873"/>
          </a:xfrm>
          <a:prstGeom prst="rect">
            <a:avLst/>
          </a:prstGeom>
          <a:noFill/>
        </p:spPr>
        <p:txBody>
          <a:bodyPr wrap="square" rtlCol="0">
            <a:spAutoFit/>
          </a:bodyPr>
          <a:lstStyle/>
          <a:p>
            <a:pPr algn="just"/>
            <a:r>
              <a:rPr lang="es-MX" sz="3200" dirty="0">
                <a:effectLst/>
                <a:latin typeface="Helvetica" pitchFamily="2" charset="0"/>
              </a:rPr>
              <a:t>Si sabes algo sobre cálculo, notarás rápidamente que </a:t>
            </a:r>
            <a:r>
              <a:rPr lang="es-MX" sz="3200" dirty="0">
                <a:solidFill>
                  <a:srgbClr val="92D050"/>
                </a:solidFill>
                <a:effectLst/>
                <a:latin typeface="Helvetica" pitchFamily="2" charset="0"/>
              </a:rPr>
              <a:t>esta derivada es igual a </a:t>
            </a:r>
            <a:r>
              <a:rPr lang="el-GR" sz="3200" dirty="0">
                <a:solidFill>
                  <a:srgbClr val="92D050"/>
                </a:solidFill>
                <a:effectLst/>
                <a:latin typeface="Helvetica" pitchFamily="2" charset="0"/>
              </a:rPr>
              <a:t>β1</a:t>
            </a:r>
            <a:r>
              <a:rPr lang="el-GR" sz="3200" dirty="0">
                <a:effectLst/>
                <a:latin typeface="Helvetica" pitchFamily="2" charset="0"/>
              </a:rPr>
              <a:t>, </a:t>
            </a:r>
            <a:r>
              <a:rPr lang="es-MX" sz="3200" dirty="0">
                <a:solidFill>
                  <a:srgbClr val="92D050"/>
                </a:solidFill>
                <a:effectLst/>
                <a:latin typeface="Helvetica" pitchFamily="2" charset="0"/>
              </a:rPr>
              <a:t>nuestro coeficiente</a:t>
            </a:r>
            <a:r>
              <a:rPr lang="es-MX" sz="3200" dirty="0">
                <a:effectLst/>
                <a:latin typeface="Helvetica" pitchFamily="2" charset="0"/>
              </a:rPr>
              <a:t>. Si no lo sabes, no te preocupes.</a:t>
            </a:r>
          </a:p>
          <a:p>
            <a:pPr algn="just"/>
            <a:endParaRPr lang="es-MX" sz="3200" dirty="0">
              <a:latin typeface="Helvetica" pitchFamily="2" charset="0"/>
            </a:endParaRPr>
          </a:p>
          <a:p>
            <a:pPr algn="just"/>
            <a:r>
              <a:rPr lang="es-MX" sz="3200" dirty="0">
                <a:effectLst/>
                <a:latin typeface="Helvetica" pitchFamily="2" charset="0"/>
              </a:rPr>
              <a:t>Ahora, </a:t>
            </a:r>
            <a:r>
              <a:rPr lang="es-MX" sz="3200" dirty="0">
                <a:solidFill>
                  <a:srgbClr val="FFC000"/>
                </a:solidFill>
                <a:effectLst/>
                <a:latin typeface="Helvetica" pitchFamily="2" charset="0"/>
              </a:rPr>
              <a:t>agreguemos el término cuadrático a nuestra ecuación</a:t>
            </a:r>
            <a:r>
              <a:rPr lang="es-MX" sz="3200" dirty="0">
                <a:effectLst/>
                <a:latin typeface="Helvetica" pitchFamily="2" charset="0"/>
              </a:rPr>
              <a:t>:</a:t>
            </a:r>
          </a:p>
          <a:p>
            <a:pPr algn="just"/>
            <a:r>
              <a:rPr lang="es-MX" sz="3200" dirty="0">
                <a:effectLst/>
                <a:latin typeface="Helvetica" pitchFamily="2" charset="0"/>
              </a:rPr>
              <a:t>Y = </a:t>
            </a:r>
            <a:r>
              <a:rPr lang="el-GR" sz="3200" dirty="0">
                <a:effectLst/>
                <a:latin typeface="Helvetica" pitchFamily="2" charset="0"/>
              </a:rPr>
              <a:t>β</a:t>
            </a:r>
            <a:r>
              <a:rPr lang="el-GR" sz="3200" baseline="-25000" dirty="0">
                <a:effectLst/>
                <a:latin typeface="Helvetica" pitchFamily="2" charset="0"/>
              </a:rPr>
              <a:t>1</a:t>
            </a:r>
            <a:r>
              <a:rPr lang="es-MX" sz="3200" dirty="0">
                <a:effectLst/>
                <a:latin typeface="Helvetica" pitchFamily="2" charset="0"/>
              </a:rPr>
              <a:t>X</a:t>
            </a:r>
            <a:r>
              <a:rPr lang="es-MX" sz="3200" baseline="-25000" dirty="0">
                <a:effectLst/>
                <a:latin typeface="Helvetica" pitchFamily="2" charset="0"/>
              </a:rPr>
              <a:t>1</a:t>
            </a:r>
            <a:r>
              <a:rPr lang="es-MX" sz="3200" dirty="0">
                <a:effectLst/>
                <a:latin typeface="Helvetica" pitchFamily="2" charset="0"/>
              </a:rPr>
              <a:t>+ </a:t>
            </a:r>
            <a:r>
              <a:rPr lang="el-GR" sz="3200" dirty="0">
                <a:effectLst/>
                <a:latin typeface="Helvetica" pitchFamily="2" charset="0"/>
              </a:rPr>
              <a:t>β</a:t>
            </a:r>
            <a:r>
              <a:rPr lang="el-GR" sz="3200" baseline="-25000" dirty="0">
                <a:effectLst/>
                <a:latin typeface="Helvetica" pitchFamily="2" charset="0"/>
              </a:rPr>
              <a:t>2</a:t>
            </a:r>
            <a:r>
              <a:rPr lang="es-MX" sz="3200" dirty="0">
                <a:effectLst/>
                <a:latin typeface="Helvetica" pitchFamily="2" charset="0"/>
              </a:rPr>
              <a:t>X</a:t>
            </a:r>
            <a:r>
              <a:rPr lang="es-MX" sz="3200" baseline="-25000" dirty="0">
                <a:effectLst/>
                <a:latin typeface="Helvetica" pitchFamily="2" charset="0"/>
              </a:rPr>
              <a:t>1</a:t>
            </a:r>
            <a:r>
              <a:rPr lang="es-MX" sz="3200" baseline="30000" dirty="0">
                <a:effectLst/>
                <a:latin typeface="Helvetica" pitchFamily="2" charset="0"/>
              </a:rPr>
              <a:t>2</a:t>
            </a:r>
          </a:p>
        </p:txBody>
      </p:sp>
    </p:spTree>
    <p:extLst>
      <p:ext uri="{BB962C8B-B14F-4D97-AF65-F5344CB8AC3E}">
        <p14:creationId xmlns:p14="http://schemas.microsoft.com/office/powerpoint/2010/main" val="12946576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413C1-4AD2-315F-0A43-CE1057F54521}"/>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3F426119-1FB7-45F5-CBD5-4FC3E98DFA64}"/>
              </a:ext>
            </a:extLst>
          </p:cNvPr>
          <p:cNvSpPr>
            <a:spLocks noGrp="1"/>
          </p:cNvSpPr>
          <p:nvPr>
            <p:ph type="title"/>
          </p:nvPr>
        </p:nvSpPr>
        <p:spPr>
          <a:xfrm>
            <a:off x="0" y="0"/>
            <a:ext cx="9144000" cy="1143000"/>
          </a:xfrm>
        </p:spPr>
        <p:txBody>
          <a:bodyPr>
            <a:normAutofit/>
          </a:bodyPr>
          <a:lstStyle/>
          <a:p>
            <a:pPr algn="ctr"/>
            <a:r>
              <a:rPr lang="es-MX" dirty="0"/>
              <a:t>Regresión y efectos causales</a:t>
            </a:r>
            <a:endParaRPr lang="es-ES" dirty="0"/>
          </a:p>
        </p:txBody>
      </p:sp>
      <mc:AlternateContent xmlns:mc="http://schemas.openxmlformats.org/markup-compatibility/2006">
        <mc:Choice xmlns:a14="http://schemas.microsoft.com/office/drawing/2010/main" Requires="a14">
          <p:sp>
            <p:nvSpPr>
              <p:cNvPr id="9" name="8 CuadroTexto">
                <a:extLst>
                  <a:ext uri="{FF2B5EF4-FFF2-40B4-BE49-F238E27FC236}">
                    <a16:creationId xmlns:a16="http://schemas.microsoft.com/office/drawing/2014/main" id="{ECD4A78A-A55A-A646-491E-788A0684346D}"/>
                  </a:ext>
                </a:extLst>
              </p:cNvPr>
              <p:cNvSpPr txBox="1"/>
              <p:nvPr/>
            </p:nvSpPr>
            <p:spPr>
              <a:xfrm>
                <a:off x="185057" y="1143000"/>
                <a:ext cx="8752114" cy="3756285"/>
              </a:xfrm>
              <a:prstGeom prst="rect">
                <a:avLst/>
              </a:prstGeom>
              <a:noFill/>
            </p:spPr>
            <p:txBody>
              <a:bodyPr wrap="square" rtlCol="0">
                <a:spAutoFit/>
              </a:bodyPr>
              <a:lstStyle/>
              <a:p>
                <a:pPr algn="just"/>
                <a:r>
                  <a:rPr lang="es-MX" sz="3200" dirty="0">
                    <a:effectLst/>
                    <a:latin typeface="Helvetica" pitchFamily="2" charset="0"/>
                  </a:rPr>
                  <a:t>Tomando la derivada de esta expresión con respecto a X1 obtenemos lo siguiente:</a:t>
                </a:r>
              </a:p>
              <a:p>
                <a:pPr algn="ctr"/>
                <a14:m>
                  <m:oMath xmlns:m="http://schemas.openxmlformats.org/officeDocument/2006/math">
                    <m:f>
                      <m:fPr>
                        <m:ctrlPr>
                          <a:rPr lang="es-MX" sz="3200" i="1" smtClean="0">
                            <a:solidFill>
                              <a:srgbClr val="7030A0"/>
                            </a:solidFill>
                            <a:effectLst/>
                            <a:latin typeface="Cambria Math" panose="02040503050406030204" pitchFamily="18" charset="0"/>
                          </a:rPr>
                        </m:ctrlPr>
                      </m:fPr>
                      <m:num>
                        <m:r>
                          <a:rPr lang="es-ES" sz="3200" b="0" i="1" smtClean="0">
                            <a:solidFill>
                              <a:srgbClr val="7030A0"/>
                            </a:solidFill>
                            <a:effectLst/>
                            <a:latin typeface="Cambria Math" panose="02040503050406030204" pitchFamily="18" charset="0"/>
                          </a:rPr>
                          <m:t>𝑑𝑦</m:t>
                        </m:r>
                      </m:num>
                      <m:den>
                        <m:r>
                          <a:rPr lang="es-ES" sz="3200" b="0" i="1" smtClean="0">
                            <a:solidFill>
                              <a:srgbClr val="7030A0"/>
                            </a:solidFill>
                            <a:effectLst/>
                            <a:latin typeface="Cambria Math" panose="02040503050406030204" pitchFamily="18" charset="0"/>
                          </a:rPr>
                          <m:t>𝑑𝑥</m:t>
                        </m:r>
                        <m:r>
                          <a:rPr lang="es-ES" sz="3200" b="0" i="1" baseline="-25000" smtClean="0">
                            <a:solidFill>
                              <a:srgbClr val="7030A0"/>
                            </a:solidFill>
                            <a:effectLst/>
                            <a:latin typeface="Cambria Math" panose="02040503050406030204" pitchFamily="18" charset="0"/>
                          </a:rPr>
                          <m:t>1</m:t>
                        </m:r>
                      </m:den>
                    </m:f>
                  </m:oMath>
                </a14:m>
                <a:r>
                  <a:rPr lang="es-MX" sz="3200" dirty="0">
                    <a:solidFill>
                      <a:srgbClr val="7030A0"/>
                    </a:solidFill>
                    <a:effectLst/>
                    <a:latin typeface="Helvetica" pitchFamily="2" charset="0"/>
                  </a:rPr>
                  <a:t>= </a:t>
                </a:r>
                <a:r>
                  <a:rPr lang="el-GR" sz="3200" dirty="0">
                    <a:solidFill>
                      <a:srgbClr val="7030A0"/>
                    </a:solidFill>
                    <a:effectLst/>
                    <a:latin typeface="Helvetica" pitchFamily="2" charset="0"/>
                  </a:rPr>
                  <a:t>β</a:t>
                </a:r>
                <a:r>
                  <a:rPr lang="el-GR" sz="3200" baseline="-25000" dirty="0">
                    <a:solidFill>
                      <a:srgbClr val="7030A0"/>
                    </a:solidFill>
                    <a:effectLst/>
                    <a:latin typeface="Helvetica" pitchFamily="2" charset="0"/>
                  </a:rPr>
                  <a:t>1</a:t>
                </a:r>
                <a:r>
                  <a:rPr lang="el-GR" sz="3200" dirty="0">
                    <a:solidFill>
                      <a:srgbClr val="7030A0"/>
                    </a:solidFill>
                    <a:effectLst/>
                    <a:latin typeface="Helvetica" pitchFamily="2" charset="0"/>
                  </a:rPr>
                  <a:t> + 2β</a:t>
                </a:r>
                <a:r>
                  <a:rPr lang="el-GR" sz="3200" baseline="-25000" dirty="0">
                    <a:solidFill>
                      <a:srgbClr val="7030A0"/>
                    </a:solidFill>
                    <a:effectLst/>
                    <a:latin typeface="Helvetica" pitchFamily="2" charset="0"/>
                  </a:rPr>
                  <a:t>2</a:t>
                </a:r>
                <a:r>
                  <a:rPr lang="es-MX" sz="3200" dirty="0">
                    <a:solidFill>
                      <a:srgbClr val="7030A0"/>
                    </a:solidFill>
                    <a:effectLst/>
                    <a:latin typeface="Helvetica" pitchFamily="2" charset="0"/>
                  </a:rPr>
                  <a:t>X</a:t>
                </a:r>
                <a:r>
                  <a:rPr lang="es-MX" sz="3200" baseline="-25000" dirty="0">
                    <a:solidFill>
                      <a:srgbClr val="7030A0"/>
                    </a:solidFill>
                    <a:effectLst/>
                    <a:latin typeface="Helvetica" pitchFamily="2" charset="0"/>
                  </a:rPr>
                  <a:t>1</a:t>
                </a:r>
              </a:p>
              <a:p>
                <a:pPr algn="just"/>
                <a:endParaRPr lang="es-MX" sz="3200" dirty="0">
                  <a:effectLst/>
                  <a:latin typeface="Helvetica" pitchFamily="2" charset="0"/>
                </a:endParaRPr>
              </a:p>
              <a:p>
                <a:pPr algn="just"/>
                <a:r>
                  <a:rPr lang="es-MX" sz="3200" dirty="0">
                    <a:effectLst/>
                    <a:latin typeface="Helvetica" pitchFamily="2" charset="0"/>
                  </a:rPr>
                  <a:t>Ten en cuenta que podemos obtener este resultado </a:t>
                </a:r>
                <a:r>
                  <a:rPr lang="es-MX" sz="3200" dirty="0">
                    <a:solidFill>
                      <a:srgbClr val="7030A0"/>
                    </a:solidFill>
                    <a:effectLst/>
                    <a:latin typeface="Helvetica" pitchFamily="2" charset="0"/>
                  </a:rPr>
                  <a:t>aplicando una técnica llamada regla de potencia</a:t>
                </a:r>
                <a:r>
                  <a:rPr lang="es-MX" sz="3200" dirty="0">
                    <a:effectLst/>
                    <a:latin typeface="Helvetica" pitchFamily="2" charset="0"/>
                  </a:rPr>
                  <a:t>.</a:t>
                </a:r>
                <a:endParaRPr lang="es-MX" sz="3200" baseline="-25000" dirty="0">
                  <a:effectLst/>
                  <a:latin typeface="Helvetica" pitchFamily="2" charset="0"/>
                </a:endParaRPr>
              </a:p>
            </p:txBody>
          </p:sp>
        </mc:Choice>
        <mc:Fallback>
          <p:sp>
            <p:nvSpPr>
              <p:cNvPr id="9" name="8 CuadroTexto">
                <a:extLst>
                  <a:ext uri="{FF2B5EF4-FFF2-40B4-BE49-F238E27FC236}">
                    <a16:creationId xmlns:a16="http://schemas.microsoft.com/office/drawing/2014/main" id="{ECD4A78A-A55A-A646-491E-788A0684346D}"/>
                  </a:ext>
                </a:extLst>
              </p:cNvPr>
              <p:cNvSpPr txBox="1">
                <a:spLocks noRot="1" noChangeAspect="1" noMove="1" noResize="1" noEditPoints="1" noAdjustHandles="1" noChangeArrowheads="1" noChangeShapeType="1" noTextEdit="1"/>
              </p:cNvSpPr>
              <p:nvPr/>
            </p:nvSpPr>
            <p:spPr>
              <a:xfrm>
                <a:off x="185057" y="1143000"/>
                <a:ext cx="8752114" cy="3756285"/>
              </a:xfrm>
              <a:prstGeom prst="rect">
                <a:avLst/>
              </a:prstGeom>
              <a:blipFill>
                <a:blip r:embed="rId2"/>
                <a:stretch>
                  <a:fillRect l="-1739" t="-2027" r="-1739" b="-4392"/>
                </a:stretch>
              </a:blipFill>
            </p:spPr>
            <p:txBody>
              <a:bodyPr/>
              <a:lstStyle/>
              <a:p>
                <a:r>
                  <a:rPr lang="es-MX">
                    <a:noFill/>
                  </a:rPr>
                  <a:t> </a:t>
                </a:r>
              </a:p>
            </p:txBody>
          </p:sp>
        </mc:Fallback>
      </mc:AlternateContent>
    </p:spTree>
    <p:extLst>
      <p:ext uri="{BB962C8B-B14F-4D97-AF65-F5344CB8AC3E}">
        <p14:creationId xmlns:p14="http://schemas.microsoft.com/office/powerpoint/2010/main" val="4815828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183449-A921-3077-AA53-B83532C81681}"/>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25C53015-2A46-6407-6425-D39891A0B7E7}"/>
              </a:ext>
            </a:extLst>
          </p:cNvPr>
          <p:cNvSpPr>
            <a:spLocks noGrp="1"/>
          </p:cNvSpPr>
          <p:nvPr>
            <p:ph type="title"/>
          </p:nvPr>
        </p:nvSpPr>
        <p:spPr>
          <a:xfrm>
            <a:off x="0" y="0"/>
            <a:ext cx="9144000" cy="1143000"/>
          </a:xfrm>
        </p:spPr>
        <p:txBody>
          <a:bodyPr>
            <a:normAutofit/>
          </a:bodyPr>
          <a:lstStyle/>
          <a:p>
            <a:pPr algn="ctr"/>
            <a:r>
              <a:rPr lang="es-MX" dirty="0"/>
              <a:t>Regresión y efectos causales</a:t>
            </a:r>
            <a:endParaRPr lang="es-ES" dirty="0"/>
          </a:p>
        </p:txBody>
      </p:sp>
      <p:sp>
        <p:nvSpPr>
          <p:cNvPr id="9" name="8 CuadroTexto">
            <a:extLst>
              <a:ext uri="{FF2B5EF4-FFF2-40B4-BE49-F238E27FC236}">
                <a16:creationId xmlns:a16="http://schemas.microsoft.com/office/drawing/2014/main" id="{7B2AE2FB-6155-E8AD-9BD5-9926B4D35E79}"/>
              </a:ext>
            </a:extLst>
          </p:cNvPr>
          <p:cNvSpPr txBox="1"/>
          <p:nvPr/>
        </p:nvSpPr>
        <p:spPr>
          <a:xfrm>
            <a:off x="185057" y="1143000"/>
            <a:ext cx="8752114" cy="4031873"/>
          </a:xfrm>
          <a:prstGeom prst="rect">
            <a:avLst/>
          </a:prstGeom>
          <a:noFill/>
        </p:spPr>
        <p:txBody>
          <a:bodyPr wrap="square" rtlCol="0">
            <a:spAutoFit/>
          </a:bodyPr>
          <a:lstStyle/>
          <a:p>
            <a:pPr algn="just"/>
            <a:r>
              <a:rPr lang="es-MX" sz="3200" dirty="0">
                <a:effectLst/>
                <a:latin typeface="Helvetica" pitchFamily="2" charset="0"/>
              </a:rPr>
              <a:t>Un dato interesante es que ahora </a:t>
            </a:r>
            <a:r>
              <a:rPr lang="es-MX" sz="3200" dirty="0">
                <a:solidFill>
                  <a:srgbClr val="7030A0"/>
                </a:solidFill>
                <a:effectLst/>
                <a:latin typeface="Helvetica" pitchFamily="2" charset="0"/>
              </a:rPr>
              <a:t>la magnitud del impacto de X</a:t>
            </a:r>
            <a:r>
              <a:rPr lang="es-MX" sz="3200" baseline="-25000" dirty="0">
                <a:solidFill>
                  <a:srgbClr val="7030A0"/>
                </a:solidFill>
                <a:effectLst/>
                <a:latin typeface="Helvetica" pitchFamily="2" charset="0"/>
              </a:rPr>
              <a:t>1</a:t>
            </a:r>
            <a:r>
              <a:rPr lang="es-MX" sz="3200" dirty="0">
                <a:solidFill>
                  <a:srgbClr val="7030A0"/>
                </a:solidFill>
                <a:effectLst/>
                <a:latin typeface="Helvetica" pitchFamily="2" charset="0"/>
              </a:rPr>
              <a:t> sobre Y depende del valor de X</a:t>
            </a:r>
            <a:r>
              <a:rPr lang="es-MX" sz="3200" baseline="-25000" dirty="0">
                <a:solidFill>
                  <a:srgbClr val="7030A0"/>
                </a:solidFill>
                <a:effectLst/>
                <a:latin typeface="Helvetica" pitchFamily="2" charset="0"/>
              </a:rPr>
              <a:t>1</a:t>
            </a:r>
            <a:r>
              <a:rPr lang="es-MX" sz="3200" dirty="0">
                <a:effectLst/>
                <a:latin typeface="Helvetica" pitchFamily="2" charset="0"/>
              </a:rPr>
              <a:t>. </a:t>
            </a:r>
            <a:r>
              <a:rPr lang="es-MX" sz="3200" dirty="0">
                <a:solidFill>
                  <a:srgbClr val="7030A0"/>
                </a:solidFill>
                <a:effectLst/>
                <a:latin typeface="Helvetica" pitchFamily="2" charset="0"/>
              </a:rPr>
              <a:t>Ya no se cuantifica únicamente por su coeficiente</a:t>
            </a:r>
            <a:r>
              <a:rPr lang="es-MX" sz="3200" dirty="0">
                <a:effectLst/>
                <a:latin typeface="Helvetica" pitchFamily="2" charset="0"/>
              </a:rPr>
              <a:t>. </a:t>
            </a:r>
          </a:p>
          <a:p>
            <a:pPr algn="just"/>
            <a:endParaRPr lang="es-MX" sz="3200" dirty="0">
              <a:latin typeface="Helvetica" pitchFamily="2" charset="0"/>
            </a:endParaRPr>
          </a:p>
          <a:p>
            <a:pPr algn="just"/>
            <a:r>
              <a:rPr lang="es-MX" sz="3200" dirty="0">
                <a:solidFill>
                  <a:srgbClr val="FFC000"/>
                </a:solidFill>
                <a:effectLst/>
                <a:latin typeface="Helvetica" pitchFamily="2" charset="0"/>
              </a:rPr>
              <a:t>Cuando el efecto de una variable sobre el resultado depende del valor de esta variable, decimos que el efecto es heterogéneo</a:t>
            </a:r>
            <a:r>
              <a:rPr lang="es-MX" sz="3200" dirty="0">
                <a:effectLst/>
                <a:latin typeface="Helvetica" pitchFamily="2" charset="0"/>
              </a:rPr>
              <a:t>. </a:t>
            </a:r>
          </a:p>
        </p:txBody>
      </p:sp>
    </p:spTree>
    <p:extLst>
      <p:ext uri="{BB962C8B-B14F-4D97-AF65-F5344CB8AC3E}">
        <p14:creationId xmlns:p14="http://schemas.microsoft.com/office/powerpoint/2010/main" val="32943717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E7B73-DE6A-358A-A379-6B2A5DC85C99}"/>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7FD98925-D7FB-DB4B-BEB8-1C35C009B789}"/>
              </a:ext>
            </a:extLst>
          </p:cNvPr>
          <p:cNvSpPr>
            <a:spLocks noGrp="1"/>
          </p:cNvSpPr>
          <p:nvPr>
            <p:ph type="title"/>
          </p:nvPr>
        </p:nvSpPr>
        <p:spPr>
          <a:xfrm>
            <a:off x="0" y="0"/>
            <a:ext cx="9144000" cy="1143000"/>
          </a:xfrm>
        </p:spPr>
        <p:txBody>
          <a:bodyPr>
            <a:normAutofit/>
          </a:bodyPr>
          <a:lstStyle/>
          <a:p>
            <a:pPr algn="ctr"/>
            <a:r>
              <a:rPr lang="es-MX" dirty="0"/>
              <a:t>Regresión y efectos causales</a:t>
            </a:r>
            <a:endParaRPr lang="es-ES" dirty="0"/>
          </a:p>
        </p:txBody>
      </p:sp>
      <p:sp>
        <p:nvSpPr>
          <p:cNvPr id="9" name="8 CuadroTexto">
            <a:extLst>
              <a:ext uri="{FF2B5EF4-FFF2-40B4-BE49-F238E27FC236}">
                <a16:creationId xmlns:a16="http://schemas.microsoft.com/office/drawing/2014/main" id="{0A3D7247-A5CA-A579-5919-2029816655A9}"/>
              </a:ext>
            </a:extLst>
          </p:cNvPr>
          <p:cNvSpPr txBox="1"/>
          <p:nvPr/>
        </p:nvSpPr>
        <p:spPr>
          <a:xfrm>
            <a:off x="185057" y="1143000"/>
            <a:ext cx="8752114" cy="4524315"/>
          </a:xfrm>
          <a:prstGeom prst="rect">
            <a:avLst/>
          </a:prstGeom>
          <a:noFill/>
        </p:spPr>
        <p:txBody>
          <a:bodyPr wrap="square" rtlCol="0">
            <a:spAutoFit/>
          </a:bodyPr>
          <a:lstStyle/>
          <a:p>
            <a:pPr algn="just"/>
            <a:r>
              <a:rPr lang="es-MX" sz="3200" dirty="0">
                <a:effectLst/>
                <a:latin typeface="Helvetica" pitchFamily="2" charset="0"/>
              </a:rPr>
              <a:t>Observe que otra perspectiva sobre el </a:t>
            </a:r>
            <a:r>
              <a:rPr lang="es-MX" sz="3200" dirty="0">
                <a:solidFill>
                  <a:srgbClr val="FFC000"/>
                </a:solidFill>
                <a:effectLst/>
                <a:latin typeface="Helvetica" pitchFamily="2" charset="0"/>
              </a:rPr>
              <a:t>término cuadrático es que se trata de un caso especial de interacción entre X</a:t>
            </a:r>
            <a:r>
              <a:rPr lang="es-MX" sz="3200" baseline="-25000" dirty="0">
                <a:solidFill>
                  <a:srgbClr val="FFC000"/>
                </a:solidFill>
                <a:effectLst/>
                <a:latin typeface="Helvetica" pitchFamily="2" charset="0"/>
              </a:rPr>
              <a:t>1</a:t>
            </a:r>
            <a:r>
              <a:rPr lang="es-MX" sz="3200" dirty="0">
                <a:solidFill>
                  <a:srgbClr val="FFC000"/>
                </a:solidFill>
                <a:effectLst/>
                <a:latin typeface="Helvetica" pitchFamily="2" charset="0"/>
              </a:rPr>
              <a:t> y sí mismo</a:t>
            </a:r>
            <a:r>
              <a:rPr lang="es-MX" sz="3200" dirty="0">
                <a:effectLst/>
                <a:latin typeface="Helvetica" pitchFamily="2" charset="0"/>
              </a:rPr>
              <a:t>. </a:t>
            </a:r>
          </a:p>
          <a:p>
            <a:pPr algn="just"/>
            <a:endParaRPr lang="es-MX" sz="3200" dirty="0">
              <a:latin typeface="Helvetica" pitchFamily="2" charset="0"/>
            </a:endParaRPr>
          </a:p>
          <a:p>
            <a:pPr algn="just"/>
            <a:r>
              <a:rPr lang="es-MX" sz="3200" dirty="0">
                <a:effectLst/>
                <a:latin typeface="Helvetica" pitchFamily="2" charset="0"/>
              </a:rPr>
              <a:t>Esto es congruente con la definición multiplicativa de interacción que presentamos anteriormente en este capítulo. Desde esta perspectiva, el término cuadrático puede verse como </a:t>
            </a:r>
            <a:r>
              <a:rPr lang="es-MX" sz="3200" dirty="0">
                <a:solidFill>
                  <a:srgbClr val="FFC000"/>
                </a:solidFill>
                <a:effectLst/>
                <a:latin typeface="Helvetica" pitchFamily="2" charset="0"/>
              </a:rPr>
              <a:t>X</a:t>
            </a:r>
            <a:r>
              <a:rPr lang="es-MX" sz="3200" baseline="-25000" dirty="0">
                <a:solidFill>
                  <a:srgbClr val="FFC000"/>
                </a:solidFill>
                <a:effectLst/>
                <a:latin typeface="Helvetica" pitchFamily="2" charset="0"/>
              </a:rPr>
              <a:t>1</a:t>
            </a:r>
            <a:r>
              <a:rPr lang="es-MX" sz="3200" dirty="0">
                <a:solidFill>
                  <a:srgbClr val="FFC000"/>
                </a:solidFill>
                <a:effectLst/>
                <a:latin typeface="Helvetica" pitchFamily="2" charset="0"/>
              </a:rPr>
              <a:t> ⋅ X</a:t>
            </a:r>
            <a:r>
              <a:rPr lang="es-MX" sz="3200" baseline="-25000" dirty="0">
                <a:solidFill>
                  <a:srgbClr val="FFC000"/>
                </a:solidFill>
                <a:effectLst/>
                <a:latin typeface="Helvetica" pitchFamily="2" charset="0"/>
              </a:rPr>
              <a:t>1</a:t>
            </a:r>
            <a:r>
              <a:rPr lang="es-MX" sz="3200" dirty="0">
                <a:effectLst/>
                <a:latin typeface="Helvetica" pitchFamily="2" charset="0"/>
              </a:rPr>
              <a:t>.</a:t>
            </a:r>
            <a:endParaRPr lang="es-MX" sz="3200" baseline="-25000" dirty="0">
              <a:effectLst/>
              <a:latin typeface="Helvetica" pitchFamily="2" charset="0"/>
            </a:endParaRPr>
          </a:p>
        </p:txBody>
      </p:sp>
    </p:spTree>
    <p:extLst>
      <p:ext uri="{BB962C8B-B14F-4D97-AF65-F5344CB8AC3E}">
        <p14:creationId xmlns:p14="http://schemas.microsoft.com/office/powerpoint/2010/main" val="6371902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C951BF-6156-9C96-C647-4C14DAA7088E}"/>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718FA317-1E29-BF94-9420-8481784FA417}"/>
              </a:ext>
            </a:extLst>
          </p:cNvPr>
          <p:cNvSpPr>
            <a:spLocks noGrp="1"/>
          </p:cNvSpPr>
          <p:nvPr>
            <p:ph type="title"/>
          </p:nvPr>
        </p:nvSpPr>
        <p:spPr>
          <a:xfrm>
            <a:off x="0" y="0"/>
            <a:ext cx="9144000" cy="1143000"/>
          </a:xfrm>
        </p:spPr>
        <p:txBody>
          <a:bodyPr>
            <a:normAutofit/>
          </a:bodyPr>
          <a:lstStyle/>
          <a:p>
            <a:pPr algn="ctr"/>
            <a:r>
              <a:rPr lang="es-MX" dirty="0"/>
              <a:t>Regresión y efectos causales</a:t>
            </a:r>
            <a:endParaRPr lang="es-ES" dirty="0"/>
          </a:p>
        </p:txBody>
      </p:sp>
      <p:sp>
        <p:nvSpPr>
          <p:cNvPr id="9" name="8 CuadroTexto">
            <a:extLst>
              <a:ext uri="{FF2B5EF4-FFF2-40B4-BE49-F238E27FC236}">
                <a16:creationId xmlns:a16="http://schemas.microsoft.com/office/drawing/2014/main" id="{EDD14731-3E75-5110-83C5-DED8892D43AF}"/>
              </a:ext>
            </a:extLst>
          </p:cNvPr>
          <p:cNvSpPr txBox="1"/>
          <p:nvPr/>
        </p:nvSpPr>
        <p:spPr>
          <a:xfrm>
            <a:off x="185057" y="1143000"/>
            <a:ext cx="8752114" cy="4524315"/>
          </a:xfrm>
          <a:prstGeom prst="rect">
            <a:avLst/>
          </a:prstGeom>
          <a:noFill/>
        </p:spPr>
        <p:txBody>
          <a:bodyPr wrap="square" rtlCol="0">
            <a:spAutoFit/>
          </a:bodyPr>
          <a:lstStyle/>
          <a:p>
            <a:pPr algn="just"/>
            <a:r>
              <a:rPr lang="es-MX" sz="3200" dirty="0">
                <a:effectLst/>
                <a:latin typeface="Helvetica" pitchFamily="2" charset="0"/>
              </a:rPr>
              <a:t>En resumen, la </a:t>
            </a:r>
            <a:r>
              <a:rPr lang="es-MX" sz="3200" dirty="0">
                <a:solidFill>
                  <a:srgbClr val="FFC000"/>
                </a:solidFill>
                <a:effectLst/>
                <a:latin typeface="Helvetica" pitchFamily="2" charset="0"/>
              </a:rPr>
              <a:t>adición de términos no lineales a los modelos de regresión lineal </a:t>
            </a:r>
            <a:r>
              <a:rPr lang="es-MX" sz="3200" dirty="0">
                <a:effectLst/>
                <a:latin typeface="Helvetica" pitchFamily="2" charset="0"/>
              </a:rPr>
              <a:t>hace que la </a:t>
            </a:r>
            <a:r>
              <a:rPr lang="es-MX" sz="3200" dirty="0">
                <a:solidFill>
                  <a:srgbClr val="FFC000"/>
                </a:solidFill>
                <a:effectLst/>
                <a:latin typeface="Helvetica" pitchFamily="2" charset="0"/>
              </a:rPr>
              <a:t>interpretación de estos modelos sea más difícil </a:t>
            </a:r>
            <a:r>
              <a:rPr lang="es-MX" sz="3200" dirty="0">
                <a:effectLst/>
                <a:latin typeface="Helvetica" pitchFamily="2" charset="0"/>
              </a:rPr>
              <a:t>(aunque no imposible). Esto </a:t>
            </a:r>
            <a:r>
              <a:rPr lang="es-MX" sz="3200" dirty="0">
                <a:solidFill>
                  <a:srgbClr val="FFC000"/>
                </a:solidFill>
                <a:effectLst/>
                <a:latin typeface="Helvetica" pitchFamily="2" charset="0"/>
              </a:rPr>
              <a:t>es cierto en ambos enfoques, el asociativo y el causal</a:t>
            </a:r>
            <a:r>
              <a:rPr lang="es-MX" sz="3200" dirty="0">
                <a:effectLst/>
                <a:latin typeface="Helvetica" pitchFamily="2" charset="0"/>
              </a:rPr>
              <a:t>.</a:t>
            </a:r>
          </a:p>
          <a:p>
            <a:pPr algn="just"/>
            <a:endParaRPr lang="es-MX" sz="3200" dirty="0">
              <a:effectLst/>
              <a:latin typeface="Helvetica" pitchFamily="2" charset="0"/>
            </a:endParaRPr>
          </a:p>
          <a:p>
            <a:pPr algn="just"/>
            <a:r>
              <a:rPr lang="es-MX" sz="3200" dirty="0">
                <a:solidFill>
                  <a:schemeClr val="accent2">
                    <a:lumMod val="75000"/>
                  </a:schemeClr>
                </a:solidFill>
                <a:effectLst/>
                <a:latin typeface="Helvetica" pitchFamily="2" charset="0"/>
              </a:rPr>
              <a:t>La interpretación causal de la regresión lineal solo se sostiene cuando no hay relaciones espurias en los datos. </a:t>
            </a:r>
            <a:endParaRPr lang="es-MX" sz="3200" baseline="-25000" dirty="0">
              <a:solidFill>
                <a:schemeClr val="accent2">
                  <a:lumMod val="75000"/>
                </a:schemeClr>
              </a:solidFill>
              <a:effectLst/>
              <a:latin typeface="Helvetica" pitchFamily="2" charset="0"/>
            </a:endParaRPr>
          </a:p>
        </p:txBody>
      </p:sp>
    </p:spTree>
    <p:extLst>
      <p:ext uri="{BB962C8B-B14F-4D97-AF65-F5344CB8AC3E}">
        <p14:creationId xmlns:p14="http://schemas.microsoft.com/office/powerpoint/2010/main" val="5206036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CBDF7-3B6A-5129-2AC6-11F2927C396B}"/>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713685B4-55D6-1E68-5B79-4AB130043CF4}"/>
              </a:ext>
            </a:extLst>
          </p:cNvPr>
          <p:cNvSpPr>
            <a:spLocks noGrp="1"/>
          </p:cNvSpPr>
          <p:nvPr>
            <p:ph type="title"/>
          </p:nvPr>
        </p:nvSpPr>
        <p:spPr>
          <a:xfrm>
            <a:off x="0" y="0"/>
            <a:ext cx="9144000" cy="1143000"/>
          </a:xfrm>
        </p:spPr>
        <p:txBody>
          <a:bodyPr>
            <a:normAutofit/>
          </a:bodyPr>
          <a:lstStyle/>
          <a:p>
            <a:pPr algn="ctr"/>
            <a:r>
              <a:rPr lang="es-MX" dirty="0"/>
              <a:t>Regresión y efectos causales</a:t>
            </a:r>
            <a:endParaRPr lang="es-ES" dirty="0"/>
          </a:p>
        </p:txBody>
      </p:sp>
      <p:sp>
        <p:nvSpPr>
          <p:cNvPr id="9" name="8 CuadroTexto">
            <a:extLst>
              <a:ext uri="{FF2B5EF4-FFF2-40B4-BE49-F238E27FC236}">
                <a16:creationId xmlns:a16="http://schemas.microsoft.com/office/drawing/2014/main" id="{128F1EED-ADC9-B40E-9A91-632717F6655D}"/>
              </a:ext>
            </a:extLst>
          </p:cNvPr>
          <p:cNvSpPr txBox="1"/>
          <p:nvPr/>
        </p:nvSpPr>
        <p:spPr>
          <a:xfrm>
            <a:off x="185057" y="1143000"/>
            <a:ext cx="8752114" cy="3046988"/>
          </a:xfrm>
          <a:prstGeom prst="rect">
            <a:avLst/>
          </a:prstGeom>
          <a:noFill/>
        </p:spPr>
        <p:txBody>
          <a:bodyPr wrap="square" rtlCol="0">
            <a:spAutoFit/>
          </a:bodyPr>
          <a:lstStyle/>
          <a:p>
            <a:pPr algn="just"/>
            <a:r>
              <a:rPr lang="es-MX" sz="3200" dirty="0">
                <a:effectLst/>
                <a:latin typeface="Helvetica" pitchFamily="2" charset="0"/>
              </a:rPr>
              <a:t>Este es el caso en dos escenarios: </a:t>
            </a:r>
            <a:r>
              <a:rPr lang="es-MX" sz="3200" dirty="0">
                <a:solidFill>
                  <a:schemeClr val="accent2">
                    <a:lumMod val="75000"/>
                  </a:schemeClr>
                </a:solidFill>
                <a:effectLst/>
                <a:latin typeface="Helvetica" pitchFamily="2" charset="0"/>
              </a:rPr>
              <a:t>cuando se controla un conjunto de todas las variables necesarias</a:t>
            </a:r>
            <a:r>
              <a:rPr lang="es-MX" sz="3200" dirty="0">
                <a:effectLst/>
                <a:latin typeface="Helvetica" pitchFamily="2" charset="0"/>
              </a:rPr>
              <a:t> (a veces, este conjunto puede estar vacío) o </a:t>
            </a:r>
            <a:r>
              <a:rPr lang="es-MX" sz="3200" dirty="0">
                <a:solidFill>
                  <a:schemeClr val="accent2">
                    <a:lumMod val="75000"/>
                  </a:schemeClr>
                </a:solidFill>
                <a:effectLst/>
                <a:latin typeface="Helvetica" pitchFamily="2" charset="0"/>
              </a:rPr>
              <a:t>cuando los datos provienen de un experimento aleatorio diseñado adecuadamente</a:t>
            </a:r>
            <a:r>
              <a:rPr lang="es-MX" sz="3200" dirty="0">
                <a:effectLst/>
                <a:latin typeface="Helvetica" pitchFamily="2" charset="0"/>
              </a:rPr>
              <a:t>.</a:t>
            </a:r>
          </a:p>
        </p:txBody>
      </p:sp>
    </p:spTree>
    <p:extLst>
      <p:ext uri="{BB962C8B-B14F-4D97-AF65-F5344CB8AC3E}">
        <p14:creationId xmlns:p14="http://schemas.microsoft.com/office/powerpoint/2010/main" val="253313738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E668B4-63CF-C5E7-4D57-47C04240E245}"/>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CF154BEB-C435-7E8F-40B2-E2C72FCF13FD}"/>
              </a:ext>
            </a:extLst>
          </p:cNvPr>
          <p:cNvSpPr>
            <a:spLocks noGrp="1"/>
          </p:cNvSpPr>
          <p:nvPr>
            <p:ph type="title"/>
          </p:nvPr>
        </p:nvSpPr>
        <p:spPr>
          <a:xfrm>
            <a:off x="0" y="0"/>
            <a:ext cx="9144000" cy="1143000"/>
          </a:xfrm>
        </p:spPr>
        <p:txBody>
          <a:bodyPr>
            <a:normAutofit/>
          </a:bodyPr>
          <a:lstStyle/>
          <a:p>
            <a:pPr algn="ctr"/>
            <a:r>
              <a:rPr lang="es-MX" dirty="0"/>
              <a:t>Regresión y efectos causales</a:t>
            </a:r>
            <a:endParaRPr lang="es-ES" dirty="0"/>
          </a:p>
        </p:txBody>
      </p:sp>
      <p:sp>
        <p:nvSpPr>
          <p:cNvPr id="9" name="8 CuadroTexto">
            <a:extLst>
              <a:ext uri="{FF2B5EF4-FFF2-40B4-BE49-F238E27FC236}">
                <a16:creationId xmlns:a16="http://schemas.microsoft.com/office/drawing/2014/main" id="{B3F3ACBE-E124-CBDE-D3A7-D922EE231E2C}"/>
              </a:ext>
            </a:extLst>
          </p:cNvPr>
          <p:cNvSpPr txBox="1"/>
          <p:nvPr/>
        </p:nvSpPr>
        <p:spPr>
          <a:xfrm>
            <a:off x="185057" y="1143000"/>
            <a:ext cx="8752114" cy="4031873"/>
          </a:xfrm>
          <a:prstGeom prst="rect">
            <a:avLst/>
          </a:prstGeom>
          <a:noFill/>
        </p:spPr>
        <p:txBody>
          <a:bodyPr wrap="square" rtlCol="0">
            <a:spAutoFit/>
          </a:bodyPr>
          <a:lstStyle/>
          <a:p>
            <a:pPr algn="just"/>
            <a:r>
              <a:rPr lang="es-MX" sz="3200" dirty="0">
                <a:effectLst/>
                <a:latin typeface="Helvetica" pitchFamily="2" charset="0"/>
              </a:rPr>
              <a:t>Cada vez que se realiza un </a:t>
            </a:r>
            <a:r>
              <a:rPr lang="es-MX" sz="3200" dirty="0">
                <a:solidFill>
                  <a:schemeClr val="accent2">
                    <a:lumMod val="75000"/>
                  </a:schemeClr>
                </a:solidFill>
                <a:effectLst/>
                <a:latin typeface="Helvetica" pitchFamily="2" charset="0"/>
              </a:rPr>
              <a:t>análisis de regresión sobre datos observacionales </a:t>
            </a:r>
            <a:r>
              <a:rPr lang="es-MX" sz="3200" dirty="0">
                <a:effectLst/>
                <a:latin typeface="Helvetica" pitchFamily="2" charset="0"/>
              </a:rPr>
              <a:t>arbitrarios del mundo real, </a:t>
            </a:r>
            <a:r>
              <a:rPr lang="es-MX" sz="3200" dirty="0">
                <a:solidFill>
                  <a:schemeClr val="accent2">
                    <a:lumMod val="75000"/>
                  </a:schemeClr>
                </a:solidFill>
                <a:effectLst/>
                <a:latin typeface="Helvetica" pitchFamily="2" charset="0"/>
              </a:rPr>
              <a:t>existe un riesgo significativo de que existan factores de confusión ocultos en el conjunto de datos </a:t>
            </a:r>
            <a:r>
              <a:rPr lang="es-MX" sz="3200" dirty="0">
                <a:effectLst/>
                <a:latin typeface="Helvetica" pitchFamily="2" charset="0"/>
              </a:rPr>
              <a:t>y, por lo tanto, es probable que </a:t>
            </a:r>
            <a:r>
              <a:rPr lang="es-MX" sz="3200" dirty="0">
                <a:solidFill>
                  <a:srgbClr val="FFC000"/>
                </a:solidFill>
                <a:effectLst/>
                <a:latin typeface="Helvetica" pitchFamily="2" charset="0"/>
              </a:rPr>
              <a:t>las conclusiones causales de dicho análisis estén (causalmente) sesgadas</a:t>
            </a:r>
            <a:r>
              <a:rPr lang="es-MX" sz="3200" dirty="0">
                <a:effectLst/>
                <a:latin typeface="Helvetica" pitchFamily="2" charset="0"/>
              </a:rPr>
              <a:t>.</a:t>
            </a:r>
          </a:p>
        </p:txBody>
      </p:sp>
    </p:spTree>
    <p:extLst>
      <p:ext uri="{BB962C8B-B14F-4D97-AF65-F5344CB8AC3E}">
        <p14:creationId xmlns:p14="http://schemas.microsoft.com/office/powerpoint/2010/main" val="829254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EAE87-5DB6-1652-5013-58504700C7D0}"/>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32CF6EE0-B4A4-3705-504D-62084B0B5C32}"/>
              </a:ext>
            </a:extLst>
          </p:cNvPr>
          <p:cNvSpPr>
            <a:spLocks noGrp="1"/>
          </p:cNvSpPr>
          <p:nvPr>
            <p:ph type="title"/>
          </p:nvPr>
        </p:nvSpPr>
        <p:spPr>
          <a:xfrm>
            <a:off x="0" y="0"/>
            <a:ext cx="9144000" cy="1143000"/>
          </a:xfrm>
        </p:spPr>
        <p:txBody>
          <a:bodyPr>
            <a:normAutofit fontScale="90000"/>
          </a:bodyPr>
          <a:lstStyle/>
          <a:p>
            <a:pPr algn="ctr"/>
            <a:r>
              <a:rPr lang="es-MX" dirty="0"/>
              <a:t>Asociaciones e interacciones no lineales</a:t>
            </a:r>
            <a:endParaRPr lang="es-ES" dirty="0"/>
          </a:p>
        </p:txBody>
      </p:sp>
      <p:sp>
        <p:nvSpPr>
          <p:cNvPr id="9" name="8 CuadroTexto">
            <a:extLst>
              <a:ext uri="{FF2B5EF4-FFF2-40B4-BE49-F238E27FC236}">
                <a16:creationId xmlns:a16="http://schemas.microsoft.com/office/drawing/2014/main" id="{6CDE9B14-BC4C-968B-1F1F-B03B91570A64}"/>
              </a:ext>
            </a:extLst>
          </p:cNvPr>
          <p:cNvSpPr txBox="1"/>
          <p:nvPr/>
        </p:nvSpPr>
        <p:spPr>
          <a:xfrm>
            <a:off x="316829" y="1143000"/>
            <a:ext cx="8215370" cy="4031873"/>
          </a:xfrm>
          <a:prstGeom prst="rect">
            <a:avLst/>
          </a:prstGeom>
          <a:noFill/>
        </p:spPr>
        <p:txBody>
          <a:bodyPr wrap="square" rtlCol="0">
            <a:spAutoFit/>
          </a:bodyPr>
          <a:lstStyle/>
          <a:p>
            <a:pPr algn="just"/>
            <a:r>
              <a:rPr lang="es-MX" sz="3200" dirty="0"/>
              <a:t>Las </a:t>
            </a:r>
            <a:r>
              <a:rPr lang="es-MX" sz="3200" dirty="0">
                <a:solidFill>
                  <a:schemeClr val="accent2">
                    <a:lumMod val="50000"/>
                  </a:schemeClr>
                </a:solidFill>
              </a:rPr>
              <a:t>asociaciones no lineales </a:t>
            </a:r>
            <a:r>
              <a:rPr lang="es-MX" sz="3200" dirty="0"/>
              <a:t>también </a:t>
            </a:r>
            <a:r>
              <a:rPr lang="es-MX" sz="3200" dirty="0">
                <a:solidFill>
                  <a:schemeClr val="accent2">
                    <a:lumMod val="50000"/>
                  </a:schemeClr>
                </a:solidFill>
              </a:rPr>
              <a:t>son cuantificables</a:t>
            </a:r>
            <a:r>
              <a:rPr lang="es-MX" sz="3200" dirty="0"/>
              <a:t>. Incluso la </a:t>
            </a:r>
            <a:r>
              <a:rPr lang="es-MX" sz="3200" dirty="0">
                <a:solidFill>
                  <a:srgbClr val="00B050"/>
                </a:solidFill>
              </a:rPr>
              <a:t>regresión lineal se puede utilizar para modelar algunas relaciones no lineales</a:t>
            </a:r>
            <a:r>
              <a:rPr lang="es-MX" sz="3200" dirty="0"/>
              <a:t>. </a:t>
            </a:r>
          </a:p>
          <a:p>
            <a:pPr algn="just"/>
            <a:endParaRPr lang="es-MX" sz="3200" dirty="0"/>
          </a:p>
          <a:p>
            <a:pPr algn="just"/>
            <a:r>
              <a:rPr lang="es-MX" sz="3200" dirty="0"/>
              <a:t>Esto es posible porque la </a:t>
            </a:r>
            <a:r>
              <a:rPr lang="es-MX" sz="3200" dirty="0">
                <a:solidFill>
                  <a:srgbClr val="FFC000"/>
                </a:solidFill>
              </a:rPr>
              <a:t>regresión lineal tiene que ser lineal en parámetros</a:t>
            </a:r>
            <a:r>
              <a:rPr lang="es-MX" sz="3200" dirty="0"/>
              <a:t>, </a:t>
            </a:r>
            <a:r>
              <a:rPr lang="es-MX" sz="3200" dirty="0">
                <a:solidFill>
                  <a:srgbClr val="FFC000"/>
                </a:solidFill>
              </a:rPr>
              <a:t>no necesariamente en los datos</a:t>
            </a:r>
            <a:r>
              <a:rPr lang="es-MX" sz="3200" dirty="0"/>
              <a:t>. </a:t>
            </a:r>
          </a:p>
        </p:txBody>
      </p:sp>
    </p:spTree>
    <p:extLst>
      <p:ext uri="{BB962C8B-B14F-4D97-AF65-F5344CB8AC3E}">
        <p14:creationId xmlns:p14="http://schemas.microsoft.com/office/powerpoint/2010/main" val="67619608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FD59D-A666-FB92-6626-42BF71A2C044}"/>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F3A3537F-3941-608F-2340-835B295C33E4}"/>
              </a:ext>
            </a:extLst>
          </p:cNvPr>
          <p:cNvSpPr>
            <a:spLocks noGrp="1"/>
          </p:cNvSpPr>
          <p:nvPr>
            <p:ph type="title"/>
          </p:nvPr>
        </p:nvSpPr>
        <p:spPr>
          <a:xfrm>
            <a:off x="0" y="0"/>
            <a:ext cx="9144000" cy="1143000"/>
          </a:xfrm>
        </p:spPr>
        <p:txBody>
          <a:bodyPr>
            <a:normAutofit/>
          </a:bodyPr>
          <a:lstStyle/>
          <a:p>
            <a:pPr algn="ctr"/>
            <a:r>
              <a:rPr lang="es-MX" dirty="0"/>
              <a:t>Regresión y efectos causales</a:t>
            </a:r>
            <a:endParaRPr lang="es-ES" dirty="0"/>
          </a:p>
        </p:txBody>
      </p:sp>
      <p:sp>
        <p:nvSpPr>
          <p:cNvPr id="9" name="8 CuadroTexto">
            <a:extLst>
              <a:ext uri="{FF2B5EF4-FFF2-40B4-BE49-F238E27FC236}">
                <a16:creationId xmlns:a16="http://schemas.microsoft.com/office/drawing/2014/main" id="{F95F4994-6155-2A53-E0CC-9A0996BA1913}"/>
              </a:ext>
            </a:extLst>
          </p:cNvPr>
          <p:cNvSpPr txBox="1"/>
          <p:nvPr/>
        </p:nvSpPr>
        <p:spPr>
          <a:xfrm>
            <a:off x="185057" y="1143000"/>
            <a:ext cx="8752114" cy="3539430"/>
          </a:xfrm>
          <a:prstGeom prst="rect">
            <a:avLst/>
          </a:prstGeom>
          <a:noFill/>
        </p:spPr>
        <p:txBody>
          <a:bodyPr wrap="square" rtlCol="0">
            <a:spAutoFit/>
          </a:bodyPr>
          <a:lstStyle/>
          <a:p>
            <a:pPr algn="just"/>
            <a:r>
              <a:rPr lang="es-MX" sz="3200" dirty="0">
                <a:effectLst/>
                <a:latin typeface="Helvetica" pitchFamily="2" charset="0"/>
              </a:rPr>
              <a:t>Además, recuerde que, para </a:t>
            </a:r>
            <a:r>
              <a:rPr lang="es-MX" sz="3200" dirty="0">
                <a:solidFill>
                  <a:srgbClr val="FFC000"/>
                </a:solidFill>
                <a:effectLst/>
                <a:latin typeface="Helvetica" pitchFamily="2" charset="0"/>
              </a:rPr>
              <a:t>obtener un modelo de regresión válido</a:t>
            </a:r>
            <a:r>
              <a:rPr lang="es-MX" sz="3200" dirty="0">
                <a:effectLst/>
                <a:latin typeface="Helvetica" pitchFamily="2" charset="0"/>
              </a:rPr>
              <a:t>, se debe cumplir un conjunto de </a:t>
            </a:r>
            <a:r>
              <a:rPr lang="es-MX" sz="3200" dirty="0">
                <a:solidFill>
                  <a:srgbClr val="FFC000"/>
                </a:solidFill>
                <a:effectLst/>
                <a:latin typeface="Helvetica" pitchFamily="2" charset="0"/>
              </a:rPr>
              <a:t>supuestos básicos de regresión </a:t>
            </a:r>
            <a:r>
              <a:rPr lang="es-MX" sz="3200" dirty="0">
                <a:effectLst/>
                <a:latin typeface="Helvetica" pitchFamily="2" charset="0"/>
              </a:rPr>
              <a:t>(</a:t>
            </a:r>
            <a:r>
              <a:rPr lang="es-MX" sz="3200" dirty="0">
                <a:solidFill>
                  <a:srgbClr val="00B050"/>
                </a:solidFill>
                <a:effectLst/>
                <a:latin typeface="Helvetica" pitchFamily="2" charset="0"/>
              </a:rPr>
              <a:t>linealidad en los parámetros</a:t>
            </a:r>
            <a:r>
              <a:rPr lang="es-MX" sz="3200" dirty="0">
                <a:effectLst/>
                <a:latin typeface="Helvetica" pitchFamily="2" charset="0"/>
              </a:rPr>
              <a:t>, </a:t>
            </a:r>
            <a:r>
              <a:rPr lang="es-MX" sz="3200" dirty="0">
                <a:solidFill>
                  <a:srgbClr val="00B050"/>
                </a:solidFill>
                <a:effectLst/>
                <a:latin typeface="Helvetica" pitchFamily="2" charset="0"/>
              </a:rPr>
              <a:t>homocedasticidad de la varianza</a:t>
            </a:r>
            <a:r>
              <a:rPr lang="es-MX" sz="3200" dirty="0">
                <a:effectLst/>
                <a:latin typeface="Helvetica" pitchFamily="2" charset="0"/>
              </a:rPr>
              <a:t>, </a:t>
            </a:r>
            <a:r>
              <a:rPr lang="es-MX" sz="3200" dirty="0">
                <a:solidFill>
                  <a:srgbClr val="00B050"/>
                </a:solidFill>
                <a:effectLst/>
                <a:latin typeface="Helvetica" pitchFamily="2" charset="0"/>
              </a:rPr>
              <a:t>independencia de las observaciones </a:t>
            </a:r>
            <a:r>
              <a:rPr lang="es-MX" sz="3200" dirty="0">
                <a:effectLst/>
                <a:latin typeface="Helvetica" pitchFamily="2" charset="0"/>
              </a:rPr>
              <a:t>y </a:t>
            </a:r>
            <a:r>
              <a:rPr lang="es-MX" sz="3200" dirty="0">
                <a:solidFill>
                  <a:srgbClr val="00B050"/>
                </a:solidFill>
                <a:effectLst/>
                <a:latin typeface="Helvetica" pitchFamily="2" charset="0"/>
              </a:rPr>
              <a:t>normalidad de Y para cualquier valor fijo de X</a:t>
            </a:r>
            <a:r>
              <a:rPr lang="es-MX" sz="3200" dirty="0">
                <a:effectLst/>
                <a:latin typeface="Helvetica" pitchFamily="2" charset="0"/>
              </a:rPr>
              <a:t>).</a:t>
            </a:r>
          </a:p>
        </p:txBody>
      </p:sp>
    </p:spTree>
    <p:extLst>
      <p:ext uri="{BB962C8B-B14F-4D97-AF65-F5344CB8AC3E}">
        <p14:creationId xmlns:p14="http://schemas.microsoft.com/office/powerpoint/2010/main" val="238648622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AF32EB-E859-1EBA-0033-2C8CA4BC17DB}"/>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99CA917D-7D86-CFE7-1976-28C519682AED}"/>
              </a:ext>
            </a:extLst>
          </p:cNvPr>
          <p:cNvSpPr>
            <a:spLocks noGrp="1"/>
          </p:cNvSpPr>
          <p:nvPr>
            <p:ph type="title"/>
          </p:nvPr>
        </p:nvSpPr>
        <p:spPr>
          <a:xfrm>
            <a:off x="0" y="0"/>
            <a:ext cx="9144000" cy="1143000"/>
          </a:xfrm>
        </p:spPr>
        <p:txBody>
          <a:bodyPr>
            <a:normAutofit/>
          </a:bodyPr>
          <a:lstStyle/>
          <a:p>
            <a:pPr algn="ctr"/>
            <a:r>
              <a:rPr lang="es-MX" dirty="0"/>
              <a:t>Referencias</a:t>
            </a:r>
            <a:endParaRPr lang="es-ES" dirty="0"/>
          </a:p>
        </p:txBody>
      </p:sp>
      <p:sp>
        <p:nvSpPr>
          <p:cNvPr id="9" name="8 CuadroTexto">
            <a:extLst>
              <a:ext uri="{FF2B5EF4-FFF2-40B4-BE49-F238E27FC236}">
                <a16:creationId xmlns:a16="http://schemas.microsoft.com/office/drawing/2014/main" id="{BEDF310E-32F7-FA3B-AA27-5AC227690939}"/>
              </a:ext>
            </a:extLst>
          </p:cNvPr>
          <p:cNvSpPr txBox="1"/>
          <p:nvPr/>
        </p:nvSpPr>
        <p:spPr>
          <a:xfrm>
            <a:off x="185057" y="1143000"/>
            <a:ext cx="8752114" cy="1077218"/>
          </a:xfrm>
          <a:prstGeom prst="rect">
            <a:avLst/>
          </a:prstGeom>
          <a:noFill/>
        </p:spPr>
        <p:txBody>
          <a:bodyPr wrap="square" rtlCol="0">
            <a:spAutoFit/>
          </a:bodyPr>
          <a:lstStyle/>
          <a:p>
            <a:pPr algn="just"/>
            <a:r>
              <a:rPr lang="es-MX" sz="3200">
                <a:solidFill>
                  <a:schemeClr val="accent4">
                    <a:lumMod val="75000"/>
                  </a:schemeClr>
                </a:solidFill>
              </a:rPr>
              <a:t>Aleksander Molak, “Causal inference and Discovery in Python”, Packt</a:t>
            </a:r>
            <a:endParaRPr lang="es-MX" sz="3200" dirty="0">
              <a:solidFill>
                <a:srgbClr val="92D050"/>
              </a:solidFill>
            </a:endParaRPr>
          </a:p>
        </p:txBody>
      </p:sp>
    </p:spTree>
    <p:extLst>
      <p:ext uri="{BB962C8B-B14F-4D97-AF65-F5344CB8AC3E}">
        <p14:creationId xmlns:p14="http://schemas.microsoft.com/office/powerpoint/2010/main" val="365123400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a:latin typeface="Montserrat" panose="00000500000000000000" pitchFamily="2" charset="0"/>
              </a:rPr>
              <a:t>¿Preguntas?</a:t>
            </a:r>
          </a:p>
        </p:txBody>
      </p:sp>
      <p:sp>
        <p:nvSpPr>
          <p:cNvPr id="3" name="Subtítulo 2"/>
          <p:cNvSpPr>
            <a:spLocks noGrp="1"/>
          </p:cNvSpPr>
          <p:nvPr>
            <p:ph type="subTitle"/>
          </p:nvPr>
        </p:nvSpPr>
        <p:spPr>
          <a:xfrm>
            <a:off x="0" y="2105247"/>
            <a:ext cx="9144000" cy="2902688"/>
          </a:xfrm>
        </p:spPr>
        <p:txBody>
          <a:bodyPr/>
          <a:lstStyle/>
          <a:p>
            <a:r>
              <a:rPr lang="es-ES_tradnl" sz="3600" dirty="0">
                <a:solidFill>
                  <a:schemeClr val="tx1"/>
                </a:solidFill>
                <a:latin typeface="Montserrat" panose="00000500000000000000" pitchFamily="2" charset="0"/>
              </a:rPr>
              <a:t>¡Muchas Gracias!</a:t>
            </a:r>
          </a:p>
          <a:p>
            <a:endParaRPr lang="es-ES_tradnl" sz="3600" dirty="0">
              <a:latin typeface="Montserrat" panose="00000500000000000000" pitchFamily="2" charset="0"/>
            </a:endParaRPr>
          </a:p>
          <a:p>
            <a:r>
              <a:rPr lang="es-ES_tradnl" sz="3600" dirty="0">
                <a:latin typeface="Montserrat" panose="00000500000000000000" pitchFamily="2" charset="0"/>
                <a:hlinkClick r:id="rId3"/>
              </a:rPr>
              <a:t>juan.or@morelia.tecnm.mx</a:t>
            </a:r>
            <a:endParaRPr lang="es-ES_tradnl" sz="3600" dirty="0">
              <a:latin typeface="Montserrat" panose="00000500000000000000" pitchFamily="2" charset="0"/>
            </a:endParaRPr>
          </a:p>
        </p:txBody>
      </p:sp>
    </p:spTree>
    <p:extLst>
      <p:ext uri="{BB962C8B-B14F-4D97-AF65-F5344CB8AC3E}">
        <p14:creationId xmlns:p14="http://schemas.microsoft.com/office/powerpoint/2010/main" val="802626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A1803-FDDB-322D-F4F7-88FEB55F2D3B}"/>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608F3168-F963-F6E8-5396-B5DFA5A25AE5}"/>
              </a:ext>
            </a:extLst>
          </p:cNvPr>
          <p:cNvSpPr>
            <a:spLocks noGrp="1"/>
          </p:cNvSpPr>
          <p:nvPr>
            <p:ph type="title"/>
          </p:nvPr>
        </p:nvSpPr>
        <p:spPr>
          <a:xfrm>
            <a:off x="0" y="0"/>
            <a:ext cx="9144000" cy="1143000"/>
          </a:xfrm>
        </p:spPr>
        <p:txBody>
          <a:bodyPr>
            <a:normAutofit fontScale="90000"/>
          </a:bodyPr>
          <a:lstStyle/>
          <a:p>
            <a:pPr algn="ctr"/>
            <a:r>
              <a:rPr lang="es-MX" dirty="0"/>
              <a:t>Asociaciones e interacciones no lineales</a:t>
            </a:r>
            <a:endParaRPr lang="es-ES" dirty="0"/>
          </a:p>
        </p:txBody>
      </p:sp>
      <p:sp>
        <p:nvSpPr>
          <p:cNvPr id="9" name="8 CuadroTexto">
            <a:extLst>
              <a:ext uri="{FF2B5EF4-FFF2-40B4-BE49-F238E27FC236}">
                <a16:creationId xmlns:a16="http://schemas.microsoft.com/office/drawing/2014/main" id="{CA971E6D-411B-13BB-1CD6-1872C4B3BDE5}"/>
              </a:ext>
            </a:extLst>
          </p:cNvPr>
          <p:cNvSpPr txBox="1"/>
          <p:nvPr/>
        </p:nvSpPr>
        <p:spPr>
          <a:xfrm>
            <a:off x="316829" y="1143000"/>
            <a:ext cx="8215370" cy="4524315"/>
          </a:xfrm>
          <a:prstGeom prst="rect">
            <a:avLst/>
          </a:prstGeom>
          <a:noFill/>
        </p:spPr>
        <p:txBody>
          <a:bodyPr wrap="square" rtlCol="0">
            <a:spAutoFit/>
          </a:bodyPr>
          <a:lstStyle/>
          <a:p>
            <a:pPr algn="just"/>
            <a:r>
              <a:rPr lang="es-MX" sz="3200" dirty="0"/>
              <a:t>Las </a:t>
            </a:r>
            <a:r>
              <a:rPr lang="es-MX" sz="3200" dirty="0">
                <a:solidFill>
                  <a:srgbClr val="FFC000"/>
                </a:solidFill>
              </a:rPr>
              <a:t>relaciones más complejas </a:t>
            </a:r>
            <a:r>
              <a:rPr lang="es-MX" sz="3200" dirty="0"/>
              <a:t>se pueden </a:t>
            </a:r>
            <a:r>
              <a:rPr lang="es-MX" sz="3200" dirty="0">
                <a:solidFill>
                  <a:srgbClr val="FFC000"/>
                </a:solidFill>
              </a:rPr>
              <a:t>cuantificar</a:t>
            </a:r>
            <a:r>
              <a:rPr lang="es-MX" sz="3200" dirty="0"/>
              <a:t> utilizando </a:t>
            </a:r>
            <a:r>
              <a:rPr lang="es-MX" sz="3200" dirty="0">
                <a:solidFill>
                  <a:srgbClr val="FFC000"/>
                </a:solidFill>
              </a:rPr>
              <a:t>métricas basadas en la entropía</a:t>
            </a:r>
            <a:r>
              <a:rPr lang="es-MX" sz="3200" dirty="0"/>
              <a:t>, como la </a:t>
            </a:r>
            <a:r>
              <a:rPr lang="es-MX" sz="3200" dirty="0">
                <a:solidFill>
                  <a:srgbClr val="FFC000"/>
                </a:solidFill>
              </a:rPr>
              <a:t>información mutua</a:t>
            </a:r>
            <a:r>
              <a:rPr lang="es-MX" sz="3200" dirty="0"/>
              <a:t>.</a:t>
            </a:r>
          </a:p>
          <a:p>
            <a:pPr algn="just"/>
            <a:endParaRPr lang="es-MX" sz="3200" dirty="0"/>
          </a:p>
          <a:p>
            <a:pPr algn="just"/>
            <a:r>
              <a:rPr lang="es-MX" sz="3200" dirty="0"/>
              <a:t>Los </a:t>
            </a:r>
            <a:r>
              <a:rPr lang="es-MX" sz="3200" dirty="0">
                <a:solidFill>
                  <a:srgbClr val="FF0000"/>
                </a:solidFill>
              </a:rPr>
              <a:t>modelos lineales </a:t>
            </a:r>
            <a:r>
              <a:rPr lang="es-MX" sz="3200" dirty="0"/>
              <a:t>también pueden manejar </a:t>
            </a:r>
            <a:r>
              <a:rPr lang="es-MX" sz="3200" dirty="0">
                <a:solidFill>
                  <a:srgbClr val="FF0000"/>
                </a:solidFill>
              </a:rPr>
              <a:t>términos de interacción</a:t>
            </a:r>
            <a:r>
              <a:rPr lang="es-MX" sz="3200" dirty="0"/>
              <a:t>. Hablamos de </a:t>
            </a:r>
            <a:r>
              <a:rPr lang="es-MX" sz="3200" dirty="0">
                <a:solidFill>
                  <a:srgbClr val="00B050"/>
                </a:solidFill>
              </a:rPr>
              <a:t>interacción</a:t>
            </a:r>
            <a:r>
              <a:rPr lang="es-MX" sz="3200" dirty="0"/>
              <a:t> cuando el </a:t>
            </a:r>
            <a:r>
              <a:rPr lang="es-MX" sz="3200" dirty="0">
                <a:solidFill>
                  <a:srgbClr val="00B050"/>
                </a:solidFill>
              </a:rPr>
              <a:t>resultado del modelo depende</a:t>
            </a:r>
            <a:r>
              <a:rPr lang="es-MX" sz="3200" dirty="0"/>
              <a:t> de una </a:t>
            </a:r>
            <a:r>
              <a:rPr lang="es-MX" sz="3200" dirty="0">
                <a:solidFill>
                  <a:srgbClr val="00B050"/>
                </a:solidFill>
              </a:rPr>
              <a:t>relación multiplicativa entre dos o más variables</a:t>
            </a:r>
            <a:r>
              <a:rPr lang="es-MX" sz="3200" dirty="0"/>
              <a:t>. </a:t>
            </a:r>
          </a:p>
        </p:txBody>
      </p:sp>
    </p:spTree>
    <p:extLst>
      <p:ext uri="{BB962C8B-B14F-4D97-AF65-F5344CB8AC3E}">
        <p14:creationId xmlns:p14="http://schemas.microsoft.com/office/powerpoint/2010/main" val="473364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AE43D0-CE7C-10E3-C64C-5664134C6829}"/>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B5C4709C-CAE0-1F2C-335F-33771FDF4B0F}"/>
              </a:ext>
            </a:extLst>
          </p:cNvPr>
          <p:cNvSpPr>
            <a:spLocks noGrp="1"/>
          </p:cNvSpPr>
          <p:nvPr>
            <p:ph type="title"/>
          </p:nvPr>
        </p:nvSpPr>
        <p:spPr>
          <a:xfrm>
            <a:off x="0" y="0"/>
            <a:ext cx="9144000" cy="1143000"/>
          </a:xfrm>
        </p:spPr>
        <p:txBody>
          <a:bodyPr>
            <a:normAutofit fontScale="90000"/>
          </a:bodyPr>
          <a:lstStyle/>
          <a:p>
            <a:pPr algn="ctr"/>
            <a:r>
              <a:rPr lang="es-MX" dirty="0"/>
              <a:t>Asociaciones e interacciones no lineales</a:t>
            </a:r>
            <a:endParaRPr lang="es-ES" dirty="0"/>
          </a:p>
        </p:txBody>
      </p:sp>
      <p:sp>
        <p:nvSpPr>
          <p:cNvPr id="9" name="8 CuadroTexto">
            <a:extLst>
              <a:ext uri="{FF2B5EF4-FFF2-40B4-BE49-F238E27FC236}">
                <a16:creationId xmlns:a16="http://schemas.microsoft.com/office/drawing/2014/main" id="{602184B8-D41F-0ABE-967F-B191461AA5A3}"/>
              </a:ext>
            </a:extLst>
          </p:cNvPr>
          <p:cNvSpPr txBox="1"/>
          <p:nvPr/>
        </p:nvSpPr>
        <p:spPr>
          <a:xfrm>
            <a:off x="316829" y="1143000"/>
            <a:ext cx="8215370" cy="4524315"/>
          </a:xfrm>
          <a:prstGeom prst="rect">
            <a:avLst/>
          </a:prstGeom>
          <a:noFill/>
        </p:spPr>
        <p:txBody>
          <a:bodyPr wrap="square" rtlCol="0">
            <a:spAutoFit/>
          </a:bodyPr>
          <a:lstStyle/>
          <a:p>
            <a:pPr algn="just"/>
            <a:r>
              <a:rPr lang="es-MX" sz="3200" dirty="0"/>
              <a:t>En la regresión lineal, </a:t>
            </a:r>
            <a:r>
              <a:rPr lang="es-MX" sz="3200" dirty="0">
                <a:solidFill>
                  <a:srgbClr val="00B050"/>
                </a:solidFill>
              </a:rPr>
              <a:t>modelamos la interacción entre dos predictores agregando un término multiplicativo adicional a la ecuación</a:t>
            </a:r>
            <a:r>
              <a:rPr lang="es-MX" sz="3200" dirty="0"/>
              <a:t>. Por ejemplo, si queremos modelar una interacción entre dos características, X</a:t>
            </a:r>
            <a:r>
              <a:rPr lang="es-MX" sz="3200" baseline="-25000" dirty="0"/>
              <a:t>1</a:t>
            </a:r>
            <a:r>
              <a:rPr lang="es-MX" sz="3200" dirty="0"/>
              <a:t> y X</a:t>
            </a:r>
            <a:r>
              <a:rPr lang="es-MX" sz="3200" baseline="-25000" dirty="0"/>
              <a:t>2</a:t>
            </a:r>
            <a:r>
              <a:rPr lang="es-MX" sz="3200" dirty="0"/>
              <a:t>, agregamos la multiplicación de X</a:t>
            </a:r>
            <a:r>
              <a:rPr lang="es-MX" sz="3200" baseline="-25000" dirty="0"/>
              <a:t>1</a:t>
            </a:r>
            <a:r>
              <a:rPr lang="es-MX" sz="3200" dirty="0"/>
              <a:t> y X</a:t>
            </a:r>
            <a:r>
              <a:rPr lang="es-MX" sz="3200" baseline="-25000" dirty="0"/>
              <a:t>2</a:t>
            </a:r>
            <a:r>
              <a:rPr lang="es-MX" sz="3200" dirty="0"/>
              <a:t> a la ecuación: </a:t>
            </a:r>
          </a:p>
          <a:p>
            <a:pPr algn="just"/>
            <a:endParaRPr lang="es-MX" sz="3200" dirty="0"/>
          </a:p>
          <a:p>
            <a:pPr algn="ctr"/>
            <a:r>
              <a:rPr lang="es-MX" sz="3200" dirty="0">
                <a:solidFill>
                  <a:srgbClr val="00B050"/>
                </a:solidFill>
              </a:rPr>
              <a:t>Y = X</a:t>
            </a:r>
            <a:r>
              <a:rPr lang="es-MX" sz="3200" baseline="-25000" dirty="0">
                <a:solidFill>
                  <a:srgbClr val="00B050"/>
                </a:solidFill>
              </a:rPr>
              <a:t>1</a:t>
            </a:r>
            <a:r>
              <a:rPr lang="es-MX" sz="3200" dirty="0">
                <a:solidFill>
                  <a:srgbClr val="00B050"/>
                </a:solidFill>
              </a:rPr>
              <a:t> + X</a:t>
            </a:r>
            <a:r>
              <a:rPr lang="es-MX" sz="3200" baseline="-25000" dirty="0">
                <a:solidFill>
                  <a:srgbClr val="00B050"/>
                </a:solidFill>
              </a:rPr>
              <a:t>2</a:t>
            </a:r>
            <a:r>
              <a:rPr lang="es-MX" sz="3200" dirty="0">
                <a:solidFill>
                  <a:srgbClr val="00B050"/>
                </a:solidFill>
              </a:rPr>
              <a:t> + X</a:t>
            </a:r>
            <a:r>
              <a:rPr lang="es-MX" sz="3200" baseline="-25000" dirty="0">
                <a:solidFill>
                  <a:srgbClr val="00B050"/>
                </a:solidFill>
              </a:rPr>
              <a:t>1</a:t>
            </a:r>
            <a:r>
              <a:rPr lang="es-MX" sz="3200" dirty="0">
                <a:solidFill>
                  <a:srgbClr val="00B050"/>
                </a:solidFill>
              </a:rPr>
              <a:t>X</a:t>
            </a:r>
            <a:r>
              <a:rPr lang="es-MX" sz="3200" baseline="-25000" dirty="0">
                <a:solidFill>
                  <a:srgbClr val="00B050"/>
                </a:solidFill>
              </a:rPr>
              <a:t>2</a:t>
            </a:r>
          </a:p>
        </p:txBody>
      </p:sp>
    </p:spTree>
    <p:extLst>
      <p:ext uri="{BB962C8B-B14F-4D97-AF65-F5344CB8AC3E}">
        <p14:creationId xmlns:p14="http://schemas.microsoft.com/office/powerpoint/2010/main" val="26170589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DF62DFFDA11CBF4B9C31C05E5AD73571" ma:contentTypeVersion="4" ma:contentTypeDescription="Crear nuevo documento." ma:contentTypeScope="" ma:versionID="c3bdc8cc52c989f4fb79ebd3889ac6b5">
  <xsd:schema xmlns:xsd="http://www.w3.org/2001/XMLSchema" xmlns:xs="http://www.w3.org/2001/XMLSchema" xmlns:p="http://schemas.microsoft.com/office/2006/metadata/properties" xmlns:ns2="23422e02-0f12-4143-8163-0ad3c9b333e3" targetNamespace="http://schemas.microsoft.com/office/2006/metadata/properties" ma:root="true" ma:fieldsID="59f8015a6d88873a45919ec1d4ca2482" ns2:_="">
    <xsd:import namespace="23422e02-0f12-4143-8163-0ad3c9b333e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422e02-0f12-4143-8163-0ad3c9b333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8B82EB-457B-4E5F-8EE0-7A3082C2311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0BF0AB06-F941-4B22-8356-F294269A5D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422e02-0f12-4143-8163-0ad3c9b333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26E9BD8-72BC-42C9-B534-BD8EC8FBF4F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21288</TotalTime>
  <Words>4203</Words>
  <Application>Microsoft Macintosh PowerPoint</Application>
  <PresentationFormat>Presentación en pantalla (4:3)</PresentationFormat>
  <Paragraphs>256</Paragraphs>
  <Slides>72</Slides>
  <Notes>6</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72</vt:i4>
      </vt:variant>
    </vt:vector>
  </HeadingPairs>
  <TitlesOfParts>
    <vt:vector size="84" baseType="lpstr">
      <vt:lpstr>Arial</vt:lpstr>
      <vt:lpstr>Calibri</vt:lpstr>
      <vt:lpstr>Cambria Math</vt:lpstr>
      <vt:lpstr>EurekaSans-Light</vt:lpstr>
      <vt:lpstr>Helvetica</vt:lpstr>
      <vt:lpstr>Montserrat</vt:lpstr>
      <vt:lpstr>Soberana Sans Light</vt:lpstr>
      <vt:lpstr>Symbol</vt:lpstr>
      <vt:lpstr>Times New Roman</vt:lpstr>
      <vt:lpstr>Verdana</vt:lpstr>
      <vt:lpstr>Wingdings</vt:lpstr>
      <vt:lpstr>Office Theme</vt:lpstr>
      <vt:lpstr>Presentación de PowerPoint</vt:lpstr>
      <vt:lpstr>Unidad 3</vt:lpstr>
      <vt:lpstr>Regresión Lineal</vt:lpstr>
      <vt:lpstr>Regresión Lineal</vt:lpstr>
      <vt:lpstr>Regresión Lineal</vt:lpstr>
      <vt:lpstr>Coeficientes y regresión múltiple</vt:lpstr>
      <vt:lpstr>Asociaciones e interacciones no lineales</vt:lpstr>
      <vt:lpstr>Asociaciones e interacciones no lineales</vt:lpstr>
      <vt:lpstr>Asociaciones e interacciones no lineales</vt:lpstr>
      <vt:lpstr>Valores p y significación estadística</vt:lpstr>
      <vt:lpstr>Valores p y significación estadística</vt:lpstr>
      <vt:lpstr>Valores p y significancia estadística</vt:lpstr>
      <vt:lpstr>Valores p y significancia estadística</vt:lpstr>
      <vt:lpstr>Valores p y significancia estadística</vt:lpstr>
      <vt:lpstr>Interpretación geométrica de la regresión lineal</vt:lpstr>
      <vt:lpstr>Interpretación geométrica de la regresión lineal</vt:lpstr>
      <vt:lpstr>Regresión y correlación</vt:lpstr>
      <vt:lpstr>Regresión y correlación</vt:lpstr>
      <vt:lpstr>Revertiendo el orden</vt:lpstr>
      <vt:lpstr>Revertiendo el Orden</vt:lpstr>
      <vt:lpstr>Más sobre el vocabulario de regresión</vt:lpstr>
      <vt:lpstr>Más sobre el vocabulario de regresión</vt:lpstr>
      <vt:lpstr>Más sobre el vocabulario de regresión</vt:lpstr>
      <vt:lpstr>¿Debemos siempre controlar todas las covariables disponibles?</vt:lpstr>
      <vt:lpstr>¿Debemos siempre controlar todas las covariables disponibles?</vt:lpstr>
      <vt:lpstr>¿Debemos siempre controlar todas las covariables disponibles?</vt:lpstr>
      <vt:lpstr>¿Debemos siempre controlar todas las covariables disponibles?</vt:lpstr>
      <vt:lpstr>Navegando por el laberinto</vt:lpstr>
      <vt:lpstr>Navegando por el laberinto</vt:lpstr>
      <vt:lpstr>Navegando por el laberinto</vt:lpstr>
      <vt:lpstr>Si no sabes a dónde vas, podrías terminar en otro lugar</vt:lpstr>
      <vt:lpstr>Si no sabes a dónde vas, podrías terminar en otro lugar</vt:lpstr>
      <vt:lpstr>Si no sabes a dónde vas, podrías terminar en otro lugar</vt:lpstr>
      <vt:lpstr>Más sobre las representaciones gráficas de SCM</vt:lpstr>
      <vt:lpstr>Si no sabes a dónde vas, podrías terminar en otro lugar</vt:lpstr>
      <vt:lpstr>Si no sabes a dónde vas, podrías terminar en otro lugar</vt:lpstr>
      <vt:lpstr>Si no sabes a dónde vas, podrías terminar en otro lugar</vt:lpstr>
      <vt:lpstr>Si no sabes a dónde vas, podrías terminar en otro lugar</vt:lpstr>
      <vt:lpstr>Si no sabes a dónde vas, podrías terminar en otro lugar</vt:lpstr>
      <vt:lpstr>Si no sabes a dónde vas, podrías terminar en otro lugar</vt:lpstr>
      <vt:lpstr>Si no sabes a dónde vas, podrías terminar en otro lugar</vt:lpstr>
      <vt:lpstr>Si no sabes a dónde vas, podrías terminar en otro lugar</vt:lpstr>
      <vt:lpstr>Involucrarnos</vt:lpstr>
      <vt:lpstr>¿Controlar o No controlar?</vt:lpstr>
      <vt:lpstr>¿Controlar o No controlar?</vt:lpstr>
      <vt:lpstr>SCM</vt:lpstr>
      <vt:lpstr>SCM</vt:lpstr>
      <vt:lpstr>SCM</vt:lpstr>
      <vt:lpstr>SCM</vt:lpstr>
      <vt:lpstr>Encontrando el vínculo</vt:lpstr>
      <vt:lpstr>Encontrando el vínculo</vt:lpstr>
      <vt:lpstr>Encontrando el vínculo</vt:lpstr>
      <vt:lpstr>Encontrando el vínculo</vt:lpstr>
      <vt:lpstr>Encontrando el vínculo</vt:lpstr>
      <vt:lpstr>Encontrando el vínculo</vt:lpstr>
      <vt:lpstr>Encontrando el vínculo</vt:lpstr>
      <vt:lpstr>Encontrando el vínculo</vt:lpstr>
      <vt:lpstr>Encontrando el vínculo</vt:lpstr>
      <vt:lpstr>Regresión y efectos causales</vt:lpstr>
      <vt:lpstr>Regresión y efectos causales</vt:lpstr>
      <vt:lpstr>Regresión y efectos causales</vt:lpstr>
      <vt:lpstr>Regresión y efectos causales</vt:lpstr>
      <vt:lpstr>Regresión y efectos causales</vt:lpstr>
      <vt:lpstr>Regresión y efectos causales</vt:lpstr>
      <vt:lpstr>Regresión y efectos causales</vt:lpstr>
      <vt:lpstr>Regresión y efectos causales</vt:lpstr>
      <vt:lpstr>Regresión y efectos causales</vt:lpstr>
      <vt:lpstr>Regresión y efectos causales</vt:lpstr>
      <vt:lpstr>Regresión y efectos causales</vt:lpstr>
      <vt:lpstr>Regresión y efectos causales</vt:lpstr>
      <vt:lpstr>Referencias</vt:lpstr>
      <vt:lpstr>¿Preguntas?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Carlos Olivares Rojas</dc:creator>
  <cp:lastModifiedBy>Juan Carlos Olivares Rojas</cp:lastModifiedBy>
  <cp:revision>3251</cp:revision>
  <cp:lastPrinted>2017-12-05T14:11:13Z</cp:lastPrinted>
  <dcterms:modified xsi:type="dcterms:W3CDTF">2025-03-11T17:06:43Z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15.0027</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28</vt:i4>
  </property>
  <property fmtid="{D5CDD505-2E9C-101B-9397-08002B2CF9AE}" pid="8" name="PresentationFormat">
    <vt:lpwstr>Presentación en pantalla (4:3)</vt:lpwstr>
  </property>
  <property fmtid="{D5CDD505-2E9C-101B-9397-08002B2CF9AE}" pid="9" name="ScaleCrop">
    <vt:bool>false</vt:bool>
  </property>
  <property fmtid="{D5CDD505-2E9C-101B-9397-08002B2CF9AE}" pid="10" name="ShareDoc">
    <vt:bool>false</vt:bool>
  </property>
  <property fmtid="{D5CDD505-2E9C-101B-9397-08002B2CF9AE}" pid="11" name="Slides">
    <vt:i4>47</vt:i4>
  </property>
  <property fmtid="{D5CDD505-2E9C-101B-9397-08002B2CF9AE}" pid="12" name="ContentTypeId">
    <vt:lpwstr>0x010100DF62DFFDA11CBF4B9C31C05E5AD73571</vt:lpwstr>
  </property>
</Properties>
</file>