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4"/>
  </p:notesMasterIdLst>
  <p:handoutMasterIdLst>
    <p:handoutMasterId r:id="rId65"/>
  </p:handoutMasterIdLst>
  <p:sldIdLst>
    <p:sldId id="668" r:id="rId5"/>
    <p:sldId id="2426" r:id="rId6"/>
    <p:sldId id="2472" r:id="rId7"/>
    <p:sldId id="2483" r:id="rId8"/>
    <p:sldId id="2473" r:id="rId9"/>
    <p:sldId id="2453" r:id="rId10"/>
    <p:sldId id="2556" r:id="rId11"/>
    <p:sldId id="2585" r:id="rId12"/>
    <p:sldId id="2586" r:id="rId13"/>
    <p:sldId id="2557" r:id="rId14"/>
    <p:sldId id="2558" r:id="rId15"/>
    <p:sldId id="2587" r:id="rId16"/>
    <p:sldId id="2588" r:id="rId17"/>
    <p:sldId id="2492" r:id="rId18"/>
    <p:sldId id="2493" r:id="rId19"/>
    <p:sldId id="2494" r:id="rId20"/>
    <p:sldId id="2495" r:id="rId21"/>
    <p:sldId id="2484" r:id="rId22"/>
    <p:sldId id="2589" r:id="rId23"/>
    <p:sldId id="2488" r:id="rId24"/>
    <p:sldId id="2590" r:id="rId25"/>
    <p:sldId id="2489" r:id="rId26"/>
    <p:sldId id="2559" r:id="rId27"/>
    <p:sldId id="2496" r:id="rId28"/>
    <p:sldId id="2497" r:id="rId29"/>
    <p:sldId id="2498" r:id="rId30"/>
    <p:sldId id="2560" r:id="rId31"/>
    <p:sldId id="2499" r:id="rId32"/>
    <p:sldId id="2561" r:id="rId33"/>
    <p:sldId id="2501" r:id="rId34"/>
    <p:sldId id="2591" r:id="rId35"/>
    <p:sldId id="2562" r:id="rId36"/>
    <p:sldId id="2592" r:id="rId37"/>
    <p:sldId id="2502" r:id="rId38"/>
    <p:sldId id="2593" r:id="rId39"/>
    <p:sldId id="2563" r:id="rId40"/>
    <p:sldId id="2503" r:id="rId41"/>
    <p:sldId id="2505" r:id="rId42"/>
    <p:sldId id="2564" r:id="rId43"/>
    <p:sldId id="2594" r:id="rId44"/>
    <p:sldId id="2595" r:id="rId45"/>
    <p:sldId id="2507" r:id="rId46"/>
    <p:sldId id="2508" r:id="rId47"/>
    <p:sldId id="2509" r:id="rId48"/>
    <p:sldId id="2510" r:id="rId49"/>
    <p:sldId id="2511" r:id="rId50"/>
    <p:sldId id="2596" r:id="rId51"/>
    <p:sldId id="2566" r:id="rId52"/>
    <p:sldId id="2597" r:id="rId53"/>
    <p:sldId id="2565" r:id="rId54"/>
    <p:sldId id="2512" r:id="rId55"/>
    <p:sldId id="2513" r:id="rId56"/>
    <p:sldId id="2514" r:id="rId57"/>
    <p:sldId id="2567" r:id="rId58"/>
    <p:sldId id="2598" r:id="rId59"/>
    <p:sldId id="2515" r:id="rId60"/>
    <p:sldId id="2599" r:id="rId61"/>
    <p:sldId id="2491" r:id="rId62"/>
    <p:sldId id="514" r:id="rId63"/>
  </p:sldIdLst>
  <p:sldSz cx="9144000" cy="6858000" type="screen4x3"/>
  <p:notesSz cx="7772400" cy="10058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6"/>
    <p:restoredTop sz="92925"/>
  </p:normalViewPr>
  <p:slideViewPr>
    <p:cSldViewPr snapToGrid="0" snapToObjects="1">
      <p:cViewPr varScale="1">
        <p:scale>
          <a:sx n="119" d="100"/>
          <a:sy n="119" d="100"/>
        </p:scale>
        <p:origin x="1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5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9F6084-19EA-9B47-B6EF-E1B91794D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E6E1EA-E9C1-844F-A659-01582AAB3D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31BCC-1062-0043-9FD3-D3087026EBE1}" type="datetimeFigureOut">
              <a:rPr lang="es-MX" smtClean="0"/>
              <a:t>13/03/25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C4DDAD-5A68-0042-92DC-4A9B664B2E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7D3E45-36AF-414B-87F5-CB8CEA9E3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68EDF-6B0A-3C41-BB9D-C70FADD80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91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3C3B623-6C9B-41FD-84A7-CD3729567FBE}" type="slidenum">
              <a:rPr lang="en-US" sz="1400" spc="-1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 algn="just">
              <a:lnSpc>
                <a:spcPct val="100000"/>
              </a:lnSpc>
            </a:pPr>
            <a:endParaRPr dirty="0"/>
          </a:p>
        </p:txBody>
      </p:sp>
      <p:sp>
        <p:nvSpPr>
          <p:cNvPr id="251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D51DA4-1314-4BFC-AA82-1584F3BD5610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75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85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023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738DE-D1A6-D2A1-959D-6C3BBBA6B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EB2590-67D6-F513-6435-FA8A2A495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5682865-165A-EED9-454B-7D4389757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3266F0-C518-5489-7F74-7A11FA5D513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71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13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en-US" sz="1400" spc="-1" smtClean="0">
                <a:latin typeface="Times New Roman"/>
              </a:r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36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/>
            </a:lvl1pPr>
          </a:lstStyle>
          <a:p>
            <a:endParaRPr dirty="0"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182880" y="938615"/>
            <a:ext cx="8749364" cy="571244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/>
            </a:lvl1pPr>
          </a:lstStyle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13/3/25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94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4500000" y="-27360"/>
            <a:ext cx="4679280" cy="1153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1600" b="1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TECNOLÓGICO NACIONAL DE MÉXICO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Instituto Tecnológico de Morelia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Centro de Cómputo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rekaSans-Light"/>
                <a:ea typeface="EurekaSans-Light"/>
              </a:rPr>
              <a:t> 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 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0" y="985840"/>
            <a:ext cx="9143999" cy="941736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pc="-1" dirty="0">
                <a:latin typeface="Arial"/>
              </a:rPr>
              <a:t>Click to edit the title text format</a:t>
            </a:r>
            <a:endParaRPr dirty="0"/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0" y="1927576"/>
            <a:ext cx="9143999" cy="4930423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latin typeface="Arial"/>
              </a:rPr>
              <a:t>Click to edit the outline text format</a:t>
            </a:r>
            <a:endParaRPr dirty="0"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latin typeface="Arial"/>
              </a:rPr>
              <a:t>Second Outline Level</a:t>
            </a:r>
            <a:endParaRPr dirty="0"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latin typeface="Arial"/>
              </a:rPr>
              <a:t>Third Outline Level</a:t>
            </a:r>
            <a:endParaRPr dirty="0"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 dirty="0">
                <a:latin typeface="Arial"/>
              </a:rPr>
              <a:t>Fourth Outline Level</a:t>
            </a:r>
            <a:endParaRPr dirty="0"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Fifth Outline Level</a:t>
            </a:r>
            <a:endParaRPr dirty="0"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Sixth Outline Level</a:t>
            </a:r>
            <a:endParaRPr dirty="0"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Seventh Outline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juan.or@morelia.tecnm.m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53360" y="1964340"/>
            <a:ext cx="8836560" cy="46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50" name="CustomShape 2"/>
          <p:cNvSpPr/>
          <p:nvPr/>
        </p:nvSpPr>
        <p:spPr>
          <a:xfrm>
            <a:off x="1005840" y="2011680"/>
            <a:ext cx="7680600" cy="458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51" name="CustomShape 3"/>
          <p:cNvSpPr/>
          <p:nvPr/>
        </p:nvSpPr>
        <p:spPr>
          <a:xfrm>
            <a:off x="683820" y="2057364"/>
            <a:ext cx="7775640" cy="911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Modelos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</a:t>
            </a: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Causales</a:t>
            </a:r>
            <a:endParaRPr lang="en-US" sz="4000" b="1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Montserrat" panose="00000500000000000000" pitchFamily="2" charset="0"/>
              <a:ea typeface="Calibri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8344" y="4914428"/>
            <a:ext cx="9126592" cy="146810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/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Dr. Juan Carlos Olivares Rojas</a:t>
            </a:r>
          </a:p>
        </p:txBody>
      </p:sp>
      <p:sp>
        <p:nvSpPr>
          <p:cNvPr id="9" name="CustomShape 4"/>
          <p:cNvSpPr/>
          <p:nvPr/>
        </p:nvSpPr>
        <p:spPr>
          <a:xfrm>
            <a:off x="3365374" y="6392566"/>
            <a:ext cx="5769562" cy="4915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2400" b="1" i="1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Marzo 2025</a:t>
            </a:r>
          </a:p>
        </p:txBody>
      </p:sp>
      <p:pic>
        <p:nvPicPr>
          <p:cNvPr id="12" name="image3.png">
            <a:extLst>
              <a:ext uri="{FF2B5EF4-FFF2-40B4-BE49-F238E27FC236}">
                <a16:creationId xmlns:a16="http://schemas.microsoft.com/office/drawing/2014/main" id="{E3FC5802-4994-6F41-AEFF-8BB29AEAEBA5}"/>
              </a:ext>
            </a:extLst>
          </p:cNvPr>
          <p:cNvPicPr/>
          <p:nvPr/>
        </p:nvPicPr>
        <p:blipFill>
          <a:blip r:embed="rId3"/>
          <a:srcRect r="89894"/>
          <a:stretch/>
        </p:blipFill>
        <p:spPr>
          <a:xfrm>
            <a:off x="5804411" y="74921"/>
            <a:ext cx="1833875" cy="1228605"/>
          </a:xfrm>
          <a:prstGeom prst="rect">
            <a:avLst/>
          </a:prstGeom>
          <a:ln w="12600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096BA5E-FD79-6D41-B567-5BDB578081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" y="101482"/>
            <a:ext cx="5316716" cy="106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D98D01-FCD8-B644-D58D-02027930A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6" y="0"/>
            <a:ext cx="1255343" cy="14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03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A1803-FDDB-322D-F4F7-88FEB55F2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08F3168-F963-F6E8-5396-B5DFA5A2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Grafos dirigidos vs Grafos No Dirigidos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A971E6D-411B-13BB-1CD6-1872C4B3BDE5}"/>
              </a:ext>
            </a:extLst>
          </p:cNvPr>
          <p:cNvSpPr txBox="1"/>
          <p:nvPr/>
        </p:nvSpPr>
        <p:spPr>
          <a:xfrm>
            <a:off x="316829" y="1143000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general, también se </a:t>
            </a:r>
            <a:r>
              <a:rPr lang="es-MX" sz="3200" dirty="0">
                <a:solidFill>
                  <a:srgbClr val="00B050"/>
                </a:solidFill>
              </a:rPr>
              <a:t>pueden ver grafos con distintos tipos de aristas</a:t>
            </a:r>
            <a:r>
              <a:rPr lang="es-MX" sz="3200" dirty="0"/>
              <a:t>, que denotan </a:t>
            </a:r>
            <a:r>
              <a:rPr lang="es-MX" sz="3200" dirty="0">
                <a:solidFill>
                  <a:srgbClr val="00B050"/>
                </a:solidFill>
              </a:rPr>
              <a:t>distintos tipos de relaciones entre nodos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Este suele ser el caso en los </a:t>
            </a:r>
            <a:r>
              <a:rPr lang="es-MX" sz="3200" dirty="0">
                <a:solidFill>
                  <a:srgbClr val="0070C0"/>
                </a:solidFill>
              </a:rPr>
              <a:t>grafos de conocimiento</a:t>
            </a:r>
            <a:r>
              <a:rPr lang="es-MX" sz="3200" dirty="0"/>
              <a:t>, la </a:t>
            </a:r>
            <a:r>
              <a:rPr lang="es-MX" sz="3200" dirty="0">
                <a:solidFill>
                  <a:srgbClr val="0070C0"/>
                </a:solidFill>
              </a:rPr>
              <a:t>ciencia de redes </a:t>
            </a:r>
            <a:r>
              <a:rPr lang="es-MX" sz="3200" dirty="0"/>
              <a:t>y en algunas aplicaciones de </a:t>
            </a:r>
            <a:r>
              <a:rPr lang="es-MX" sz="3200" dirty="0">
                <a:solidFill>
                  <a:srgbClr val="FFC000"/>
                </a:solidFill>
              </a:rPr>
              <a:t>redes neuronales de grafos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336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E43D0-CE7C-10E3-C64C-5664134C6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5C4709C-CAE0-1F2C-335F-33771FDF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Cíclico versus acíclico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02184B8-D41F-0ABE-967F-B191461AA5A3}"/>
              </a:ext>
            </a:extLst>
          </p:cNvPr>
          <p:cNvSpPr txBox="1"/>
          <p:nvPr/>
        </p:nvSpPr>
        <p:spPr>
          <a:xfrm>
            <a:off x="316829" y="1143000"/>
            <a:ext cx="821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Los </a:t>
            </a:r>
            <a:r>
              <a:rPr lang="es-MX" sz="3200" dirty="0">
                <a:solidFill>
                  <a:srgbClr val="FF0000"/>
                </a:solidFill>
              </a:rPr>
              <a:t>grafos cíclicos son grafos que permiten bucles</a:t>
            </a:r>
            <a:r>
              <a:rPr lang="es-MX" sz="3200" dirty="0"/>
              <a:t>. En general, los </a:t>
            </a:r>
            <a:r>
              <a:rPr lang="es-MX" sz="3200" dirty="0">
                <a:solidFill>
                  <a:srgbClr val="FFC000"/>
                </a:solidFill>
              </a:rPr>
              <a:t>bucles son caminos que van desde un nodo determinado hasta sí mismo</a:t>
            </a:r>
            <a:r>
              <a:rPr lang="es-MX" sz="3200" dirty="0"/>
              <a:t>. Los </a:t>
            </a:r>
            <a:r>
              <a:rPr lang="es-MX" sz="3200" dirty="0">
                <a:solidFill>
                  <a:srgbClr val="00B050"/>
                </a:solidFill>
              </a:rPr>
              <a:t>bucles pueden ser directos </a:t>
            </a:r>
            <a:r>
              <a:rPr lang="es-MX" sz="3200" dirty="0"/>
              <a:t>(desde un nodo hasta sí mismo; los llamados bucles propios) </a:t>
            </a:r>
            <a:r>
              <a:rPr lang="es-MX" sz="3200" dirty="0">
                <a:solidFill>
                  <a:srgbClr val="00B050"/>
                </a:solidFill>
              </a:rPr>
              <a:t>o indirectos </a:t>
            </a:r>
            <a:r>
              <a:rPr lang="es-MX" sz="3200" dirty="0"/>
              <a:t>(pasan por otros nodos).</a:t>
            </a:r>
            <a:endParaRPr lang="es-MX" sz="3200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5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E326A-27DA-4DA1-A870-C3B3C6BE5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13D577E-E5BE-E16E-7BF3-831D9911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Cíclico versus acíclico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8B1A4D-43FD-1B75-58EF-7F2000581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213569"/>
            <a:ext cx="6836228" cy="44450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94C9F17-662E-BD3E-638E-7B0250293D00}"/>
              </a:ext>
            </a:extLst>
          </p:cNvPr>
          <p:cNvSpPr txBox="1"/>
          <p:nvPr/>
        </p:nvSpPr>
        <p:spPr>
          <a:xfrm>
            <a:off x="2656114" y="572915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Grafos acíclicos (a) y cíclicos (b)</a:t>
            </a:r>
          </a:p>
        </p:txBody>
      </p:sp>
    </p:spTree>
    <p:extLst>
      <p:ext uri="{BB962C8B-B14F-4D97-AF65-F5344CB8AC3E}">
        <p14:creationId xmlns:p14="http://schemas.microsoft.com/office/powerpoint/2010/main" val="184083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F7E18-D06B-6A85-7B8D-52A92B950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665A60F-E7CA-16B2-7FA7-7119A973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Cíclico versus acíclico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3494D03-CF6E-EC21-DE7F-E40F5D31B35C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El gráfico a la derecha de la Figura anterior (b) contiene dos tipos de bucles. Hay un bucle propio entre el nodo B y él mismo, y hay otros dos bucles más grandes. ¿Puedes encontrarlos? Empecemos por A. Hay dos caminos posibles. Si nos movemos a B, podemos permanecer en B (mediante su bucle propio) o movernos a C. Desde C, solo podemos regresar a A. Si, en cambio, nos movemos de A a D, esto también nos llevará a C y de vuelta a A desde allí.</a:t>
            </a:r>
            <a:endParaRPr lang="es-MX" sz="3200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1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40F17-730A-7E20-BC94-B17A6BE37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0D035F8-F0D2-C6F7-94AE-9E7BE66C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Cíclico versus acíclico</a:t>
            </a:r>
            <a:endParaRPr lang="es-ES" dirty="0"/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82F060EC-BA1D-B418-699C-C91000806494}"/>
              </a:ext>
            </a:extLst>
          </p:cNvPr>
          <p:cNvSpPr txBox="1"/>
          <p:nvPr/>
        </p:nvSpPr>
        <p:spPr>
          <a:xfrm>
            <a:off x="316829" y="114300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mayoría de los métodos que presentaremos supondrán que el sistema subyacente puede representarse con precisión mediante un </a:t>
            </a:r>
            <a:r>
              <a:rPr lang="es-MX" sz="3200" dirty="0">
                <a:solidFill>
                  <a:srgbClr val="00B050"/>
                </a:solidFill>
              </a:rPr>
              <a:t>gráfico acíclico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Dicho esto, también </a:t>
            </a:r>
            <a:r>
              <a:rPr lang="es-MX" sz="3200" dirty="0">
                <a:solidFill>
                  <a:srgbClr val="00B050"/>
                </a:solidFill>
              </a:rPr>
              <a:t>existen métodos causales que respaldan las relaciones cíclicas</a:t>
            </a:r>
            <a:r>
              <a:rPr lang="es-MX" sz="3200" dirty="0"/>
              <a:t>. Los analizaremos brevemente al final de esta presentación.</a:t>
            </a:r>
            <a:endParaRPr lang="es-MX" sz="3200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58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EAD76-84FB-8C3B-507F-67DAC80EF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3FFBFC7-1956-CD3C-4821-8FA6D5FC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Conectado versus desconectado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1D5A0AB-2C87-72F6-B086-FA1BF95282D1}"/>
              </a:ext>
            </a:extLst>
          </p:cNvPr>
          <p:cNvSpPr txBox="1"/>
          <p:nvPr/>
        </p:nvSpPr>
        <p:spPr>
          <a:xfrm>
            <a:off x="316829" y="1143000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</a:t>
            </a:r>
            <a:r>
              <a:rPr lang="es-MX" sz="3200" dirty="0">
                <a:solidFill>
                  <a:srgbClr val="00B050"/>
                </a:solidFill>
              </a:rPr>
              <a:t>grafos conexos</a:t>
            </a:r>
            <a:r>
              <a:rPr lang="es-MX" sz="3200" dirty="0"/>
              <a:t>, </a:t>
            </a:r>
            <a:r>
              <a:rPr lang="es-MX" sz="3200" dirty="0">
                <a:solidFill>
                  <a:srgbClr val="00B050"/>
                </a:solidFill>
              </a:rPr>
              <a:t>cada nodo tiene una arista con al menos otro nodo </a:t>
            </a:r>
            <a:r>
              <a:rPr lang="es-MX" sz="3200" dirty="0"/>
              <a:t>(por ejemplo, la Figura anterior (a)).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 grafo completamente conexo contiene aristas entre todos los pares de variables posibles</a:t>
            </a:r>
            <a:r>
              <a:rPr lang="es-MX" sz="3200" dirty="0"/>
              <a:t>. Los grafos desconectados no contienen aristas:</a:t>
            </a:r>
            <a:endParaRPr lang="es-MX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8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C13F1-7A25-B29E-7E5E-80B57B539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F3D775D-B892-7E07-5C51-E96BF6C0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Conectado versus desconectado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2D813081-429A-0894-B9E4-091B0CE2E65E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la siguiente Figura, podemos ver un </a:t>
            </a:r>
            <a:r>
              <a:rPr lang="es-MX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gráfico completamente conectado a la izquierda (a)</a:t>
            </a:r>
            <a:r>
              <a:rPr lang="es-MX" sz="3200" dirty="0"/>
              <a:t> y </a:t>
            </a:r>
            <a:r>
              <a:rPr lang="es-MX" sz="3200" dirty="0">
                <a:solidFill>
                  <a:srgbClr val="00B0F0"/>
                </a:solidFill>
              </a:rPr>
              <a:t>uno parcialmente conectado a la derecha (b)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Nótese que los </a:t>
            </a:r>
            <a:r>
              <a:rPr lang="es-MX" sz="3200" dirty="0">
                <a:solidFill>
                  <a:srgbClr val="00B050"/>
                </a:solidFill>
              </a:rPr>
              <a:t>gráficos causales del mundo real rara vez están completamente conectados</a:t>
            </a:r>
            <a:r>
              <a:rPr lang="es-MX" sz="3200" dirty="0"/>
              <a:t> (eso significaría que todo está directamente relacionado causalmente con todo lo demás, ya sea como causa o como efecto).</a:t>
            </a:r>
            <a:endParaRPr lang="es-MX" sz="32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00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06577-6187-C5EA-227D-33B63984A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B3065D9-48B4-20A4-1DB8-E7928988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Conectado versus desconectado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0DDFA3-C813-051F-CAE7-6E3A37FB0791}"/>
              </a:ext>
            </a:extLst>
          </p:cNvPr>
          <p:cNvSpPr txBox="1"/>
          <p:nvPr/>
        </p:nvSpPr>
        <p:spPr>
          <a:xfrm>
            <a:off x="2166257" y="5783721"/>
            <a:ext cx="5704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Grafos conexos (a) y parcialmente conexos (b)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249CBB-921C-CB44-900F-38268CFE8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1200150"/>
            <a:ext cx="68453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36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B1DA0-CD8C-624B-ADE2-410BA6D8A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8083888-90BA-A97E-2024-915375B0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Ponderado vs. no ponderado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9F64FE2-2CDA-60BC-C069-3EC8B297E0E0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Los grafos ponderados contienen información adicional sobre las aristas. Cada arista está asociada a un número (llamado peso), que puede representar la fuerza de la conexión entre dos nodos, la distancia o cualquier otra métrica útil en un caso particular.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ciertos casos, los pesos pueden restringirse a valores positivos (por ejemplo, al modelar la distancia).</a:t>
            </a:r>
          </a:p>
        </p:txBody>
      </p:sp>
    </p:spTree>
    <p:extLst>
      <p:ext uri="{BB962C8B-B14F-4D97-AF65-F5344CB8AC3E}">
        <p14:creationId xmlns:p14="http://schemas.microsoft.com/office/powerpoint/2010/main" val="1178547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EBE28-43E1-7CAC-F172-CEEB8E4C9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D47AE73-6661-C6E4-6784-AF2551F0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Ponderado vs. no ponderado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39D27C5-537E-7868-847C-37CFCDB50F2B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Los </a:t>
            </a:r>
            <a:r>
              <a:rPr lang="es-MX" sz="3200" dirty="0">
                <a:solidFill>
                  <a:srgbClr val="FFC000"/>
                </a:solidFill>
              </a:rPr>
              <a:t>grafos no ponderados no tienen pesos en las aristas</a:t>
            </a:r>
            <a:r>
              <a:rPr lang="es-MX" sz="3200" dirty="0"/>
              <a:t>; alternativamente, podemos considerarlos como un </a:t>
            </a:r>
            <a:r>
              <a:rPr lang="es-MX" sz="3200" dirty="0">
                <a:solidFill>
                  <a:srgbClr val="FFC000"/>
                </a:solidFill>
              </a:rPr>
              <a:t>caso especial de grafo ponderado con todos los pesos de las aristas establecidos en 1</a:t>
            </a:r>
            <a:r>
              <a:rPr lang="es-MX" sz="3200" dirty="0"/>
              <a:t>. En el contexto de la </a:t>
            </a:r>
            <a:r>
              <a:rPr lang="es-MX" sz="3200" dirty="0">
                <a:solidFill>
                  <a:srgbClr val="7030A0"/>
                </a:solidFill>
              </a:rPr>
              <a:t>causalidad, los pesos de las aristas pueden codificar la fuerza del efecto causal </a:t>
            </a:r>
            <a:r>
              <a:rPr lang="es-MX" sz="3200" dirty="0"/>
              <a:t>(tenga en cuenta que esto solo tendrá sentido en el caso lineal, con todas las ecuaciones estructurales lineales sin interacciones).</a:t>
            </a:r>
          </a:p>
        </p:txBody>
      </p:sp>
    </p:spTree>
    <p:extLst>
      <p:ext uri="{BB962C8B-B14F-4D97-AF65-F5344CB8AC3E}">
        <p14:creationId xmlns:p14="http://schemas.microsoft.com/office/powerpoint/2010/main" val="87685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Unidad 4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2045864"/>
            <a:ext cx="87763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Modelos</a:t>
            </a:r>
            <a:r>
              <a:rPr lang="en-US" sz="44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Gráficos</a:t>
            </a:r>
            <a:endParaRPr lang="en-US" sz="44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7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C2B7D-1842-324C-81AA-5C2CDB0FC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554D498-11C1-C9ED-A711-F0E56DBA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Representaciones gráficas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5F354ED-117A-90E1-CE44-C6A267DE4E8A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Hemos visto suficientes </a:t>
            </a:r>
            <a:r>
              <a:rPr lang="es-MX" sz="3200" dirty="0">
                <a:solidFill>
                  <a:srgbClr val="7030A0"/>
                </a:solidFill>
              </a:rPr>
              <a:t>grafos</a:t>
            </a:r>
            <a:r>
              <a:rPr lang="es-MX" sz="3200" dirty="0"/>
              <a:t> para entender cómo </a:t>
            </a:r>
            <a:r>
              <a:rPr lang="es-MX" sz="3200" dirty="0">
                <a:solidFill>
                  <a:srgbClr val="7030A0"/>
                </a:solidFill>
              </a:rPr>
              <a:t>presentarlos visualmente</a:t>
            </a:r>
            <a:r>
              <a:rPr lang="es-MX" sz="3200" dirty="0"/>
              <a:t>. Esta </a:t>
            </a:r>
            <a:r>
              <a:rPr lang="es-MX" sz="3200" dirty="0">
                <a:solidFill>
                  <a:srgbClr val="7030A0"/>
                </a:solidFill>
              </a:rPr>
              <a:t>representación es muy intuitiva y fácil de usar para los humanos</a:t>
            </a:r>
            <a:r>
              <a:rPr lang="es-MX" sz="3200" dirty="0"/>
              <a:t> (al menos para gráficos pequeños), </a:t>
            </a:r>
            <a:r>
              <a:rPr lang="es-MX" sz="3200" dirty="0">
                <a:solidFill>
                  <a:srgbClr val="FFC000"/>
                </a:solidFill>
              </a:rPr>
              <a:t>pero no es muy eficiente para las computadoras</a:t>
            </a:r>
            <a:r>
              <a:rPr lang="es-MX" sz="3200" dirty="0"/>
              <a:t>.</a:t>
            </a:r>
          </a:p>
          <a:p>
            <a:pPr algn="just"/>
            <a:endParaRPr lang="es-MX" sz="3200" dirty="0">
              <a:solidFill>
                <a:srgbClr val="00B050"/>
              </a:solidFill>
            </a:endParaRPr>
          </a:p>
          <a:p>
            <a:pPr algn="just"/>
            <a:r>
              <a:rPr lang="es-MX" sz="3200" dirty="0"/>
              <a:t>La gente ha descubierto un par de formas de representar gráficos en un formato legible por la computadora.</a:t>
            </a:r>
          </a:p>
        </p:txBody>
      </p:sp>
    </p:spTree>
    <p:extLst>
      <p:ext uri="{BB962C8B-B14F-4D97-AF65-F5344CB8AC3E}">
        <p14:creationId xmlns:p14="http://schemas.microsoft.com/office/powerpoint/2010/main" val="407786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A7A6C-4603-1C79-C388-3D93FD1A3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94A0CF0-04BA-E43E-1C10-FCCD6FBC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Representaciones gráficas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7F134B1-6EDC-EE05-E79F-4DC5853E222F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Una </a:t>
            </a:r>
            <a:r>
              <a:rPr lang="es-MX" sz="3200" dirty="0">
                <a:solidFill>
                  <a:srgbClr val="FFC000"/>
                </a:solidFill>
              </a:rPr>
              <a:t>forma bastante intuitiva </a:t>
            </a:r>
            <a:r>
              <a:rPr lang="es-MX" sz="3200" dirty="0"/>
              <a:t>es representar un gráfico como una </a:t>
            </a:r>
            <a:r>
              <a:rPr lang="es-MX" sz="3200" dirty="0">
                <a:solidFill>
                  <a:srgbClr val="FFC000"/>
                </a:solidFill>
              </a:rPr>
              <a:t>lista de nodos y una lista de aristas.</a:t>
            </a:r>
            <a:r>
              <a:rPr lang="es-MX" sz="3200" dirty="0"/>
              <a:t> Una de las ventajas de este método es que se </a:t>
            </a:r>
            <a:r>
              <a:rPr lang="es-MX" sz="3200" dirty="0">
                <a:solidFill>
                  <a:srgbClr val="FFC000"/>
                </a:solidFill>
              </a:rPr>
              <a:t>puede ampliar fácilmente para añadir información adicional </a:t>
            </a:r>
            <a:r>
              <a:rPr lang="es-MX" sz="3200" dirty="0"/>
              <a:t>sobre los nodos o las aristas.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También es </a:t>
            </a:r>
            <a:r>
              <a:rPr lang="es-MX" sz="3200" dirty="0">
                <a:solidFill>
                  <a:srgbClr val="92D050"/>
                </a:solidFill>
              </a:rPr>
              <a:t>relativamente legible para los humanos</a:t>
            </a:r>
            <a:r>
              <a:rPr lang="es-MX" sz="3200" dirty="0"/>
              <a:t> en el caso de </a:t>
            </a:r>
            <a:r>
              <a:rPr lang="es-MX" sz="3200" dirty="0">
                <a:solidFill>
                  <a:srgbClr val="92D050"/>
                </a:solidFill>
              </a:rPr>
              <a:t>gráficos pequeños</a:t>
            </a:r>
            <a:r>
              <a:rPr lang="es-MX" sz="3200" dirty="0"/>
              <a:t>. Al mismo tiempo, </a:t>
            </a:r>
            <a:r>
              <a:rPr lang="es-MX" sz="3200" dirty="0">
                <a:solidFill>
                  <a:srgbClr val="92D050"/>
                </a:solidFill>
              </a:rPr>
              <a:t>no es muy eficiente desde el punto de vista computacional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321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2C62A-D088-E102-2B1E-3E0AF61CB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7BC45AE-C920-3B04-8BD4-862FFEE3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Representaciones gráficas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8E6C155-1DCE-15E5-D0B1-CEF704EE5201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Para </a:t>
            </a:r>
            <a:r>
              <a:rPr lang="es-MX" sz="3200" dirty="0">
                <a:solidFill>
                  <a:srgbClr val="92D050"/>
                </a:solidFill>
              </a:rPr>
              <a:t>optimizar ciertos tipos de cálculos</a:t>
            </a:r>
            <a:r>
              <a:rPr lang="es-MX" sz="3200" dirty="0"/>
              <a:t>, podemos </a:t>
            </a:r>
            <a:r>
              <a:rPr lang="es-MX" sz="3200" dirty="0">
                <a:solidFill>
                  <a:srgbClr val="92D050"/>
                </a:solidFill>
              </a:rPr>
              <a:t>representar un grafo como una matriz de adyacencia</a:t>
            </a:r>
            <a:r>
              <a:rPr lang="es-MX" sz="3200" dirty="0"/>
              <a:t>. Esta representación preserva la información sobre la estructura del grafo y, posiblemente, la fuerza de las conexiones entre los nodos. Una </a:t>
            </a:r>
            <a:r>
              <a:rPr lang="es-MX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limitación</a:t>
            </a:r>
            <a:r>
              <a:rPr lang="es-MX" sz="3200" dirty="0"/>
              <a:t> de las matrices de adyacencia es que </a:t>
            </a:r>
            <a:r>
              <a:rPr lang="es-MX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 pueden contener metadatos sobre nodos o aristas</a:t>
            </a:r>
            <a:r>
              <a:rPr lang="es-MX" sz="3200" dirty="0"/>
              <a:t>, pero esto se puede solucionar fácilmente.</a:t>
            </a:r>
          </a:p>
        </p:txBody>
      </p:sp>
    </p:spTree>
    <p:extLst>
      <p:ext uri="{BB962C8B-B14F-4D97-AF65-F5344CB8AC3E}">
        <p14:creationId xmlns:p14="http://schemas.microsoft.com/office/powerpoint/2010/main" val="3347550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E1A03-A98B-74F0-CFC7-188872ECD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4D7A685-6DF4-A5F7-C105-DA9A6E89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Matrices de adyacencia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48010AF-ED1C-50F8-9CCA-0D189B4C1165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Una </a:t>
            </a:r>
            <a:r>
              <a:rPr lang="es-MX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matriz de adyacencia no ponderada </a:t>
            </a:r>
            <a:r>
              <a:rPr lang="es-MX" sz="3200" dirty="0"/>
              <a:t>es una </a:t>
            </a:r>
            <a:r>
              <a:rPr lang="es-MX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matriz que solo contiene ceros y unos</a:t>
            </a:r>
            <a:r>
              <a:rPr lang="es-MX" sz="3200" dirty="0"/>
              <a:t>. El </a:t>
            </a:r>
            <a:r>
              <a:rPr lang="es-MX" sz="3200" dirty="0">
                <a:solidFill>
                  <a:srgbClr val="FFC000"/>
                </a:solidFill>
              </a:rPr>
              <a:t>uno representa una arista </a:t>
            </a:r>
            <a:r>
              <a:rPr lang="es-MX" sz="3200" dirty="0"/>
              <a:t>y el </a:t>
            </a:r>
            <a:r>
              <a:rPr lang="es-MX" sz="3200" dirty="0">
                <a:solidFill>
                  <a:srgbClr val="FFC000"/>
                </a:solidFill>
              </a:rPr>
              <a:t>cero representa la ausencia de arista</a:t>
            </a:r>
            <a:r>
              <a:rPr lang="es-MX" sz="3200" dirty="0"/>
              <a:t>. Los </a:t>
            </a:r>
            <a:r>
              <a:rPr lang="es-MX" sz="3200" dirty="0">
                <a:solidFill>
                  <a:srgbClr val="92D050"/>
                </a:solidFill>
              </a:rPr>
              <a:t>nodos se codifican como índices de fila y columna</a:t>
            </a:r>
            <a:r>
              <a:rPr lang="es-MX" sz="3200" dirty="0"/>
              <a:t>. Normalmente utilizamos </a:t>
            </a:r>
            <a:r>
              <a:rPr lang="es-MX" sz="3200" dirty="0">
                <a:solidFill>
                  <a:srgbClr val="92D050"/>
                </a:solidFill>
              </a:rPr>
              <a:t>indexación por cero</a:t>
            </a:r>
            <a:r>
              <a:rPr lang="es-MX" sz="3200" dirty="0"/>
              <a:t>, lo que significa que empezamos a contar desde cero (nos referiremos a la </a:t>
            </a:r>
            <a:r>
              <a:rPr lang="es-MX" sz="3200" dirty="0">
                <a:solidFill>
                  <a:srgbClr val="92D050"/>
                </a:solidFill>
              </a:rPr>
              <a:t>primera fila de la matriz como la fila 0</a:t>
            </a:r>
            <a:r>
              <a:rPr lang="es-MX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80779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26E35-79EE-C43A-C8A0-8BD542527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F588158-2F2E-3360-E379-8DBF47B9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Matrices de adyacencia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5628AEB-6D48-8121-AB1D-8ED789CC049E}"/>
              </a:ext>
            </a:extLst>
          </p:cNvPr>
          <p:cNvSpPr txBox="1"/>
          <p:nvPr/>
        </p:nvSpPr>
        <p:spPr>
          <a:xfrm>
            <a:off x="185057" y="1143000"/>
            <a:ext cx="8752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Las matrices de adyacencia son </a:t>
            </a:r>
            <a:r>
              <a:rPr lang="es-MX" sz="3200" dirty="0">
                <a:solidFill>
                  <a:srgbClr val="92D050"/>
                </a:solidFill>
              </a:rPr>
              <a:t>matrices cuadradas M×M</a:t>
            </a:r>
            <a:r>
              <a:rPr lang="es-MX" sz="3200" dirty="0"/>
              <a:t>, donde </a:t>
            </a:r>
            <a:r>
              <a:rPr lang="es-MX" sz="3200" dirty="0">
                <a:solidFill>
                  <a:srgbClr val="92D050"/>
                </a:solidFill>
              </a:rPr>
              <a:t>M es el número de nodos</a:t>
            </a:r>
            <a:r>
              <a:rPr lang="es-MX" sz="3200" dirty="0"/>
              <a:t>. Cada </a:t>
            </a:r>
            <a:r>
              <a:rPr lang="es-MX" sz="3200" dirty="0">
                <a:solidFill>
                  <a:srgbClr val="002060"/>
                </a:solidFill>
              </a:rPr>
              <a:t>entrada positiva de la matriz codifica una arista entre un par de nodos</a:t>
            </a:r>
            <a:r>
              <a:rPr lang="es-MX" sz="3200" dirty="0"/>
              <a:t>. A continuación se muestra un ejemplo: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DA682-F251-5108-B85F-BD7AFDF12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3830759"/>
            <a:ext cx="4737100" cy="22987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8407CEC-0ED3-332E-9209-AC3813ABCB92}"/>
              </a:ext>
            </a:extLst>
          </p:cNvPr>
          <p:cNvSpPr txBox="1"/>
          <p:nvPr/>
        </p:nvSpPr>
        <p:spPr>
          <a:xfrm>
            <a:off x="881744" y="6191178"/>
            <a:ext cx="7750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Una matriz de adyacencia de 2 × 2 y el gráfico correspondiente</a:t>
            </a:r>
          </a:p>
        </p:txBody>
      </p:sp>
    </p:spTree>
    <p:extLst>
      <p:ext uri="{BB962C8B-B14F-4D97-AF65-F5344CB8AC3E}">
        <p14:creationId xmlns:p14="http://schemas.microsoft.com/office/powerpoint/2010/main" val="3915119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A3620-3C84-E43C-AB92-E9E54DD3E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B9E59FC-AB13-7811-0677-17FE8C1A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Matrices de adyacencia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119586E-D19D-20B9-30B3-45F239D23BF9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La figura anterior presenta una </a:t>
            </a:r>
            <a:r>
              <a:rPr lang="es-MX" sz="3200" dirty="0">
                <a:solidFill>
                  <a:srgbClr val="002060"/>
                </a:solidFill>
                <a:effectLst/>
                <a:latin typeface="Helvetica" pitchFamily="2" charset="0"/>
              </a:rPr>
              <a:t>matriz de adyacencia de 2×2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 y </a:t>
            </a:r>
            <a:r>
              <a:rPr lang="es-MX" sz="3200" dirty="0">
                <a:solidFill>
                  <a:srgbClr val="002060"/>
                </a:solidFill>
                <a:effectLst/>
                <a:latin typeface="Helvetica" pitchFamily="2" charset="0"/>
              </a:rPr>
              <a:t>su gráfico correspondiente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El único elemento distinto de cero (1) en la matriz se encuentra en la esquina superior derecha. Su índice es (0, 1) porque el elemento está en la fila 0 y la primera columna. Esto significa que solo hay una arista en el gráfico que va del nodo 0 (el índice de la fila) al nodo 1 (el índice de la columna). Puedes verificar esto en el gráfico de la derecha.</a:t>
            </a:r>
            <a:endParaRPr lang="es-MX" sz="3200" dirty="0">
              <a:solidFill>
                <a:srgbClr val="00B05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49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68EED-3B21-6821-D5D4-33FDEE964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DFFD650-86B6-79E8-E98A-2EAC985A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Matices de adyacencia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428C96D-5B0C-4786-D552-073C089330A3}"/>
              </a:ext>
            </a:extLst>
          </p:cNvPr>
          <p:cNvSpPr txBox="1"/>
          <p:nvPr/>
        </p:nvSpPr>
        <p:spPr>
          <a:xfrm>
            <a:off x="185057" y="1143000"/>
            <a:ext cx="875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A continuación se muestra otro ejemplo: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3A97FD-A79E-4E61-10EF-E2622B155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1924050"/>
            <a:ext cx="4737100" cy="30099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6B9F969-B997-4464-71E8-653590A3AB78}"/>
              </a:ext>
            </a:extLst>
          </p:cNvPr>
          <p:cNvSpPr txBox="1"/>
          <p:nvPr/>
        </p:nvSpPr>
        <p:spPr>
          <a:xfrm>
            <a:off x="1121229" y="5130225"/>
            <a:ext cx="7032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161615"/>
                </a:solidFill>
                <a:effectLst/>
                <a:latin typeface="Helvetica" pitchFamily="2" charset="0"/>
              </a:rPr>
              <a:t>Una matriz de adyacencia de 3 × 3 y el gráfico correspondiente</a:t>
            </a:r>
          </a:p>
        </p:txBody>
      </p:sp>
    </p:spTree>
    <p:extLst>
      <p:ext uri="{BB962C8B-B14F-4D97-AF65-F5344CB8AC3E}">
        <p14:creationId xmlns:p14="http://schemas.microsoft.com/office/powerpoint/2010/main" val="907766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3B3BF-0619-9CE1-D484-12D80AB86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9E7AD31-B6E8-9074-0D4F-89B2138A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Dirigido y acíclico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6A44B57-3A68-186F-3A12-50269905AB6A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002060"/>
                </a:solidFill>
                <a:effectLst/>
                <a:latin typeface="Helvetica" pitchFamily="2" charset="0"/>
              </a:rPr>
              <a:t>¿Has notado que todas las matrices de nuestros ejemplos tenían ceros en la diagonal?</a:t>
            </a: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Esto no es casualidad. Todas las matrices anteriores representan DAG válidos, un tipo de gráfico sin ciclos y con aristas dirigidas únicamente.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¿Cómo se relaciona esto con los valores en la diagonal?</a:t>
            </a:r>
          </a:p>
        </p:txBody>
      </p:sp>
    </p:spTree>
    <p:extLst>
      <p:ext uri="{BB962C8B-B14F-4D97-AF65-F5344CB8AC3E}">
        <p14:creationId xmlns:p14="http://schemas.microsoft.com/office/powerpoint/2010/main" val="3136489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48B46-7659-6937-AE23-AD83290FF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E665FDF-8116-48D8-7532-F9AAD0AC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Dirigido y acíclico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48DEABF-7349-72BD-FC86-B04CA3E9897D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Cualquier entrada diagonal en una matriz tendrá un índice en la forma ( i, i ), que denota una arista desde el nodo i hacia sí mismo.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En otras palabras, cualquier entrada 1 en la diagonal denotaría un bucle propio.</a:t>
            </a: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Esto significa que un </a:t>
            </a: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DAG válido siempre debe tener ceros en la diagonal. 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Los bucles propios, representados por unos en la diagonal, conducirían a ciclicidad y los DAG son acíclicos por definición.</a:t>
            </a:r>
          </a:p>
        </p:txBody>
      </p:sp>
    </p:spTree>
    <p:extLst>
      <p:ext uri="{BB962C8B-B14F-4D97-AF65-F5344CB8AC3E}">
        <p14:creationId xmlns:p14="http://schemas.microsoft.com/office/powerpoint/2010/main" val="1507129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E1501-55BF-7646-9A58-DE78D401E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F8C1075-9CE7-69BE-BD9C-BD1C9878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Dirigidos y acíclico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4CD72E7-229A-5010-50A1-B62A90DFF244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Si está familiarizado con el </a:t>
            </a: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álgebra lineal matricial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es posible que haya pensado que el hecho de que una </a:t>
            </a: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matriz tenga solo ceros en la diagonal nos brinda información importante sobre su traza y sus valores propios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¡Es una gran intuición!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Algunos de los métodos de descubrimiento causal aprovechan esta idea para asegurarse de que el gráfico que estamos tratando de encontrar sea un DAG válido.</a:t>
            </a:r>
            <a:endParaRPr lang="es-MX" sz="3200" dirty="0">
              <a:solidFill>
                <a:srgbClr val="7030A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3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6028"/>
            <a:ext cx="9144000" cy="783676"/>
          </a:xfrm>
        </p:spPr>
        <p:txBody>
          <a:bodyPr/>
          <a:lstStyle/>
          <a:p>
            <a:r>
              <a:rPr lang="es-ES_tradnl" dirty="0"/>
              <a:t>Modelos Gráficos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30632" y="785326"/>
            <a:ext cx="87763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Hasta ahora, hemos utilizado gráficos principalmente para visualizar nuestros modelos. </a:t>
            </a:r>
            <a:r>
              <a:rPr lang="es-MX" sz="3200" dirty="0">
                <a:solidFill>
                  <a:srgbClr val="00B050"/>
                </a:solidFill>
              </a:rPr>
              <a:t>Los gráficos son mucho más que una herramienta de visualización</a:t>
            </a:r>
            <a:r>
              <a:rPr lang="es-MX" sz="3200" dirty="0"/>
              <a:t>.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74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3BE20-6567-0D1F-3262-24FF02938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776EE9D-3BD5-36B9-3337-5D280895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¿Qué es un modelo gráfico?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C8BD310-630D-CD13-57BF-45A53EA44B55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En esta sección, analizaremos qué son los </a:t>
            </a:r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modelos causales gráficos (MCG) 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y cómo pueden </a:t>
            </a:r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ayudar en la inferencia y el descubrimiento causal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Los MCG pueden considerarse un marco útil que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integra aspectos probabilísticos, estructurales y gráficos de la inferencia causal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511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216B5-C74F-BDF4-4C21-CFD92653D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9F9630A-35E2-861C-C6DB-E5A99C9C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¿Qué es un modelo gráfico?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F1F623F-1B1D-4FE8-A4C8-62C409914D93}"/>
              </a:ext>
            </a:extLst>
          </p:cNvPr>
          <p:cNvSpPr txBox="1"/>
          <p:nvPr/>
        </p:nvSpPr>
        <p:spPr>
          <a:xfrm>
            <a:off x="185057" y="1143000"/>
            <a:ext cx="8752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Formalmente, podemos definir un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modelo causal gráfico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 como un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conjunto compuesto por un grafo y un conjunto de funciones que inducen una distribución conjunta sobre las variables del modelo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21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0C2E1-3704-9A52-0278-E18AFB197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05A448A-7EFA-DDA1-78D9-FD706565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¿Qué es un modelo gráfico?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562B6B6-5F23-D47D-EFF1-99874DB74633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Los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componentes básicos de los grafos GCM 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son los mismos que los de cualquier grafo dirigido: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nodos y aristas dirigidas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En un GCM, cada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nodo está asociado a una variable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 Es importante destacar que, en los GCM, las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aristas tienen una interpretación estrictamente causal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, de modo que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A → B significa que A causa B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 (este es uno de los factores que diferencian los modelos causales de las redes bayesianas). </a:t>
            </a:r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58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7EB5D-A036-93C9-2E5B-22D4C1753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568EF30-59E0-4516-5B70-267F219C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¿Qué es un modelo gráfico?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405179D9-5140-D939-F9D1-EB4E14449628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Los GCM son muy eficaces porque </a:t>
            </a:r>
            <a:r>
              <a:rPr lang="es-MX" sz="3200" dirty="0">
                <a:solidFill>
                  <a:srgbClr val="92D050"/>
                </a:solidFill>
                <a:latin typeface="Helvetica" pitchFamily="2" charset="0"/>
              </a:rPr>
              <a:t>ciertas combinaciones de nodos y aristas pueden revelar información importante sobre los datos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En otras palabras, la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estructura misma del grafo es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, en algunos casos,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suficiente para decodificar información sobre las relaciones estadísticas entre variables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04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9851B-F7F8-C86A-3F87-676D336DB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12825D4-3C79-35A0-FA2B-44036E66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¿Qué es un modelo gráfico?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DF43940-A8AB-73F4-7188-B3609D75C50F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Esto también funciona en </a:t>
            </a:r>
            <a:r>
              <a:rPr lang="es-MX" sz="3200" dirty="0">
                <a:solidFill>
                  <a:srgbClr val="92D050"/>
                </a:solidFill>
                <a:latin typeface="Helvetica" pitchFamily="2" charset="0"/>
              </a:rPr>
              <a:t>sentido inverso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: en ciertos casos, </a:t>
            </a:r>
            <a:r>
              <a:rPr lang="es-MX" sz="3200" dirty="0">
                <a:solidFill>
                  <a:srgbClr val="92D050"/>
                </a:solidFill>
                <a:latin typeface="Helvetica" pitchFamily="2" charset="0"/>
              </a:rPr>
              <a:t>podemos inferir la verdadera estructura del grafo causal observando únicamente las relaciones estadísticas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Esto último es posible cuando </a:t>
            </a:r>
            <a:r>
              <a:rPr lang="es-MX" sz="3200" dirty="0">
                <a:solidFill>
                  <a:srgbClr val="00B0F0"/>
                </a:solidFill>
                <a:latin typeface="Helvetica" pitchFamily="2" charset="0"/>
              </a:rPr>
              <a:t>se cumple un supuesto especial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 llamado </a:t>
            </a:r>
            <a:r>
              <a:rPr lang="es-MX" sz="3200" dirty="0">
                <a:solidFill>
                  <a:srgbClr val="00B0F0"/>
                </a:solidFill>
                <a:latin typeface="Helvetica" pitchFamily="2" charset="0"/>
              </a:rPr>
              <a:t>supuesto de fidelidad y otras condiciones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 Aunque la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fidelidad parece un supuesto relativamente superficial, un análisis más profundo revela desafíos subyacentes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5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EC9D4-F5CE-1A3A-7BC1-060743FFD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F650296-91F3-BE9D-AD52-60AD0EFC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¿Qué es un modelo gráfico?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10679D15-09EA-D0A2-88EE-82F9BBDBBE96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En resumen, los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GCM pueden considerarse un marco útil y potente que unifica las perspectivas probabilística, estructural y gráfica de la inferencia causal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 Su </a:t>
            </a:r>
            <a:r>
              <a:rPr lang="es-MX" sz="3200" dirty="0">
                <a:solidFill>
                  <a:srgbClr val="00B0F0"/>
                </a:solidFill>
                <a:latin typeface="Helvetica" pitchFamily="2" charset="0"/>
              </a:rPr>
              <a:t>eficacia se debe a que ofrecen la posibilidad de traducir las propiedades gráficas de un modelo a las propiedades estadísticas de los datos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2409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A79EE-BD87-AB9E-C431-73D3FFCE3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FFE1E3C-3B2E-0E91-FFD6-78F9535B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Definiciones de causalidad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0C23ECE-D55F-CE40-23F1-8EF94BC2DC63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Pearl propuso algo muy simple pero contundente. Su definición es breve, ignora las complejidades ontológicas de la causalidad y es bastante práctica. Dice así: </a:t>
            </a:r>
            <a:r>
              <a:rPr lang="es-MX" sz="3200" dirty="0">
                <a:solidFill>
                  <a:srgbClr val="002060"/>
                </a:solidFill>
                <a:effectLst/>
                <a:latin typeface="Helvetica" pitchFamily="2" charset="0"/>
              </a:rPr>
              <a:t>A causa B si B escucha a A.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¿Qué significa que una variable escucha a otra? </a:t>
            </a:r>
            <a:r>
              <a:rPr lang="es-MX" sz="3200" dirty="0">
                <a:effectLst/>
                <a:latin typeface="Helvetica" pitchFamily="2" charset="0"/>
              </a:rPr>
              <a:t>En términos pearlianos,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significa que si cambiamos A, también observamos un cambio en B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4821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DBFAA-EC81-E5B8-8A44-BAB18962D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B912792-528C-CF4D-10BC-A958727F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DAG y causalidad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48F5D8F-6874-DA2D-6171-D41994600D2C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Helvetica" pitchFamily="2" charset="0"/>
              </a:rPr>
              <a:t>Visualice un DAG simple: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A → B → C</a:t>
            </a:r>
            <a:r>
              <a:rPr lang="es-MX" sz="3200" dirty="0">
                <a:latin typeface="Helvetica" pitchFamily="2" charset="0"/>
              </a:rPr>
              <a:t>. Ahora imagine que realizamos una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intervención en el nodo B </a:t>
            </a:r>
            <a:r>
              <a:rPr lang="es-MX" sz="3200" dirty="0">
                <a:latin typeface="Helvetica" pitchFamily="2" charset="0"/>
              </a:rPr>
              <a:t>y que el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valor de B depende completamente de nuestra decisión</a:t>
            </a:r>
            <a:r>
              <a:rPr lang="es-MX" sz="3200" dirty="0"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latin typeface="Helvetica" pitchFamily="2" charset="0"/>
              </a:rPr>
              <a:t>En tal caso, </a:t>
            </a:r>
            <a:r>
              <a:rPr lang="es-MX" sz="3200" dirty="0">
                <a:solidFill>
                  <a:srgbClr val="C00000"/>
                </a:solidFill>
                <a:latin typeface="Helvetica" pitchFamily="2" charset="0"/>
              </a:rPr>
              <a:t>esperamos que C cambie su valor en consecuencia</a:t>
            </a:r>
            <a:r>
              <a:rPr lang="es-MX" sz="3200" dirty="0">
                <a:latin typeface="Helvetica" pitchFamily="2" charset="0"/>
              </a:rPr>
              <a:t>, ya que </a:t>
            </a:r>
            <a:r>
              <a:rPr lang="es-MX" sz="3200" dirty="0">
                <a:solidFill>
                  <a:srgbClr val="C00000"/>
                </a:solidFill>
                <a:latin typeface="Helvetica" pitchFamily="2" charset="0"/>
              </a:rPr>
              <a:t>C escucha a B</a:t>
            </a:r>
            <a:r>
              <a:rPr lang="es-MX" sz="3200" dirty="0">
                <a:latin typeface="Helvetica" pitchFamily="2" charset="0"/>
              </a:rPr>
              <a:t>.</a:t>
            </a:r>
            <a:endParaRPr lang="es-MX" sz="32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42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45EC3-A93E-B4EB-60FC-6668F75DA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827446E-5EE7-9BB7-B3C9-E697A6FA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DAG y causalidad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D7C6076-1F99-10EC-0C8D-2574F644C5D7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Por otro lado, </a:t>
            </a:r>
            <a:r>
              <a:rPr lang="es-MX" sz="3200" dirty="0">
                <a:solidFill>
                  <a:srgbClr val="C00000"/>
                </a:solidFill>
                <a:latin typeface="Helvetica" pitchFamily="2" charset="0"/>
              </a:rPr>
              <a:t>bajo la intervención, A ya no influirá en B,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 porque </a:t>
            </a:r>
            <a:r>
              <a:rPr lang="es-MX" sz="3200" dirty="0">
                <a:solidFill>
                  <a:srgbClr val="C00000"/>
                </a:solidFill>
                <a:latin typeface="Helvetica" pitchFamily="2" charset="0"/>
              </a:rPr>
              <a:t>nuestra intervención controla completamente el valor de B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 Para </a:t>
            </a:r>
            <a:r>
              <a:rPr lang="es-MX" sz="3200" dirty="0">
                <a:solidFill>
                  <a:srgbClr val="C00000"/>
                </a:solidFill>
                <a:latin typeface="Helvetica" pitchFamily="2" charset="0"/>
              </a:rPr>
              <a:t>reflejar esto en el grafo, eliminamos la arista de A a B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La </a:t>
            </a:r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operación de eliminar las aristas entrantes de un nodo sobre el que intervenimos a veces se denomina mutilación del grafo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27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15CC7-77FC-D643-17F7-B357542A3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E34DBEA-C0AC-37A8-FA2D-A5AFAA7E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DAG y causalidad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0724A8C-99A1-2EC4-9F0E-DDA0E308242E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La mutilación de grafos es una </a:t>
            </a: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forma intuitiva de presentar el impacto de una intervención 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y revela una profunda comprensión: que una </a:t>
            </a: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intervención cambia la estructura del flujo de información entre variables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La buena noticia es que no siempre necesitamos intervenciones para alterar el flujo de información en los datos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330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15307-626A-570E-DFAB-3D37A2AEA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DEA2BC-2953-FBB9-A5EA-0CC77B606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28"/>
            <a:ext cx="9144000" cy="783676"/>
          </a:xfrm>
        </p:spPr>
        <p:txBody>
          <a:bodyPr/>
          <a:lstStyle/>
          <a:p>
            <a:r>
              <a:rPr lang="es-ES_tradnl" dirty="0"/>
              <a:t>Grafos, grafos, grafos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9EE8EBE-9C81-8970-A182-6CDF424B2216}"/>
              </a:ext>
            </a:extLst>
          </p:cNvPr>
          <p:cNvSpPr/>
          <p:nvPr/>
        </p:nvSpPr>
        <p:spPr>
          <a:xfrm>
            <a:off x="130632" y="785326"/>
            <a:ext cx="8776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Los </a:t>
            </a:r>
            <a:r>
              <a:rPr lang="es-MX" sz="3200" dirty="0">
                <a:solidFill>
                  <a:srgbClr val="00B050"/>
                </a:solidFill>
              </a:rPr>
              <a:t>grafos se pueden definir de múltiples maneras</a:t>
            </a:r>
            <a:r>
              <a:rPr lang="es-MX" sz="3200" dirty="0"/>
              <a:t>. Puedes pensar en ellos como </a:t>
            </a:r>
            <a:r>
              <a:rPr lang="es-MX" sz="3200" dirty="0">
                <a:solidFill>
                  <a:srgbClr val="C00000"/>
                </a:solidFill>
              </a:rPr>
              <a:t>estructuras matemáticas discretas</a:t>
            </a:r>
            <a:r>
              <a:rPr lang="es-MX" sz="3200" dirty="0"/>
              <a:t>, </a:t>
            </a:r>
            <a:r>
              <a:rPr lang="es-MX" sz="3200" dirty="0">
                <a:solidFill>
                  <a:srgbClr val="FFC000"/>
                </a:solidFill>
              </a:rPr>
              <a:t>representaciones abstractas de entidades del mundo real y relaciones entre ellas</a:t>
            </a:r>
            <a:r>
              <a:rPr lang="es-MX" sz="3200" dirty="0"/>
              <a:t>, o </a:t>
            </a:r>
            <a:r>
              <a:rPr lang="es-MX" sz="3200" dirty="0">
                <a:solidFill>
                  <a:srgbClr val="7030A0"/>
                </a:solidFill>
              </a:rPr>
              <a:t>estructuras de datos computacionales</a:t>
            </a:r>
            <a:r>
              <a:rPr lang="es-MX" sz="3200" dirty="0"/>
              <a:t>. Lo que todas estas perspectivas tienen en común son los </a:t>
            </a:r>
            <a:r>
              <a:rPr lang="es-MX" sz="3200" dirty="0">
                <a:solidFill>
                  <a:srgbClr val="002060"/>
                </a:solidFill>
              </a:rPr>
              <a:t>componentes básicos de los grafos</a:t>
            </a:r>
            <a:r>
              <a:rPr lang="es-MX" sz="3200" dirty="0"/>
              <a:t>: </a:t>
            </a:r>
            <a:r>
              <a:rPr lang="es-MX" sz="3200" dirty="0">
                <a:solidFill>
                  <a:srgbClr val="002060"/>
                </a:solidFill>
              </a:rPr>
              <a:t>nodos</a:t>
            </a:r>
            <a:r>
              <a:rPr lang="es-MX" sz="3200" dirty="0"/>
              <a:t> (también llamados </a:t>
            </a:r>
            <a:r>
              <a:rPr lang="es-MX" sz="3200" dirty="0">
                <a:solidFill>
                  <a:srgbClr val="002060"/>
                </a:solidFill>
              </a:rPr>
              <a:t>vértices</a:t>
            </a:r>
            <a:r>
              <a:rPr lang="es-MX" sz="3200" dirty="0"/>
              <a:t>) y </a:t>
            </a:r>
            <a:r>
              <a:rPr lang="es-MX" sz="3200" dirty="0">
                <a:solidFill>
                  <a:srgbClr val="00B0F0"/>
                </a:solidFill>
              </a:rPr>
              <a:t>aristas</a:t>
            </a:r>
            <a:r>
              <a:rPr lang="es-MX" sz="3200" dirty="0"/>
              <a:t> (</a:t>
            </a:r>
            <a:r>
              <a:rPr lang="es-MX" sz="3200" dirty="0">
                <a:solidFill>
                  <a:srgbClr val="00B0F0"/>
                </a:solidFill>
              </a:rPr>
              <a:t>enlaces</a:t>
            </a:r>
            <a:r>
              <a:rPr lang="es-MX" sz="3200" dirty="0"/>
              <a:t>) que conectan los nodos.</a:t>
            </a:r>
            <a:endParaRPr lang="en-US" sz="3200" dirty="0">
              <a:solidFill>
                <a:srgbClr val="C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69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3CBAD-2C51-CC96-B754-0417BBA86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AF8881E-8F9C-F3D7-D4D8-4A29EA24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DAG y causalidad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446603E-3F7B-49F8-66D8-6BCAF923AB39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Si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sabemos qué rutas en el grafo deben permanecer abiertas y cuáles deben cerrarse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podemos aprovechar el poder de la </a:t>
            </a: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separación-d 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y el </a:t>
            </a: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control estadístico para cerrar y abrir las rutas en el grafo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lo que nos permitirá </a:t>
            </a: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describir cantidades causales en términos puramente estadísticos bajo ciertas condiciones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Además, en </a:t>
            </a:r>
            <a:r>
              <a:rPr lang="es-MX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Helvetica" pitchFamily="2" charset="0"/>
              </a:rPr>
              <a:t>algunos escenarios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nos permitirá </a:t>
            </a:r>
            <a:r>
              <a:rPr lang="es-MX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Helvetica" pitchFamily="2" charset="0"/>
              </a:rPr>
              <a:t>comprender la estructura del proceso de generación de datos a partir de los datos generados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 por este proceso. </a:t>
            </a:r>
          </a:p>
        </p:txBody>
      </p:sp>
    </p:spTree>
    <p:extLst>
      <p:ext uri="{BB962C8B-B14F-4D97-AF65-F5344CB8AC3E}">
        <p14:creationId xmlns:p14="http://schemas.microsoft.com/office/powerpoint/2010/main" val="313813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F45E5-B0DF-C7A3-AC96-7D8C48ACF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6B382E5-442E-5BB9-502D-1ABBB2EE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¡Formalizémonos!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ABB0A8AE-D572-3099-0397-7A017DD8E46E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El DAG </a:t>
            </a:r>
            <a:r>
              <a:rPr lang="es-MX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Helvetica" pitchFamily="2" charset="0"/>
              </a:rPr>
              <a:t>G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 consta de un conjunto de vértices </a:t>
            </a:r>
            <a:r>
              <a:rPr lang="es-MX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Helvetica" pitchFamily="2" charset="0"/>
              </a:rPr>
              <a:t>V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 y un conjunto de aristas dirigidas </a:t>
            </a:r>
            <a:r>
              <a:rPr lang="es-MX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Helvetica" pitchFamily="2" charset="0"/>
              </a:rPr>
              <a:t>E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Cada nodo V</a:t>
            </a:r>
            <a:r>
              <a:rPr lang="es-MX" sz="3200" baseline="-25000" dirty="0">
                <a:solidFill>
                  <a:srgbClr val="FFC000"/>
                </a:solidFill>
                <a:effectLst/>
                <a:latin typeface="Helvetica" pitchFamily="2" charset="0"/>
              </a:rPr>
              <a:t>i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 está asociado a una variable aleatoria X</a:t>
            </a:r>
            <a:r>
              <a:rPr lang="es-MX" sz="3200" baseline="-25000" dirty="0">
                <a:solidFill>
                  <a:srgbClr val="FFC000"/>
                </a:solidFill>
                <a:effectLst/>
                <a:latin typeface="Helvetica" pitchFamily="2" charset="0"/>
              </a:rPr>
              <a:t>i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Denotemos una </a:t>
            </a:r>
            <a:r>
              <a:rPr lang="es-MX" sz="3200" dirty="0">
                <a:solidFill>
                  <a:srgbClr val="FF0000"/>
                </a:solidFill>
                <a:effectLst/>
                <a:latin typeface="Helvetica" pitchFamily="2" charset="0"/>
              </a:rPr>
              <a:t>arista de un vértice i a otro vértice j como i → j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Llamamos</a:t>
            </a:r>
            <a:r>
              <a:rPr lang="es-MX" sz="3200" dirty="0">
                <a:solidFill>
                  <a:srgbClr val="FF0000"/>
                </a:solidFill>
                <a:effectLst/>
                <a:latin typeface="Helvetica" pitchFamily="2" charset="0"/>
              </a:rPr>
              <a:t> V</a:t>
            </a:r>
            <a:r>
              <a:rPr lang="es-MX" sz="3200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i</a:t>
            </a:r>
            <a:r>
              <a:rPr lang="es-MX" sz="3200" dirty="0">
                <a:solidFill>
                  <a:srgbClr val="FF0000"/>
                </a:solidFill>
                <a:effectLst/>
                <a:latin typeface="Helvetica" pitchFamily="2" charset="0"/>
              </a:rPr>
              <a:t> padre de V</a:t>
            </a:r>
            <a:r>
              <a:rPr lang="es-MX" sz="3200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j</a:t>
            </a:r>
            <a:r>
              <a:rPr lang="es-MX" sz="3200" dirty="0">
                <a:solidFill>
                  <a:srgbClr val="FF0000"/>
                </a:solidFill>
                <a:effectLst/>
                <a:latin typeface="Helvetica" pitchFamily="2" charset="0"/>
              </a:rPr>
              <a:t> y llamamos V</a:t>
            </a:r>
            <a:r>
              <a:rPr lang="es-MX" sz="3200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j</a:t>
            </a:r>
            <a:r>
              <a:rPr lang="es-MX" sz="3200" dirty="0">
                <a:solidFill>
                  <a:srgbClr val="FF0000"/>
                </a:solidFill>
                <a:effectLst/>
                <a:latin typeface="Helvetica" pitchFamily="2" charset="0"/>
              </a:rPr>
              <a:t> hijo de V</a:t>
            </a:r>
            <a:r>
              <a:rPr lang="es-MX" sz="3200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i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Para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cualquier camino dirigido i → … → j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con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k ∈ ℤ</a:t>
            </a:r>
            <a:r>
              <a:rPr lang="es-MX" sz="3200" baseline="-25000" dirty="0">
                <a:solidFill>
                  <a:srgbClr val="7030A0"/>
                </a:solidFill>
                <a:effectLst/>
                <a:latin typeface="Helvetica" pitchFamily="2" charset="0"/>
              </a:rPr>
              <a:t>0</a:t>
            </a:r>
            <a:r>
              <a:rPr lang="es-MX" sz="3200" baseline="30000" dirty="0">
                <a:solidFill>
                  <a:srgbClr val="7030A0"/>
                </a:solidFill>
                <a:effectLst/>
                <a:latin typeface="Helvetica" pitchFamily="2" charset="0"/>
              </a:rPr>
              <a:t>+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 vértices 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(no negativos)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entre i y j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llamamos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V</a:t>
            </a:r>
            <a:r>
              <a:rPr lang="es-MX" sz="3200" baseline="-25000" dirty="0">
                <a:solidFill>
                  <a:srgbClr val="7030A0"/>
                </a:solidFill>
                <a:effectLst/>
                <a:latin typeface="Helvetica" pitchFamily="2" charset="0"/>
              </a:rPr>
              <a:t>i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 ancestro de V</a:t>
            </a:r>
            <a:r>
              <a:rPr lang="es-MX" sz="3200" baseline="-25000" dirty="0">
                <a:solidFill>
                  <a:srgbClr val="7030A0"/>
                </a:solidFill>
                <a:effectLst/>
                <a:latin typeface="Helvetica" pitchFamily="2" charset="0"/>
              </a:rPr>
              <a:t>j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 y llamamos Vj descendiente de V</a:t>
            </a:r>
            <a:r>
              <a:rPr lang="es-MX" sz="3200" baseline="-25000" dirty="0">
                <a:solidFill>
                  <a:srgbClr val="7030A0"/>
                </a:solidFill>
                <a:effectLst/>
                <a:latin typeface="Helvetica" pitchFamily="2" charset="0"/>
              </a:rPr>
              <a:t>i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88946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4E2C5-3001-3EB5-6DEE-C3381E5BB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E016169-9703-070F-454B-D4D9B234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¡Formalizémonos!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698C9F5-A0BD-0C67-4BB2-F606BE184024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Nótese que, dado que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k ≥ 0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los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padres son un caso especial de ancestros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 y los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hijos son un caso especial de descendientes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Por definición, en un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DAG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no hay caminos que comiencen en el vértice i y regresen al vértice i 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(ni directa ni indirectamente).</a:t>
            </a:r>
          </a:p>
        </p:txBody>
      </p:sp>
    </p:spTree>
    <p:extLst>
      <p:ext uri="{BB962C8B-B14F-4D97-AF65-F5344CB8AC3E}">
        <p14:creationId xmlns:p14="http://schemas.microsoft.com/office/powerpoint/2010/main" val="130896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FEA6-5B29-2FE8-8390-BF1377B7F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EA23AEF-F42F-CA56-9CEA-C04B0B50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Limitaciones de los DAG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ED8ADE2-9D46-E0DE-859D-FAF053952A73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Los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DAG</a:t>
            </a:r>
            <a:r>
              <a:rPr lang="es-MX" sz="3200" dirty="0">
                <a:effectLst/>
                <a:latin typeface="Helvetica" pitchFamily="2" charset="0"/>
              </a:rPr>
              <a:t> parecen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captar muy bien ciertas intuiciones sobre la causalidad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Supongo que la mayoría de la gente estaría de acuerdo en que hablar de la </a:t>
            </a: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dirección de la influencia causal tiene sentido </a:t>
            </a:r>
            <a:r>
              <a:rPr lang="es-MX" sz="3200" dirty="0">
                <a:effectLst/>
                <a:latin typeface="Helvetica" pitchFamily="2" charset="0"/>
              </a:rPr>
              <a:t>(¿se te ocurre una causalidad indirecta?). Al mismo tiempo, creo que menos gente estaría de acuerdo en que </a:t>
            </a: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la influencia causal no puede ser cíclica. </a:t>
            </a:r>
            <a:r>
              <a:rPr lang="es-MX" sz="3200" dirty="0">
                <a:effectLst/>
                <a:latin typeface="Helvetica" pitchFamily="2" charset="0"/>
              </a:rPr>
              <a:t>Veamos un ejemplo.</a:t>
            </a:r>
          </a:p>
        </p:txBody>
      </p:sp>
    </p:spTree>
    <p:extLst>
      <p:ext uri="{BB962C8B-B14F-4D97-AF65-F5344CB8AC3E}">
        <p14:creationId xmlns:p14="http://schemas.microsoft.com/office/powerpoint/2010/main" val="792092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9E425-2B01-F63B-B9C6-AAC26DC47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788803A-EA07-9737-81C7-E218BE3E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Limitaciones de los DAG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3B24D67-421A-49A6-2A6A-66577DB0E3E4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Imaginemos una </a:t>
            </a: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interacción entre dos participantes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</a:t>
            </a: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Uno dice algo en el instante t</a:t>
            </a:r>
            <a:r>
              <a:rPr lang="es-MX" sz="3200" baseline="-25000" dirty="0">
                <a:solidFill>
                  <a:srgbClr val="0070C0"/>
                </a:solidFill>
                <a:effectLst/>
                <a:latin typeface="Helvetica" pitchFamily="2" charset="0"/>
              </a:rPr>
              <a:t>0</a:t>
            </a: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 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y el </a:t>
            </a: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otro responde en el instante t</a:t>
            </a:r>
            <a:r>
              <a:rPr lang="es-MX" sz="3200" baseline="-25000" dirty="0">
                <a:solidFill>
                  <a:srgbClr val="0070C0"/>
                </a:solidFill>
                <a:effectLst/>
                <a:latin typeface="Helvetica" pitchFamily="2" charset="0"/>
              </a:rPr>
              <a:t>1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Podríamos construir un </a:t>
            </a: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modelo simple de una conversación entre los participantes 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de la siguiente manera: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ctr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P</a:t>
            </a:r>
            <a:r>
              <a:rPr lang="es-MX" sz="3200" baseline="-25000" dirty="0">
                <a:solidFill>
                  <a:srgbClr val="161615"/>
                </a:solidFill>
                <a:effectLst/>
                <a:latin typeface="Helvetica" pitchFamily="2" charset="0"/>
              </a:rPr>
              <a:t>X=1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(t</a:t>
            </a:r>
            <a:r>
              <a:rPr lang="es-MX" sz="3200" baseline="-25000" dirty="0">
                <a:solidFill>
                  <a:srgbClr val="161615"/>
                </a:solidFill>
                <a:effectLst/>
                <a:latin typeface="Helvetica" pitchFamily="2" charset="0"/>
              </a:rPr>
              <a:t>j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) ≔ f (P</a:t>
            </a:r>
            <a:r>
              <a:rPr lang="es-MX" sz="3200" baseline="-25000" dirty="0">
                <a:solidFill>
                  <a:srgbClr val="161615"/>
                </a:solidFill>
                <a:effectLst/>
                <a:latin typeface="Helvetica" pitchFamily="2" charset="0"/>
              </a:rPr>
              <a:t>X=2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( t</a:t>
            </a:r>
            <a:r>
              <a:rPr lang="es-MX" sz="3200" baseline="-25000" dirty="0">
                <a:solidFill>
                  <a:srgbClr val="161615"/>
                </a:solidFill>
                <a:effectLst/>
                <a:latin typeface="Helvetica" pitchFamily="2" charset="0"/>
              </a:rPr>
              <a:t>j−1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) , I</a:t>
            </a:r>
            <a:r>
              <a:rPr lang="es-MX" sz="3200" baseline="-25000" dirty="0">
                <a:solidFill>
                  <a:srgbClr val="161615"/>
                </a:solidFill>
                <a:effectLst/>
                <a:latin typeface="Helvetica" pitchFamily="2" charset="0"/>
              </a:rPr>
              <a:t>X=1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(t</a:t>
            </a:r>
            <a:r>
              <a:rPr lang="es-MX" sz="3200" baseline="-25000" dirty="0">
                <a:solidFill>
                  <a:srgbClr val="161615"/>
                </a:solidFill>
                <a:effectLst/>
                <a:latin typeface="Helvetica" pitchFamily="2" charset="0"/>
              </a:rPr>
              <a:t>j−1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))</a:t>
            </a:r>
          </a:p>
          <a:p>
            <a:pPr algn="ctr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P</a:t>
            </a:r>
            <a:r>
              <a:rPr lang="es-MX" sz="3200" baseline="-25000" dirty="0">
                <a:solidFill>
                  <a:srgbClr val="161615"/>
                </a:solidFill>
                <a:effectLst/>
                <a:latin typeface="Helvetica" pitchFamily="2" charset="0"/>
              </a:rPr>
              <a:t>X=2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(</a:t>
            </a:r>
            <a:r>
              <a:rPr lang="es-MX" sz="3200" baseline="-25000" dirty="0">
                <a:solidFill>
                  <a:srgbClr val="161615"/>
                </a:solidFill>
                <a:effectLst/>
                <a:latin typeface="Helvetica" pitchFamily="2" charset="0"/>
              </a:rPr>
              <a:t>tj+1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) ≔ f(P</a:t>
            </a:r>
            <a:r>
              <a:rPr lang="es-MX" sz="3200" baseline="-25000" dirty="0">
                <a:solidFill>
                  <a:srgbClr val="161615"/>
                </a:solidFill>
                <a:effectLst/>
                <a:latin typeface="Helvetica" pitchFamily="2" charset="0"/>
              </a:rPr>
              <a:t>X=1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(t</a:t>
            </a:r>
            <a:r>
              <a:rPr lang="es-MX" sz="3200" baseline="-25000" dirty="0">
                <a:solidFill>
                  <a:srgbClr val="161615"/>
                </a:solidFill>
                <a:effectLst/>
                <a:latin typeface="Helvetica" pitchFamily="2" charset="0"/>
              </a:rPr>
              <a:t>j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) , I</a:t>
            </a:r>
            <a:r>
              <a:rPr lang="es-MX" sz="3200" baseline="-25000" dirty="0">
                <a:solidFill>
                  <a:srgbClr val="161615"/>
                </a:solidFill>
                <a:effectLst/>
                <a:latin typeface="Helvetica" pitchFamily="2" charset="0"/>
              </a:rPr>
              <a:t>X=2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(t</a:t>
            </a:r>
            <a:r>
              <a:rPr lang="es-MX" sz="3200" baseline="-25000" dirty="0">
                <a:solidFill>
                  <a:srgbClr val="161615"/>
                </a:solidFill>
                <a:effectLst/>
                <a:latin typeface="Helvetica" pitchFamily="2" charset="0"/>
              </a:rPr>
              <a:t>j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))</a:t>
            </a:r>
            <a:endParaRPr lang="es-MX" sz="3200" dirty="0">
              <a:solidFill>
                <a:schemeClr val="bg2">
                  <a:lumMod val="50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181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53585-9FA1-462D-DF7E-79AEB2CC5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1C95A1D-12E1-C5C4-EE18-E7FB893C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Limitaciones de los DAG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638404F-4E37-1480-79A0-DABC01527049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En la fórmula anterior, </a:t>
            </a:r>
            <a:r>
              <a:rPr lang="es-MX" sz="3200" dirty="0">
                <a:solidFill>
                  <a:srgbClr val="0070C0"/>
                </a:solidFill>
                <a:latin typeface="Helvetica" pitchFamily="2" charset="0"/>
              </a:rPr>
              <a:t>P</a:t>
            </a:r>
            <a:r>
              <a:rPr lang="es-MX" sz="3200" baseline="-25000" dirty="0">
                <a:solidFill>
                  <a:srgbClr val="0070C0"/>
                </a:solidFill>
                <a:latin typeface="Helvetica" pitchFamily="2" charset="0"/>
              </a:rPr>
              <a:t>X</a:t>
            </a:r>
            <a:r>
              <a:rPr lang="es-MX" sz="3200" dirty="0">
                <a:solidFill>
                  <a:srgbClr val="0070C0"/>
                </a:solidFill>
                <a:latin typeface="Helvetica" pitchFamily="2" charset="0"/>
              </a:rPr>
              <a:t>(t</a:t>
            </a:r>
            <a:r>
              <a:rPr lang="es-MX" sz="3200" baseline="-25000" dirty="0">
                <a:solidFill>
                  <a:srgbClr val="0070C0"/>
                </a:solidFill>
                <a:latin typeface="Helvetica" pitchFamily="2" charset="0"/>
              </a:rPr>
              <a:t>j</a:t>
            </a:r>
            <a:r>
              <a:rPr lang="es-MX" sz="3200" dirty="0">
                <a:solidFill>
                  <a:srgbClr val="0070C0"/>
                </a:solidFill>
                <a:latin typeface="Helvetica" pitchFamily="2" charset="0"/>
              </a:rPr>
              <a:t>) es el enunciado del compañero X en el instante t</a:t>
            </a:r>
            <a:r>
              <a:rPr lang="es-MX" sz="3200" baseline="-25000" dirty="0">
                <a:solidFill>
                  <a:srgbClr val="0070C0"/>
                </a:solidFill>
                <a:latin typeface="Helvetica" pitchFamily="2" charset="0"/>
              </a:rPr>
              <a:t>j</a:t>
            </a:r>
            <a:r>
              <a:rPr lang="es-MX" sz="3200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, </a:t>
            </a:r>
            <a:r>
              <a:rPr lang="es-MX" sz="3200" dirty="0">
                <a:solidFill>
                  <a:srgbClr val="FF0000"/>
                </a:solidFill>
                <a:latin typeface="Helvetica" pitchFamily="2" charset="0"/>
              </a:rPr>
              <a:t>I</a:t>
            </a:r>
            <a:r>
              <a:rPr lang="es-MX" sz="3200" baseline="-25000" dirty="0">
                <a:solidFill>
                  <a:srgbClr val="FF0000"/>
                </a:solidFill>
                <a:latin typeface="Helvetica" pitchFamily="2" charset="0"/>
              </a:rPr>
              <a:t>X</a:t>
            </a:r>
            <a:r>
              <a:rPr lang="es-MX" sz="3200" dirty="0">
                <a:solidFill>
                  <a:srgbClr val="FF0000"/>
                </a:solidFill>
                <a:latin typeface="Helvetica" pitchFamily="2" charset="0"/>
              </a:rPr>
              <a:t> es el estado interno del compañero X en el instante t</a:t>
            </a:r>
            <a:r>
              <a:rPr lang="es-MX" sz="3200" baseline="-25000" dirty="0">
                <a:solidFill>
                  <a:srgbClr val="FF0000"/>
                </a:solidFill>
                <a:latin typeface="Helvetica" pitchFamily="2" charset="0"/>
              </a:rPr>
              <a:t>j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, y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f(.) es una función 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(para este ejemplo, no nos importa qué función exactamente).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Para ser precisos, también deberíamos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modelar los cambios en I</a:t>
            </a:r>
            <a:r>
              <a:rPr lang="es-MX" sz="3200" baseline="-25000" dirty="0">
                <a:solidFill>
                  <a:srgbClr val="7030A0"/>
                </a:solidFill>
                <a:latin typeface="Helvetica" pitchFamily="2" charset="0"/>
              </a:rPr>
              <a:t>X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 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(estados internos de los compañeros),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pero lo omitiremos para simplificar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37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D6D25-2CFB-1FDB-2819-02F8D0CF9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4520C79-67D8-8CB5-5D91-102C9BD5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Limitaciones de los DAG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15AF9587-ADEA-DAD3-8D79-E1ADEDD9422C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Si ejecutamos estas ecuaciones secuencialmente durante varios pasos, veremos que lo que dijo el socio 1 en el momento t</a:t>
            </a:r>
            <a:r>
              <a:rPr lang="es-MX" sz="3200" baseline="-25000" dirty="0">
                <a:solidFill>
                  <a:srgbClr val="161615"/>
                </a:solidFill>
                <a:effectLst/>
                <a:latin typeface="Helvetica" pitchFamily="2" charset="0"/>
              </a:rPr>
              <a:t>j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 dependerá de lo que dijo en el momento t</a:t>
            </a:r>
            <a:r>
              <a:rPr lang="es-MX" sz="3200" baseline="-25000" dirty="0">
                <a:solidFill>
                  <a:srgbClr val="161615"/>
                </a:solidFill>
                <a:effectLst/>
                <a:latin typeface="Helvetica" pitchFamily="2" charset="0"/>
              </a:rPr>
              <a:t>j−2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Lo mismo ocurre con el socio 2. Esto constituye un ciclo (indirecto).</a:t>
            </a:r>
          </a:p>
        </p:txBody>
      </p:sp>
    </p:spTree>
    <p:extLst>
      <p:ext uri="{BB962C8B-B14F-4D97-AF65-F5344CB8AC3E}">
        <p14:creationId xmlns:p14="http://schemas.microsoft.com/office/powerpoint/2010/main" val="237940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D7BFC-77DA-56D8-C539-3D2632E76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87E9BFB-6A58-CA27-2F6A-C3F14D542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Limitaciones de los DAG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88CC0B5-BE9F-C6C0-64E5-52FBE272D27B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Otro ejemplo, quizás más intuitivo para algunos lectores, proviene del ámbito económico.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Cuando la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demanda del producto P aumenta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el productor podría aumentar la oferta con la esperanza de obtener beneficios potenciales del mercado. Un </a:t>
            </a: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aumento de la oferta podría provocar una caída del precio, lo que a su vez puede aumentar aún más la demanda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7772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0FD54-3992-FAC7-5D37-FF7A37D72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35D64B1-CACB-29CB-ACA7-4F1CBC5A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Limitaciones de los DAG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3036D9E-3902-9E39-7C35-16F4E49677B0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En teoría, podríamos </a:t>
            </a: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intentar modelar ambos </a:t>
            </a:r>
            <a:r>
              <a:rPr lang="es-MX" sz="3200" dirty="0">
                <a:effectLst/>
                <a:latin typeface="Helvetica" pitchFamily="2" charset="0"/>
              </a:rPr>
              <a:t>ejemplos como una </a:t>
            </a: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secuencia desenrollada de variables</a:t>
            </a:r>
            <a:r>
              <a:rPr lang="es-MX" sz="3200" dirty="0">
                <a:effectLst/>
                <a:latin typeface="Helvetica" pitchFamily="2" charset="0"/>
              </a:rPr>
              <a:t>, pero este enfoque presenta posibles problemas. El principal es que </a:t>
            </a: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necesitamos generar una nueva variable para cada paso de tiempo, lo que crea una representación muy ineficiente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Desde una perspectiva más general,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los DAG causales, en particular, y los SCM, en general, presentan limitaciones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769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1A263-371C-CDF4-CB5E-6082986C9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9E57479-58E4-7704-941A-12A4B822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Limitaciones de los DAG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D163638-761B-C3F8-9393-8A2A0222E118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Helvetica" pitchFamily="2" charset="0"/>
              </a:rPr>
              <a:t>L</a:t>
            </a:r>
            <a:r>
              <a:rPr lang="es-MX" sz="3200" dirty="0">
                <a:effectLst/>
                <a:latin typeface="Helvetica" pitchFamily="2" charset="0"/>
              </a:rPr>
              <a:t>os SCM son una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«abstracción de los procesos físicos subyacentes, una abstracción cuyo dominio de validez como modelos causales es limitado»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Dicho esto, los SCM (pero no los DAG) pueden adaptarse para trabajar con ciclos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665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Tipos de grafos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Podemos dividir los grafos en tipos según varios atributos. Analicemos los que son más relevantes desde el punto de vista causal.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Los </a:t>
            </a:r>
            <a:r>
              <a:rPr lang="es-MX" sz="3200" dirty="0">
                <a:solidFill>
                  <a:srgbClr val="00B0F0"/>
                </a:solidFill>
              </a:rPr>
              <a:t>grafos dirigidos </a:t>
            </a:r>
            <a:r>
              <a:rPr lang="es-MX" sz="3200" dirty="0"/>
              <a:t>son </a:t>
            </a:r>
            <a:r>
              <a:rPr lang="es-MX" sz="3200" dirty="0">
                <a:solidFill>
                  <a:srgbClr val="00B0F0"/>
                </a:solidFill>
              </a:rPr>
              <a:t>grafos con aristas dirigidas</a:t>
            </a:r>
            <a:r>
              <a:rPr lang="es-MX" sz="3200" dirty="0"/>
              <a:t>, mientras que los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grafos no dirigidos </a:t>
            </a:r>
            <a:r>
              <a:rPr lang="es-MX" sz="3200" dirty="0"/>
              <a:t>tienen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aristas no dirigidas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La siguiente figura presenta un ejemplo de un grafo dirigido y no dirigido.</a:t>
            </a:r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4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0777C-BA68-2CCC-0FF0-66E5C906F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8E51E33-718F-D6C9-9213-DB48EB8C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Fuentes de grafos causales en el mundo real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E4F2D84-841D-BB79-0D87-E3B5FBECB8F1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Hemos analizado los grafos desde diversas perspectivas, pero aún no hemos abordado una cuestión práctica importante: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¿cuál es el origen de los grafos causales en el mundo real?</a:t>
            </a:r>
          </a:p>
          <a:p>
            <a:pPr algn="just"/>
            <a:endParaRPr lang="es-MX" sz="3200" dirty="0">
              <a:solidFill>
                <a:srgbClr val="7030A0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latin typeface="Helvetica" pitchFamily="2" charset="0"/>
              </a:rPr>
              <a:t>A grandes rasgos, podemos agrupar las formas de obtener grafos causales en tres clases: </a:t>
            </a:r>
            <a:r>
              <a:rPr lang="es-MX" sz="3200" dirty="0">
                <a:solidFill>
                  <a:srgbClr val="C00000"/>
                </a:solidFill>
                <a:latin typeface="Helvetica" pitchFamily="2" charset="0"/>
              </a:rPr>
              <a:t>Descubrimiento causal</a:t>
            </a:r>
            <a:r>
              <a:rPr lang="es-MX" sz="3200" dirty="0">
                <a:latin typeface="Helvetica" pitchFamily="2" charset="0"/>
              </a:rPr>
              <a:t>,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Conocimiento experto</a:t>
            </a:r>
            <a:r>
              <a:rPr lang="es-MX" sz="3200" dirty="0">
                <a:latin typeface="Helvetica" pitchFamily="2" charset="0"/>
              </a:rPr>
              <a:t>, y Una combinación de ambos.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439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0476D-D41F-29EC-0937-7C0F68EA9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3C863D1-1467-0D68-E381-E957D3AF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Descubrimiento causal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C386610-C567-ADF3-FDC9-687D58830189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El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descubrimiento causal y el aprendizaje de la estructura causal son términos generales que abarcan diversos métodos utilizados para descubrir la estructura causal a partir de datos observacionales o de intervención</a:t>
            </a:r>
            <a:r>
              <a:rPr lang="es-MX" sz="3200" dirty="0">
                <a:effectLst/>
                <a:latin typeface="Helvetica" pitchFamily="2" charset="0"/>
              </a:rPr>
              <a:t>. Dedicamos la totalidad de la Parte 3 de este libro a este tema.</a:t>
            </a:r>
            <a:endParaRPr lang="es-MX" sz="32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16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FB9CF-BDC1-A905-1516-318917454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079F0F4-6336-5989-88D7-8AA8CC5A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Conocimiento experto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08EF526-C99A-1B05-626E-BFFA195CB967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El conocimiento experto es un término que abarca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diversos tipos de conocimiento </a:t>
            </a:r>
            <a:r>
              <a:rPr lang="es-MX" sz="3200" dirty="0">
                <a:effectLst/>
                <a:latin typeface="Helvetica" pitchFamily="2" charset="0"/>
              </a:rPr>
              <a:t>que pueden ayudar a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definir o desambiguar las relaciones causales entre dos o más variables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Según el contexto, el conocimiento experto puede referirse al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conocimiento obtenido a partir de ensayos controlados aleatorios</a:t>
            </a:r>
            <a:r>
              <a:rPr lang="es-MX" sz="3200" dirty="0">
                <a:effectLst/>
                <a:latin typeface="Helvetica" pitchFamily="2" charset="0"/>
              </a:rPr>
              <a:t>, </a:t>
            </a:r>
            <a:r>
              <a:rPr lang="es-MX" sz="3200" dirty="0">
                <a:solidFill>
                  <a:srgbClr val="00B0F0"/>
                </a:solidFill>
                <a:effectLst/>
                <a:latin typeface="Helvetica" pitchFamily="2" charset="0"/>
              </a:rPr>
              <a:t>leyes de la física, una amplia gama de experiencias en un área determinada</a:t>
            </a:r>
            <a:r>
              <a:rPr lang="es-MX" sz="3200" dirty="0">
                <a:effectLst/>
                <a:latin typeface="Helvetica" pitchFamily="2" charset="0"/>
              </a:rPr>
              <a:t>, entre otros.</a:t>
            </a:r>
            <a:endParaRPr lang="es-MX" sz="3200" baseline="-25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134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BD720-0233-C002-9AFC-9BC4A685C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A2F9EBB-97A6-A3F1-122C-815DD179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Sistemas dinámicos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FDA9252-A8FD-7FCB-F4CD-C2347830C3AE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El </a:t>
            </a:r>
            <a:r>
              <a:rPr lang="es-MX" sz="3200" dirty="0">
                <a:solidFill>
                  <a:srgbClr val="FF0000"/>
                </a:solidFill>
                <a:effectLst/>
                <a:latin typeface="Helvetica" pitchFamily="2" charset="0"/>
              </a:rPr>
              <a:t>escenario con dos parejas interactuando </a:t>
            </a:r>
            <a:r>
              <a:rPr lang="es-MX" sz="3200" dirty="0">
                <a:effectLst/>
                <a:latin typeface="Helvetica" pitchFamily="2" charset="0"/>
              </a:rPr>
              <a:t>que analizamos en la sección anterior describe un </a:t>
            </a:r>
            <a:r>
              <a:rPr lang="es-MX" sz="3200" dirty="0">
                <a:solidFill>
                  <a:srgbClr val="FF0000"/>
                </a:solidFill>
                <a:effectLst/>
                <a:latin typeface="Helvetica" pitchFamily="2" charset="0"/>
              </a:rPr>
              <a:t>sistema dinámico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Este ejemplo en particular se inspira en la investigación de John Gottman, un exrabino estadounidense convertido en psicólogo, quien estudia las relaciones románticas humanas desde la perspectiva de sistemas dinámicos.</a:t>
            </a:r>
            <a:endParaRPr lang="es-MX" sz="3200" baseline="-25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026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F536E-0679-B631-21D9-B7D83F81A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C42F367-E688-5B5C-C4A4-4BFA78E8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Sistemas dinámicos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6D9CA4D-A01B-CDA4-BF4A-02A357BF59F9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Los sistemas dinámicos suelen describirse mediante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ecuaciones diferenciales 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y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no pueden resolverse analíticamente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El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enfoque dinámico 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está estrechamente relacionado con la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dinámica no lineal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la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simulación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la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teoría del caos 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y la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ciencia de la complejidad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La investigación en estos campos suele centrarse en los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efectos a nivel de sistema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más que en las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interacciones entre variables individuales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61448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04901-6596-125D-6407-8C78160D1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4E9D4B8-4F69-BF1B-082B-964D42FC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Sistemas dinámicos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D81078C-8319-34EB-4F26-FD72974F13A6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Un concepto importante en la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ciencia de la complejidad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 es la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emergencia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un fenómeno en el que podemos </a:t>
            </a:r>
            <a:r>
              <a:rPr lang="es-MX" sz="3200" dirty="0">
                <a:solidFill>
                  <a:srgbClr val="00B0F0"/>
                </a:solidFill>
                <a:effectLst/>
                <a:latin typeface="Helvetica" pitchFamily="2" charset="0"/>
              </a:rPr>
              <a:t>observar ciertas propiedades a nivel de sistema que no pueden observarse a nivel de sus partes constituyentes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Esta propiedad a veces se describe como que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un sistema es más que la suma de sus partes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7651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6AEA0-07B2-8AC0-C04F-C9C0AC8E0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3B1C6FC-D40B-B515-002E-383320C6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SCM cíclicos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3193FC9-25A6-250E-DBB1-5D37EA7CA0DC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Helvetica" pitchFamily="2" charset="0"/>
              </a:rPr>
              <a:t>Dado que los SCM constituyen un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marco muy útil para la inferencia causal</a:t>
            </a:r>
            <a:r>
              <a:rPr lang="es-MX" sz="3200" dirty="0">
                <a:latin typeface="Helvetica" pitchFamily="2" charset="0"/>
              </a:rPr>
              <a:t>, existen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numerosos intentos de generalizarlos a casos cíclicos</a:t>
            </a:r>
            <a:r>
              <a:rPr lang="es-MX" sz="3200" dirty="0"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latin typeface="Helvetica" pitchFamily="2" charset="0"/>
              </a:rPr>
              <a:t>Por ejemplo, Forré y Mooij propusieron la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separación </a:t>
            </a:r>
            <a:r>
              <a:rPr lang="el-GR" sz="3200" dirty="0">
                <a:solidFill>
                  <a:srgbClr val="7030A0"/>
                </a:solidFill>
                <a:latin typeface="Helvetica" pitchFamily="2" charset="0"/>
              </a:rPr>
              <a:t>σ</a:t>
            </a:r>
            <a:r>
              <a:rPr lang="el-GR" sz="3200" dirty="0">
                <a:latin typeface="Helvetica" pitchFamily="2" charset="0"/>
              </a:rPr>
              <a:t>, </a:t>
            </a:r>
            <a:r>
              <a:rPr lang="es-MX" sz="3200" dirty="0">
                <a:latin typeface="Helvetica" pitchFamily="2" charset="0"/>
              </a:rPr>
              <a:t>una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generalización de la separación d para sistemas cíclicos</a:t>
            </a:r>
            <a:r>
              <a:rPr lang="es-MX" sz="3200" dirty="0">
                <a:latin typeface="Helvet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55234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8AA4E-248E-C860-90A7-88FA1B72F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BD3C8BF-0AF7-4DB2-FED4-22CC8BCA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SCM cíclicos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10637D6-489C-38FD-762D-5C6187AA7095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Helvetica" pitchFamily="2" charset="0"/>
              </a:rPr>
              <a:t>Además, los mismos autores presentaron un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algoritmo de descubrimiento causal que no solo funciona con ciclos</a:t>
            </a:r>
            <a:r>
              <a:rPr lang="es-MX" sz="3200" dirty="0">
                <a:latin typeface="Helvetica" pitchFamily="2" charset="0"/>
              </a:rPr>
              <a:t>, sino que también puede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manejar factores de confusión latentes</a:t>
            </a:r>
            <a:r>
              <a:rPr lang="es-MX" sz="3200" dirty="0"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latin typeface="Helvetica" pitchFamily="2" charset="0"/>
              </a:rPr>
              <a:t>Curiosamente, Mooij y Classen demostraron que la </a:t>
            </a:r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inferencia causal rápida </a:t>
            </a:r>
            <a:r>
              <a:rPr lang="es-MX" sz="3200" dirty="0">
                <a:latin typeface="Helvetica" pitchFamily="2" charset="0"/>
              </a:rPr>
              <a:t>(</a:t>
            </a:r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FCI</a:t>
            </a:r>
            <a:r>
              <a:rPr lang="es-MX" sz="3200" dirty="0">
                <a:latin typeface="Helvetica" pitchFamily="2" charset="0"/>
              </a:rPr>
              <a:t>, siglas en inglés), un </a:t>
            </a:r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popular algoritmo de descubrimiento causal</a:t>
            </a:r>
            <a:r>
              <a:rPr lang="es-MX" sz="3200" dirty="0">
                <a:latin typeface="Helvetica" pitchFamily="2" charset="0"/>
              </a:rPr>
              <a:t>, también ofrece </a:t>
            </a:r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resultados correctos para datos generados con sistemas cíclicos en determinadas circunstancias</a:t>
            </a:r>
            <a:r>
              <a:rPr lang="es-MX" sz="3200" dirty="0">
                <a:latin typeface="Helvetica" pitchFamily="2" charset="0"/>
              </a:rPr>
              <a:t>.</a:t>
            </a:r>
            <a:endParaRPr lang="es-MX" sz="3200" baseline="-25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078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F32EB-E859-1EBA-0033-2C8CA4BC1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9CA917D-7D86-CFE7-1976-28C51968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Referencias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EDF310E-32F7-FA3B-AA27-5AC227690939}"/>
              </a:ext>
            </a:extLst>
          </p:cNvPr>
          <p:cNvSpPr txBox="1"/>
          <p:nvPr/>
        </p:nvSpPr>
        <p:spPr>
          <a:xfrm>
            <a:off x="185057" y="1143000"/>
            <a:ext cx="8752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>
                <a:solidFill>
                  <a:schemeClr val="accent4">
                    <a:lumMod val="75000"/>
                  </a:schemeClr>
                </a:solidFill>
              </a:rPr>
              <a:t>Aleksander Molak, “Causal inference and Discovery in Python”, Packt</a:t>
            </a:r>
            <a:endParaRPr lang="es-MX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340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Montserrat" panose="00000500000000000000" pitchFamily="2" charset="0"/>
              </a:rPr>
              <a:t>¿Preguntas?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0" y="2105247"/>
            <a:ext cx="9144000" cy="2902688"/>
          </a:xfrm>
        </p:spPr>
        <p:txBody>
          <a:bodyPr/>
          <a:lstStyle/>
          <a:p>
            <a:r>
              <a:rPr lang="es-ES_tradnl" sz="3600" dirty="0">
                <a:solidFill>
                  <a:schemeClr val="tx1"/>
                </a:solidFill>
                <a:latin typeface="Montserrat" panose="00000500000000000000" pitchFamily="2" charset="0"/>
              </a:rPr>
              <a:t>¡Muchas Gracias!</a:t>
            </a:r>
          </a:p>
          <a:p>
            <a:endParaRPr lang="es-ES_tradnl" sz="3600" dirty="0">
              <a:latin typeface="Montserrat" panose="00000500000000000000" pitchFamily="2" charset="0"/>
            </a:endParaRPr>
          </a:p>
          <a:p>
            <a:r>
              <a:rPr lang="es-ES_tradnl" sz="3600" dirty="0">
                <a:latin typeface="Montserrat" panose="00000500000000000000" pitchFamily="2" charset="0"/>
                <a:hlinkClick r:id="rId3"/>
              </a:rPr>
              <a:t>juan.or@morelia.tecnm.mx</a:t>
            </a:r>
            <a:endParaRPr lang="es-ES_tradnl" sz="3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2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Grafos dirigidos vs Grafos No Dirigidos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C87B53-55C2-EDD7-360A-CA619165C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61" y="1387735"/>
            <a:ext cx="5548563" cy="38881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B763B8-1F7D-159F-E205-02162868101D}"/>
              </a:ext>
            </a:extLst>
          </p:cNvPr>
          <p:cNvSpPr txBox="1"/>
          <p:nvPr/>
        </p:nvSpPr>
        <p:spPr>
          <a:xfrm>
            <a:off x="2382819" y="5520667"/>
            <a:ext cx="4701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Grafos dirigidos (a) y no dirigidos (b)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EAE87-5DB6-1652-5013-58504700C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2CF6EE0-B4A4-3705-504D-62084B0B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Grafos dirigidos vs Grafos No Dirigidos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CDE9B14-BC4C-968B-1F1F-B03B91570A64}"/>
              </a:ext>
            </a:extLst>
          </p:cNvPr>
          <p:cNvSpPr txBox="1"/>
          <p:nvPr/>
        </p:nvSpPr>
        <p:spPr>
          <a:xfrm>
            <a:off x="316829" y="1143000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Marcamos la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dirección de la arista </a:t>
            </a:r>
            <a:r>
              <a:rPr lang="es-MX" sz="3200" dirty="0"/>
              <a:t>con una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flecha</a:t>
            </a:r>
            <a:r>
              <a:rPr lang="es-MX" sz="3200" dirty="0"/>
              <a:t>. Las líneas sin flechas denotan aristas no dirigidas.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la literatura, a veces también vemos una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línea con dos flechas </a:t>
            </a:r>
            <a:r>
              <a:rPr lang="es-MX" sz="3200" dirty="0"/>
              <a:t>(en ambas direcciones) para 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denotar una arista no dirigida o para denotar correlación en lugar de causalidad</a:t>
            </a:r>
            <a:r>
              <a:rPr lang="es-MX" sz="3200" dirty="0"/>
              <a:t> (por ejemplo, en modelos de ecuaciones estructurales).</a:t>
            </a:r>
          </a:p>
        </p:txBody>
      </p:sp>
    </p:spTree>
    <p:extLst>
      <p:ext uri="{BB962C8B-B14F-4D97-AF65-F5344CB8AC3E}">
        <p14:creationId xmlns:p14="http://schemas.microsoft.com/office/powerpoint/2010/main" val="67619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D64AD-B728-2CB7-BB91-4CAB39041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FE0F747-2700-E256-BC11-D9C06DDD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Grafos dirigidos vs Grafos No Dirigidos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939B121-19C7-D141-90A4-D0B05AFFD06F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ciertos casos, 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es posible que no tengamos un conocimiento completo de la orientación de todas las aristas en un gráfico de interé</a:t>
            </a:r>
            <a:r>
              <a:rPr lang="es-MX" sz="3200" dirty="0"/>
              <a:t>s.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Cuando c</a:t>
            </a:r>
            <a:r>
              <a:rPr lang="es-MX" sz="3200" dirty="0">
                <a:solidFill>
                  <a:srgbClr val="FFFF00"/>
                </a:solidFill>
              </a:rPr>
              <a:t>onocemos todos los bordes del gráfico, pero no estamos seguros de la dirección de algunos de ellos</a:t>
            </a:r>
            <a:r>
              <a:rPr lang="es-MX" sz="3200" dirty="0"/>
              <a:t>, podemos utilizar </a:t>
            </a:r>
            <a:r>
              <a:rPr lang="es-MX" sz="3200" dirty="0">
                <a:solidFill>
                  <a:srgbClr val="0070C0"/>
                </a:solidFill>
              </a:rPr>
              <a:t>gráficos acíclicos parcialmente dirigidos (CPDAG) </a:t>
            </a:r>
            <a:r>
              <a:rPr lang="es-MX" sz="3200" dirty="0"/>
              <a:t>para representar esos casos.</a:t>
            </a:r>
          </a:p>
        </p:txBody>
      </p:sp>
    </p:spTree>
    <p:extLst>
      <p:ext uri="{BB962C8B-B14F-4D97-AF65-F5344CB8AC3E}">
        <p14:creationId xmlns:p14="http://schemas.microsoft.com/office/powerpoint/2010/main" val="58595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38905-0B2B-3765-39F6-1AE59D2A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81BCEF1-7C51-D242-AB49-4703CD43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Grafos dirigidos vs Grafos No Dirigidos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1DBF375-8614-C1BC-6AE3-0647FD83B832}"/>
              </a:ext>
            </a:extLst>
          </p:cNvPr>
          <p:cNvSpPr txBox="1"/>
          <p:nvPr/>
        </p:nvSpPr>
        <p:spPr>
          <a:xfrm>
            <a:off x="316829" y="114300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Los </a:t>
            </a:r>
            <a:r>
              <a:rPr lang="es-MX" sz="3200" dirty="0">
                <a:solidFill>
                  <a:srgbClr val="0070C0"/>
                </a:solidFill>
              </a:rPr>
              <a:t>CPDAG son un caso especial </a:t>
            </a:r>
            <a:r>
              <a:rPr lang="es-MX" sz="3200" dirty="0"/>
              <a:t>de una clase más amplia de </a:t>
            </a:r>
            <a:r>
              <a:rPr lang="es-MX" sz="3200" dirty="0">
                <a:solidFill>
                  <a:srgbClr val="0070C0"/>
                </a:solidFill>
              </a:rPr>
              <a:t>gráficos parcialmente dirigidos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Algunos </a:t>
            </a:r>
            <a:r>
              <a:rPr lang="es-MX" sz="3200" dirty="0">
                <a:solidFill>
                  <a:srgbClr val="00B050"/>
                </a:solidFill>
              </a:rPr>
              <a:t>métodos de descubrimiento causal </a:t>
            </a:r>
            <a:r>
              <a:rPr lang="es-MX" sz="3200" dirty="0"/>
              <a:t>pueden, en ciertos casos, </a:t>
            </a:r>
            <a:r>
              <a:rPr lang="es-MX" sz="3200" dirty="0">
                <a:solidFill>
                  <a:srgbClr val="00B050"/>
                </a:solidFill>
              </a:rPr>
              <a:t>recuperar solo estructuras causales parciales de los datos</a:t>
            </a:r>
            <a:r>
              <a:rPr lang="es-MX" sz="3200" dirty="0"/>
              <a:t>. Esas estructuras </a:t>
            </a:r>
            <a:r>
              <a:rPr lang="es-MX" sz="3200" dirty="0">
                <a:solidFill>
                  <a:srgbClr val="00B050"/>
                </a:solidFill>
              </a:rPr>
              <a:t>se pueden codificar como gráficos parcialmente dirigidos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8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62DFFDA11CBF4B9C31C05E5AD73571" ma:contentTypeVersion="4" ma:contentTypeDescription="Crear nuevo documento." ma:contentTypeScope="" ma:versionID="c3bdc8cc52c989f4fb79ebd3889ac6b5">
  <xsd:schema xmlns:xsd="http://www.w3.org/2001/XMLSchema" xmlns:xs="http://www.w3.org/2001/XMLSchema" xmlns:p="http://schemas.microsoft.com/office/2006/metadata/properties" xmlns:ns2="23422e02-0f12-4143-8163-0ad3c9b333e3" targetNamespace="http://schemas.microsoft.com/office/2006/metadata/properties" ma:root="true" ma:fieldsID="59f8015a6d88873a45919ec1d4ca2482" ns2:_="">
    <xsd:import namespace="23422e02-0f12-4143-8163-0ad3c9b33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22e02-0f12-4143-8163-0ad3c9b33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8B82EB-457B-4E5F-8EE0-7A3082C231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F0AB06-F941-4B22-8356-F294269A5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22e02-0f12-4143-8163-0ad3c9b33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6E9BD8-72BC-42C9-B534-BD8EC8FBF4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21733</TotalTime>
  <Words>3417</Words>
  <Application>Microsoft Macintosh PowerPoint</Application>
  <PresentationFormat>Presentación en pantalla (4:3)</PresentationFormat>
  <Paragraphs>208</Paragraphs>
  <Slides>59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70" baseType="lpstr">
      <vt:lpstr>Arial</vt:lpstr>
      <vt:lpstr>Calibri</vt:lpstr>
      <vt:lpstr>EurekaSans-Light</vt:lpstr>
      <vt:lpstr>Helvetica</vt:lpstr>
      <vt:lpstr>Montserrat</vt:lpstr>
      <vt:lpstr>Soberana Sans Light</vt:lpstr>
      <vt:lpstr>Symbol</vt:lpstr>
      <vt:lpstr>Times New Roman</vt:lpstr>
      <vt:lpstr>Verdana</vt:lpstr>
      <vt:lpstr>Wingdings</vt:lpstr>
      <vt:lpstr>Office Theme</vt:lpstr>
      <vt:lpstr>Presentación de PowerPoint</vt:lpstr>
      <vt:lpstr>Unidad 4</vt:lpstr>
      <vt:lpstr>Modelos Gráficos</vt:lpstr>
      <vt:lpstr>Grafos, grafos, grafos</vt:lpstr>
      <vt:lpstr>Tipos de grafos</vt:lpstr>
      <vt:lpstr>Grafos dirigidos vs Grafos No Dirigidos</vt:lpstr>
      <vt:lpstr>Grafos dirigidos vs Grafos No Dirigidos</vt:lpstr>
      <vt:lpstr>Grafos dirigidos vs Grafos No Dirigidos</vt:lpstr>
      <vt:lpstr>Grafos dirigidos vs Grafos No Dirigidos</vt:lpstr>
      <vt:lpstr>Grafos dirigidos vs Grafos No Dirigidos</vt:lpstr>
      <vt:lpstr>Cíclico versus acíclico</vt:lpstr>
      <vt:lpstr>Cíclico versus acíclico</vt:lpstr>
      <vt:lpstr>Cíclico versus acíclico</vt:lpstr>
      <vt:lpstr>Cíclico versus acíclico</vt:lpstr>
      <vt:lpstr>Conectado versus desconectado</vt:lpstr>
      <vt:lpstr>Conectado versus desconectado</vt:lpstr>
      <vt:lpstr>Conectado versus desconectado</vt:lpstr>
      <vt:lpstr>Ponderado vs. no ponderado</vt:lpstr>
      <vt:lpstr>Ponderado vs. no ponderado</vt:lpstr>
      <vt:lpstr>Representaciones gráficas</vt:lpstr>
      <vt:lpstr>Representaciones gráficas</vt:lpstr>
      <vt:lpstr>Representaciones gráficas</vt:lpstr>
      <vt:lpstr>Matrices de adyacencia</vt:lpstr>
      <vt:lpstr>Matrices de adyacencia</vt:lpstr>
      <vt:lpstr>Matrices de adyacencia</vt:lpstr>
      <vt:lpstr>Matices de adyacencia</vt:lpstr>
      <vt:lpstr>Dirigido y acíclico</vt:lpstr>
      <vt:lpstr>Dirigido y acíclico</vt:lpstr>
      <vt:lpstr>Dirigidos y acíclico</vt:lpstr>
      <vt:lpstr>¿Qué es un modelo gráfico?</vt:lpstr>
      <vt:lpstr>¿Qué es un modelo gráfico?</vt:lpstr>
      <vt:lpstr>¿Qué es un modelo gráfico?</vt:lpstr>
      <vt:lpstr>¿Qué es un modelo gráfico?</vt:lpstr>
      <vt:lpstr>¿Qué es un modelo gráfico?</vt:lpstr>
      <vt:lpstr>¿Qué es un modelo gráfico?</vt:lpstr>
      <vt:lpstr>Definiciones de causalidad</vt:lpstr>
      <vt:lpstr>DAG y causalidad</vt:lpstr>
      <vt:lpstr>DAG y causalidad</vt:lpstr>
      <vt:lpstr>DAG y causalidad</vt:lpstr>
      <vt:lpstr>DAG y causalidad</vt:lpstr>
      <vt:lpstr>¡Formalizémonos!</vt:lpstr>
      <vt:lpstr>¡Formalizémonos!</vt:lpstr>
      <vt:lpstr>Limitaciones de los DAG</vt:lpstr>
      <vt:lpstr>Limitaciones de los DAG</vt:lpstr>
      <vt:lpstr>Limitaciones de los DAG</vt:lpstr>
      <vt:lpstr>Limitaciones de los DAG</vt:lpstr>
      <vt:lpstr>Limitaciones de los DAG</vt:lpstr>
      <vt:lpstr>Limitaciones de los DAG</vt:lpstr>
      <vt:lpstr>Limitaciones de los DAG</vt:lpstr>
      <vt:lpstr>Fuentes de grafos causales en el mundo real</vt:lpstr>
      <vt:lpstr>Descubrimiento causal</vt:lpstr>
      <vt:lpstr>Conocimiento experto</vt:lpstr>
      <vt:lpstr>Sistemas dinámicos</vt:lpstr>
      <vt:lpstr>Sistemas dinámicos</vt:lpstr>
      <vt:lpstr>Sistemas dinámicos</vt:lpstr>
      <vt:lpstr>SCM cíclicos</vt:lpstr>
      <vt:lpstr>SCM cíclicos</vt:lpstr>
      <vt:lpstr>Referencias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Olivares Rojas</dc:creator>
  <cp:lastModifiedBy>Juan Carlos Olivares Rojas</cp:lastModifiedBy>
  <cp:revision>3364</cp:revision>
  <cp:lastPrinted>2017-12-05T14:11:13Z</cp:lastPrinted>
  <dcterms:modified xsi:type="dcterms:W3CDTF">2025-03-13T14:55:00Z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15.0027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47</vt:i4>
  </property>
  <property fmtid="{D5CDD505-2E9C-101B-9397-08002B2CF9AE}" pid="12" name="ContentTypeId">
    <vt:lpwstr>0x010100DF62DFFDA11CBF4B9C31C05E5AD73571</vt:lpwstr>
  </property>
</Properties>
</file>