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5"/>
  </p:notesMasterIdLst>
  <p:handoutMasterIdLst>
    <p:handoutMasterId r:id="rId126"/>
  </p:handoutMasterIdLst>
  <p:sldIdLst>
    <p:sldId id="668" r:id="rId5"/>
    <p:sldId id="2426" r:id="rId6"/>
    <p:sldId id="2472" r:id="rId7"/>
    <p:sldId id="2483" r:id="rId8"/>
    <p:sldId id="2473" r:id="rId9"/>
    <p:sldId id="2556" r:id="rId10"/>
    <p:sldId id="2600" r:id="rId11"/>
    <p:sldId id="2585" r:id="rId12"/>
    <p:sldId id="2601" r:id="rId13"/>
    <p:sldId id="2602" r:id="rId14"/>
    <p:sldId id="2586" r:id="rId15"/>
    <p:sldId id="2557" r:id="rId16"/>
    <p:sldId id="2603" r:id="rId17"/>
    <p:sldId id="2558" r:id="rId18"/>
    <p:sldId id="2604" r:id="rId19"/>
    <p:sldId id="2588" r:id="rId20"/>
    <p:sldId id="2605" r:id="rId21"/>
    <p:sldId id="2492" r:id="rId22"/>
    <p:sldId id="2493" r:id="rId23"/>
    <p:sldId id="2494" r:id="rId24"/>
    <p:sldId id="2484" r:id="rId25"/>
    <p:sldId id="2606" r:id="rId26"/>
    <p:sldId id="2589" r:id="rId27"/>
    <p:sldId id="2607" r:id="rId28"/>
    <p:sldId id="2608" r:id="rId29"/>
    <p:sldId id="2609" r:id="rId30"/>
    <p:sldId id="2488" r:id="rId31"/>
    <p:sldId id="2610" r:id="rId32"/>
    <p:sldId id="2590" r:id="rId33"/>
    <p:sldId id="2489" r:id="rId34"/>
    <p:sldId id="2611" r:id="rId35"/>
    <p:sldId id="2559" r:id="rId36"/>
    <p:sldId id="2496" r:id="rId37"/>
    <p:sldId id="2612" r:id="rId38"/>
    <p:sldId id="2613" r:id="rId39"/>
    <p:sldId id="2614" r:id="rId40"/>
    <p:sldId id="2497" r:id="rId41"/>
    <p:sldId id="2498" r:id="rId42"/>
    <p:sldId id="2615" r:id="rId43"/>
    <p:sldId id="2560" r:id="rId44"/>
    <p:sldId id="2499" r:id="rId45"/>
    <p:sldId id="2561" r:id="rId46"/>
    <p:sldId id="2616" r:id="rId47"/>
    <p:sldId id="2501" r:id="rId48"/>
    <p:sldId id="2617" r:id="rId49"/>
    <p:sldId id="2591" r:id="rId50"/>
    <p:sldId id="2562" r:id="rId51"/>
    <p:sldId id="2618" r:id="rId52"/>
    <p:sldId id="2592" r:id="rId53"/>
    <p:sldId id="2619" r:id="rId54"/>
    <p:sldId id="2502" r:id="rId55"/>
    <p:sldId id="2593" r:id="rId56"/>
    <p:sldId id="2563" r:id="rId57"/>
    <p:sldId id="2503" r:id="rId58"/>
    <p:sldId id="2505" r:id="rId59"/>
    <p:sldId id="2620" r:id="rId60"/>
    <p:sldId id="2564" r:id="rId61"/>
    <p:sldId id="2621" r:id="rId62"/>
    <p:sldId id="2594" r:id="rId63"/>
    <p:sldId id="2595" r:id="rId64"/>
    <p:sldId id="2507" r:id="rId65"/>
    <p:sldId id="2622" r:id="rId66"/>
    <p:sldId id="2508" r:id="rId67"/>
    <p:sldId id="2510" r:id="rId68"/>
    <p:sldId id="2509" r:id="rId69"/>
    <p:sldId id="2511" r:id="rId70"/>
    <p:sldId id="2596" r:id="rId71"/>
    <p:sldId id="2566" r:id="rId72"/>
    <p:sldId id="2597" r:id="rId73"/>
    <p:sldId id="2565" r:id="rId74"/>
    <p:sldId id="2512" r:id="rId75"/>
    <p:sldId id="2623" r:id="rId76"/>
    <p:sldId id="2513" r:id="rId77"/>
    <p:sldId id="2514" r:id="rId78"/>
    <p:sldId id="2567" r:id="rId79"/>
    <p:sldId id="2598" r:id="rId80"/>
    <p:sldId id="2515" r:id="rId81"/>
    <p:sldId id="2599" r:id="rId82"/>
    <p:sldId id="2624" r:id="rId83"/>
    <p:sldId id="2625" r:id="rId84"/>
    <p:sldId id="2626" r:id="rId85"/>
    <p:sldId id="2627" r:id="rId86"/>
    <p:sldId id="2628" r:id="rId87"/>
    <p:sldId id="2629" r:id="rId88"/>
    <p:sldId id="2630" r:id="rId89"/>
    <p:sldId id="2631" r:id="rId90"/>
    <p:sldId id="2632" r:id="rId91"/>
    <p:sldId id="2633" r:id="rId92"/>
    <p:sldId id="2634" r:id="rId93"/>
    <p:sldId id="2635" r:id="rId94"/>
    <p:sldId id="2636" r:id="rId95"/>
    <p:sldId id="2637" r:id="rId96"/>
    <p:sldId id="2638" r:id="rId97"/>
    <p:sldId id="2639" r:id="rId98"/>
    <p:sldId id="2640" r:id="rId99"/>
    <p:sldId id="2641" r:id="rId100"/>
    <p:sldId id="2642" r:id="rId101"/>
    <p:sldId id="2643" r:id="rId102"/>
    <p:sldId id="2644" r:id="rId103"/>
    <p:sldId id="2645" r:id="rId104"/>
    <p:sldId id="2646" r:id="rId105"/>
    <p:sldId id="2647" r:id="rId106"/>
    <p:sldId id="2649" r:id="rId107"/>
    <p:sldId id="2648" r:id="rId108"/>
    <p:sldId id="2650" r:id="rId109"/>
    <p:sldId id="2651" r:id="rId110"/>
    <p:sldId id="2652" r:id="rId111"/>
    <p:sldId id="2653" r:id="rId112"/>
    <p:sldId id="2654" r:id="rId113"/>
    <p:sldId id="2655" r:id="rId114"/>
    <p:sldId id="2656" r:id="rId115"/>
    <p:sldId id="2657" r:id="rId116"/>
    <p:sldId id="2658" r:id="rId117"/>
    <p:sldId id="2659" r:id="rId118"/>
    <p:sldId id="2660" r:id="rId119"/>
    <p:sldId id="2661" r:id="rId120"/>
    <p:sldId id="2662" r:id="rId121"/>
    <p:sldId id="2663" r:id="rId122"/>
    <p:sldId id="2491" r:id="rId123"/>
    <p:sldId id="514" r:id="rId124"/>
  </p:sldIdLst>
  <p:sldSz cx="9144000" cy="6858000" type="screen4x3"/>
  <p:notesSz cx="7772400" cy="10058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1"/>
    <p:restoredTop sz="92925"/>
  </p:normalViewPr>
  <p:slideViewPr>
    <p:cSldViewPr snapToGrid="0" snapToObjects="1">
      <p:cViewPr varScale="1">
        <p:scale>
          <a:sx n="119" d="100"/>
          <a:sy n="119" d="100"/>
        </p:scale>
        <p:origin x="664" y="176"/>
      </p:cViewPr>
      <p:guideLst/>
    </p:cSldViewPr>
  </p:slideViewPr>
  <p:notesTextViewPr>
    <p:cViewPr>
      <p:scale>
        <a:sx n="1" d="1"/>
        <a:sy n="1" d="1"/>
      </p:scale>
      <p:origin x="0" y="0"/>
    </p:cViewPr>
  </p:notesTextViewPr>
  <p:notesViewPr>
    <p:cSldViewPr snapToGrid="0" snapToObjects="1">
      <p:cViewPr varScale="1">
        <p:scale>
          <a:sx n="90" d="100"/>
          <a:sy n="90" d="100"/>
        </p:scale>
        <p:origin x="2520" y="2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C9F6084-19EA-9B47-B6EF-E1B91794D273}"/>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77E6E1EA-E9C1-844F-A659-01582AAB3D2F}"/>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0AF31BCC-1062-0043-9FD3-D3087026EBE1}" type="datetimeFigureOut">
              <a:rPr lang="es-MX" smtClean="0"/>
              <a:t>14/03/25</a:t>
            </a:fld>
            <a:endParaRPr lang="es-MX"/>
          </a:p>
        </p:txBody>
      </p:sp>
      <p:sp>
        <p:nvSpPr>
          <p:cNvPr id="4" name="Marcador de pie de página 3">
            <a:extLst>
              <a:ext uri="{FF2B5EF4-FFF2-40B4-BE49-F238E27FC236}">
                <a16:creationId xmlns:a16="http://schemas.microsoft.com/office/drawing/2014/main" id="{91C4DDAD-5A68-0042-92DC-4A9B664B2E48}"/>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CD7D3E45-36AF-414B-87F5-CB8CEA9E3C7A}"/>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1BC68EDF-6B0A-3C41-BB9D-C70FADD808BB}" type="slidenum">
              <a:rPr lang="es-MX" smtClean="0"/>
              <a:t>‹Nº›</a:t>
            </a:fld>
            <a:endParaRPr lang="es-MX"/>
          </a:p>
        </p:txBody>
      </p:sp>
    </p:spTree>
    <p:extLst>
      <p:ext uri="{BB962C8B-B14F-4D97-AF65-F5344CB8AC3E}">
        <p14:creationId xmlns:p14="http://schemas.microsoft.com/office/powerpoint/2010/main" val="105991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45"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46"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47"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48" name="PlaceHolder 5"/>
          <p:cNvSpPr>
            <a:spLocks noGrp="1"/>
          </p:cNvSpPr>
          <p:nvPr>
            <p:ph type="sldNum"/>
          </p:nvPr>
        </p:nvSpPr>
        <p:spPr>
          <a:xfrm>
            <a:off x="4399200" y="9555480"/>
            <a:ext cx="3372840" cy="502560"/>
          </a:xfrm>
          <a:prstGeom prst="rect">
            <a:avLst/>
          </a:prstGeom>
        </p:spPr>
        <p:txBody>
          <a:bodyPr lIns="0" tIns="0" rIns="0" bIns="0" anchor="b"/>
          <a:lstStyle/>
          <a:p>
            <a:pPr algn="r"/>
            <a:fld id="{13C3B623-6C9B-41FD-84A7-CD3729567FBE}" type="slidenum">
              <a:rPr lang="en-US" sz="1400" spc="-1">
                <a:latin typeface="Times New Roman"/>
              </a:rPr>
              <a:t>‹Nº›</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777960" y="4840200"/>
            <a:ext cx="6215760" cy="3960000"/>
          </a:xfrm>
          <a:prstGeom prst="rect">
            <a:avLst/>
          </a:prstGeom>
        </p:spPr>
        <p:txBody>
          <a:bodyPr lIns="0" tIns="0" rIns="0" bIns="0"/>
          <a:lstStyle/>
          <a:p>
            <a:pPr marL="216000" indent="-215640" algn="just">
              <a:lnSpc>
                <a:spcPct val="100000"/>
              </a:lnSpc>
            </a:pPr>
            <a:endParaRPr dirty="0"/>
          </a:p>
        </p:txBody>
      </p:sp>
      <p:sp>
        <p:nvSpPr>
          <p:cNvPr id="251" name="CustomShape 2"/>
          <p:cNvSpPr/>
          <p:nvPr/>
        </p:nvSpPr>
        <p:spPr>
          <a:xfrm>
            <a:off x="4402080" y="9553680"/>
            <a:ext cx="3367800" cy="50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CD51DA4-1314-4BFC-AA82-1584F3BD5610}" type="slidenum">
              <a:rPr lang="en-US" sz="1200" strike="noStrike" spc="-1">
                <a:solidFill>
                  <a:srgbClr val="000000"/>
                </a:solidFill>
                <a:uFill>
                  <a:solidFill>
                    <a:srgbClr val="FFFFFF"/>
                  </a:solidFill>
                </a:uFill>
                <a:latin typeface="+mn-lt"/>
                <a:ea typeface="+mn-ea"/>
              </a:rPr>
              <a:t>1</a:t>
            </a:fld>
            <a:endParaRPr/>
          </a:p>
        </p:txBody>
      </p:sp>
    </p:spTree>
    <p:extLst>
      <p:ext uri="{BB962C8B-B14F-4D97-AF65-F5344CB8AC3E}">
        <p14:creationId xmlns:p14="http://schemas.microsoft.com/office/powerpoint/2010/main" val="157475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2</a:t>
            </a:fld>
            <a:endParaRPr lang="tr-TR"/>
          </a:p>
        </p:txBody>
      </p:sp>
    </p:spTree>
    <p:extLst>
      <p:ext uri="{BB962C8B-B14F-4D97-AF65-F5344CB8AC3E}">
        <p14:creationId xmlns:p14="http://schemas.microsoft.com/office/powerpoint/2010/main" val="149085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3</a:t>
            </a:fld>
            <a:endParaRPr lang="tr-TR"/>
          </a:p>
        </p:txBody>
      </p:sp>
    </p:spTree>
    <p:extLst>
      <p:ext uri="{BB962C8B-B14F-4D97-AF65-F5344CB8AC3E}">
        <p14:creationId xmlns:p14="http://schemas.microsoft.com/office/powerpoint/2010/main" val="190023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738DE-D1A6-D2A1-959D-6C3BBBA6B1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EB2590-67D6-F513-6435-FA8A2A4954C7}"/>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C5682865-165A-EED9-454B-7D4389757605}"/>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D73266F0-C518-5489-7F74-7A11FA5D513B}"/>
              </a:ext>
            </a:extLst>
          </p:cNvPr>
          <p:cNvSpPr>
            <a:spLocks noGrp="1"/>
          </p:cNvSpPr>
          <p:nvPr>
            <p:ph type="sldNum" idx="10"/>
          </p:nvPr>
        </p:nvSpPr>
        <p:spPr/>
        <p:txBody>
          <a:bodyPr/>
          <a:lstStyle/>
          <a:p>
            <a:pPr algn="r"/>
            <a:fld id="{13C3B623-6C9B-41FD-84A7-CD3729567FBE}" type="slidenum">
              <a:rPr lang="tr-TR" sz="1400" spc="-1" smtClean="0">
                <a:latin typeface="Times New Roman"/>
              </a:rPr>
              <a:t>4</a:t>
            </a:fld>
            <a:endParaRPr lang="tr-TR"/>
          </a:p>
        </p:txBody>
      </p:sp>
    </p:spTree>
    <p:extLst>
      <p:ext uri="{BB962C8B-B14F-4D97-AF65-F5344CB8AC3E}">
        <p14:creationId xmlns:p14="http://schemas.microsoft.com/office/powerpoint/2010/main" val="272671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5</a:t>
            </a:fld>
            <a:endParaRPr lang="tr-TR"/>
          </a:p>
        </p:txBody>
      </p:sp>
    </p:spTree>
    <p:extLst>
      <p:ext uri="{BB962C8B-B14F-4D97-AF65-F5344CB8AC3E}">
        <p14:creationId xmlns:p14="http://schemas.microsoft.com/office/powerpoint/2010/main" val="57513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p:nvPr>
        </p:nvSpPr>
        <p:spPr/>
        <p:txBody>
          <a:bodyPr/>
          <a:lstStyle/>
          <a:p>
            <a:pPr algn="r"/>
            <a:fld id="{13C3B623-6C9B-41FD-84A7-CD3729567FBE}" type="slidenum">
              <a:rPr lang="en-US" sz="1400" spc="-1" smtClean="0">
                <a:latin typeface="Times New Roman"/>
              </a:rPr>
              <a:t>120</a:t>
            </a:fld>
            <a:endParaRPr lang="en-US"/>
          </a:p>
        </p:txBody>
      </p:sp>
    </p:spTree>
    <p:extLst>
      <p:ext uri="{BB962C8B-B14F-4D97-AF65-F5344CB8AC3E}">
        <p14:creationId xmlns:p14="http://schemas.microsoft.com/office/powerpoint/2010/main" val="417426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0" y="0"/>
            <a:ext cx="9144000" cy="783676"/>
          </a:xfrm>
          <a:prstGeom prst="rect">
            <a:avLst/>
          </a:prstGeom>
        </p:spPr>
        <p:txBody>
          <a:bodyPr lIns="0" tIns="0" rIns="0" bIns="0" anchor="ctr"/>
          <a:lstStyle>
            <a:lvl1pPr algn="ctr">
              <a:defRPr/>
            </a:lvl1pPr>
          </a:lstStyle>
          <a:p>
            <a:endParaRPr dirty="0"/>
          </a:p>
        </p:txBody>
      </p:sp>
      <p:sp>
        <p:nvSpPr>
          <p:cNvPr id="11" name="PlaceHolder 2"/>
          <p:cNvSpPr>
            <a:spLocks noGrp="1"/>
          </p:cNvSpPr>
          <p:nvPr>
            <p:ph type="subTitle"/>
          </p:nvPr>
        </p:nvSpPr>
        <p:spPr>
          <a:xfrm>
            <a:off x="182880" y="938615"/>
            <a:ext cx="8749364" cy="5712442"/>
          </a:xfrm>
          <a:prstGeom prst="rect">
            <a:avLst/>
          </a:prstGeom>
        </p:spPr>
        <p:txBody>
          <a:bodyPr lIns="0" tIns="0" rIns="0" bIns="0" anchor="ctr"/>
          <a:lstStyle>
            <a:lvl1pPr algn="l">
              <a:defRPr/>
            </a:lvl1pPr>
          </a:lstStyle>
          <a:p>
            <a:pPr algn="ct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14/3/25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91944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hidden="1"/>
          <p:cNvSpPr/>
          <p:nvPr/>
        </p:nvSpPr>
        <p:spPr>
          <a:xfrm>
            <a:off x="4500000" y="-27360"/>
            <a:ext cx="4679280" cy="11538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1600" b="1" strike="noStrike" spc="-1">
                <a:solidFill>
                  <a:srgbClr val="737373"/>
                </a:solidFill>
                <a:uFill>
                  <a:solidFill>
                    <a:srgbClr val="FFFFFF"/>
                  </a:solidFill>
                </a:uFill>
                <a:latin typeface="Soberana Sans Light"/>
                <a:ea typeface="Soberana Sans Light"/>
              </a:rPr>
              <a:t>TECNOLÓGICO NACIONAL DE MÉXICO</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Instituto Tecnológico de Morelia</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Centro de Cómputo</a:t>
            </a:r>
            <a:endParaRPr/>
          </a:p>
          <a:p>
            <a:pPr algn="r">
              <a:lnSpc>
                <a:spcPct val="100000"/>
              </a:lnSpc>
            </a:pPr>
            <a:r>
              <a:rPr lang="en-US" sz="1000" strike="noStrike" spc="-1">
                <a:solidFill>
                  <a:srgbClr val="000000"/>
                </a:solidFill>
                <a:uFill>
                  <a:solidFill>
                    <a:srgbClr val="FFFFFF"/>
                  </a:solidFill>
                </a:uFill>
                <a:latin typeface="EurekaSans-Light"/>
                <a:ea typeface="EurekaSans-Light"/>
              </a:rPr>
              <a:t> </a:t>
            </a:r>
            <a:endParaRPr/>
          </a:p>
          <a:p>
            <a:pPr algn="r">
              <a:lnSpc>
                <a:spcPct val="100000"/>
              </a:lnSpc>
            </a:pPr>
            <a:r>
              <a:rPr lang="en-US" sz="1200" strike="noStrike" spc="-1">
                <a:solidFill>
                  <a:srgbClr val="000000"/>
                </a:solidFill>
                <a:uFill>
                  <a:solidFill>
                    <a:srgbClr val="FFFFFF"/>
                  </a:solidFill>
                </a:uFill>
                <a:latin typeface="Times New Roman"/>
                <a:ea typeface="Times New Roman"/>
              </a:rPr>
              <a:t> </a:t>
            </a:r>
            <a:endParaRPr/>
          </a:p>
        </p:txBody>
      </p:sp>
      <p:sp>
        <p:nvSpPr>
          <p:cNvPr id="8" name="PlaceHolder 3"/>
          <p:cNvSpPr>
            <a:spLocks noGrp="1"/>
          </p:cNvSpPr>
          <p:nvPr>
            <p:ph type="title"/>
          </p:nvPr>
        </p:nvSpPr>
        <p:spPr>
          <a:xfrm>
            <a:off x="0" y="985840"/>
            <a:ext cx="9143999" cy="941736"/>
          </a:xfrm>
          <a:prstGeom prst="rect">
            <a:avLst/>
          </a:prstGeom>
        </p:spPr>
        <p:txBody>
          <a:bodyPr lIns="0" tIns="0" rIns="0" bIns="0" anchor="ctr"/>
          <a:lstStyle/>
          <a:p>
            <a:r>
              <a:rPr lang="en-US" sz="1800" spc="-1" dirty="0">
                <a:latin typeface="Arial"/>
              </a:rPr>
              <a:t>Click to edit the title text format</a:t>
            </a:r>
            <a:endParaRPr dirty="0"/>
          </a:p>
        </p:txBody>
      </p:sp>
      <p:sp>
        <p:nvSpPr>
          <p:cNvPr id="9" name="PlaceHolder 4"/>
          <p:cNvSpPr>
            <a:spLocks noGrp="1"/>
          </p:cNvSpPr>
          <p:nvPr>
            <p:ph type="body"/>
          </p:nvPr>
        </p:nvSpPr>
        <p:spPr>
          <a:xfrm>
            <a:off x="0" y="1927576"/>
            <a:ext cx="9143999" cy="4930423"/>
          </a:xfrm>
          <a:prstGeom prst="rect">
            <a:avLst/>
          </a:prstGeom>
        </p:spPr>
        <p:txBody>
          <a:bodyPr lIns="0" tIns="0" rIns="0" bIns="0"/>
          <a:lstStyle/>
          <a:p>
            <a:pPr marL="432000" indent="-324000">
              <a:buClr>
                <a:srgbClr val="FFFFFF"/>
              </a:buClr>
              <a:buSzPct val="45000"/>
              <a:buFont typeface="Wingdings" charset="2"/>
              <a:buChar char=""/>
            </a:pPr>
            <a:r>
              <a:rPr lang="en-US" sz="2800" spc="-1" dirty="0">
                <a:latin typeface="Arial"/>
              </a:rPr>
              <a:t>Click to edit the outline text format</a:t>
            </a:r>
            <a:endParaRPr dirty="0"/>
          </a:p>
          <a:p>
            <a:pPr marL="864000" lvl="1" indent="-324000">
              <a:buClr>
                <a:srgbClr val="FFFFFF"/>
              </a:buClr>
              <a:buSzPct val="75000"/>
              <a:buFont typeface="Symbol" charset="2"/>
              <a:buChar char=""/>
            </a:pPr>
            <a:r>
              <a:rPr lang="en-US" sz="2000" spc="-1" dirty="0">
                <a:latin typeface="Arial"/>
              </a:rPr>
              <a:t>Second Outline Level</a:t>
            </a:r>
            <a:endParaRPr dirty="0"/>
          </a:p>
          <a:p>
            <a:pPr marL="1296000" lvl="2" indent="-288000">
              <a:buClr>
                <a:srgbClr val="FFFFFF"/>
              </a:buClr>
              <a:buSzPct val="45000"/>
              <a:buFont typeface="Wingdings" charset="2"/>
              <a:buChar char=""/>
            </a:pPr>
            <a:r>
              <a:rPr lang="en-US" sz="1800" spc="-1" dirty="0">
                <a:latin typeface="Arial"/>
              </a:rPr>
              <a:t>Third Outline Level</a:t>
            </a:r>
            <a:endParaRPr dirty="0"/>
          </a:p>
          <a:p>
            <a:pPr marL="1728000" lvl="3" indent="-216000">
              <a:buClr>
                <a:srgbClr val="FFFFFF"/>
              </a:buClr>
              <a:buSzPct val="75000"/>
              <a:buFont typeface="Symbol" charset="2"/>
              <a:buChar char=""/>
            </a:pPr>
            <a:r>
              <a:rPr lang="en-US" sz="1800" spc="-1" dirty="0">
                <a:latin typeface="Arial"/>
              </a:rPr>
              <a:t>Fourth Outline Level</a:t>
            </a:r>
            <a:endParaRPr dirty="0"/>
          </a:p>
          <a:p>
            <a:pPr marL="2160000" lvl="4" indent="-216000">
              <a:buClr>
                <a:srgbClr val="FFFFFF"/>
              </a:buClr>
              <a:buSzPct val="45000"/>
              <a:buFont typeface="Wingdings" charset="2"/>
              <a:buChar char=""/>
            </a:pPr>
            <a:r>
              <a:rPr lang="en-US" sz="2000" spc="-1" dirty="0">
                <a:latin typeface="Arial"/>
              </a:rPr>
              <a:t>Fifth Outline Level</a:t>
            </a:r>
            <a:endParaRPr dirty="0"/>
          </a:p>
          <a:p>
            <a:pPr marL="2592000" lvl="5" indent="-216000">
              <a:buClr>
                <a:srgbClr val="FFFFFF"/>
              </a:buClr>
              <a:buSzPct val="45000"/>
              <a:buFont typeface="Wingdings" charset="2"/>
              <a:buChar char=""/>
            </a:pPr>
            <a:r>
              <a:rPr lang="en-US" sz="2000" spc="-1" dirty="0">
                <a:latin typeface="Arial"/>
              </a:rPr>
              <a:t>Sixth Outline Level</a:t>
            </a:r>
            <a:endParaRPr dirty="0"/>
          </a:p>
          <a:p>
            <a:pPr marL="3024000" lvl="6" indent="-216000">
              <a:buClr>
                <a:srgbClr val="FFFFFF"/>
              </a:buClr>
              <a:buSzPct val="45000"/>
              <a:buFont typeface="Wingdings" charset="2"/>
              <a:buChar char=""/>
            </a:pPr>
            <a:r>
              <a:rPr lang="en-US" sz="2000" spc="-1" dirty="0">
                <a:latin typeface="Arial"/>
              </a:rPr>
              <a:t>Seventh Outline Level</a:t>
            </a:r>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2" r:id="rId3"/>
  </p:sldLayoutIdLst>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hyperlink" Target="mailto:juan.or@morelia.tecnm.m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153360" y="1964340"/>
            <a:ext cx="8836560" cy="4675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0" name="CustomShape 2"/>
          <p:cNvSpPr/>
          <p:nvPr/>
        </p:nvSpPr>
        <p:spPr>
          <a:xfrm>
            <a:off x="1005840" y="2011680"/>
            <a:ext cx="7680600" cy="4581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1" name="CustomShape 3"/>
          <p:cNvSpPr/>
          <p:nvPr/>
        </p:nvSpPr>
        <p:spPr>
          <a:xfrm>
            <a:off x="683820" y="2057364"/>
            <a:ext cx="7775640" cy="9118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4000" b="1" spc="-1" dirty="0" err="1">
                <a:solidFill>
                  <a:srgbClr val="008000"/>
                </a:solidFill>
                <a:uFill>
                  <a:solidFill>
                    <a:srgbClr val="FFFFFF"/>
                  </a:solidFill>
                </a:uFill>
                <a:latin typeface="Montserrat" panose="00000500000000000000" pitchFamily="2" charset="0"/>
                <a:ea typeface="Calibri"/>
              </a:rPr>
              <a:t>Modelos</a:t>
            </a:r>
            <a:r>
              <a:rPr lang="en-US" sz="4000" b="1" spc="-1" dirty="0">
                <a:solidFill>
                  <a:srgbClr val="008000"/>
                </a:solidFill>
                <a:uFill>
                  <a:solidFill>
                    <a:srgbClr val="FFFFFF"/>
                  </a:solidFill>
                </a:uFill>
                <a:latin typeface="Montserrat" panose="00000500000000000000" pitchFamily="2" charset="0"/>
                <a:ea typeface="Calibri"/>
              </a:rPr>
              <a:t> </a:t>
            </a:r>
            <a:r>
              <a:rPr lang="en-US" sz="4000" b="1" spc="-1" dirty="0" err="1">
                <a:solidFill>
                  <a:srgbClr val="008000"/>
                </a:solidFill>
                <a:uFill>
                  <a:solidFill>
                    <a:srgbClr val="FFFFFF"/>
                  </a:solidFill>
                </a:uFill>
                <a:latin typeface="Montserrat" panose="00000500000000000000" pitchFamily="2" charset="0"/>
                <a:ea typeface="Calibri"/>
              </a:rPr>
              <a:t>Causales</a:t>
            </a:r>
            <a:endParaRPr lang="en-US" sz="4000" b="1" spc="-1" dirty="0">
              <a:solidFill>
                <a:srgbClr val="008000"/>
              </a:solidFill>
              <a:uFill>
                <a:solidFill>
                  <a:srgbClr val="FFFFFF"/>
                </a:solidFill>
              </a:uFill>
              <a:latin typeface="Montserrat" panose="00000500000000000000" pitchFamily="2" charset="0"/>
              <a:ea typeface="Calibri"/>
            </a:endParaRPr>
          </a:p>
        </p:txBody>
      </p:sp>
      <p:sp>
        <p:nvSpPr>
          <p:cNvPr id="52" name="CustomShape 4"/>
          <p:cNvSpPr/>
          <p:nvPr/>
        </p:nvSpPr>
        <p:spPr>
          <a:xfrm>
            <a:off x="8344" y="4914428"/>
            <a:ext cx="9126592" cy="1468101"/>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r>
              <a:rPr lang="en-US" sz="2800" spc="-1" dirty="0">
                <a:uFill>
                  <a:solidFill>
                    <a:srgbClr val="FFFFFF"/>
                  </a:solidFill>
                </a:uFill>
                <a:latin typeface="Montserrat" panose="00000500000000000000" pitchFamily="2" charset="0"/>
                <a:ea typeface="Calibri"/>
              </a:rPr>
              <a:t>Dr. Juan Carlos Olivares Rojas</a:t>
            </a:r>
          </a:p>
        </p:txBody>
      </p:sp>
      <p:sp>
        <p:nvSpPr>
          <p:cNvPr id="9" name="CustomShape 4"/>
          <p:cNvSpPr/>
          <p:nvPr/>
        </p:nvSpPr>
        <p:spPr>
          <a:xfrm>
            <a:off x="3365374" y="6392566"/>
            <a:ext cx="5769562" cy="491595"/>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2400" b="1" i="1" spc="-1" dirty="0">
                <a:uFill>
                  <a:solidFill>
                    <a:srgbClr val="FFFFFF"/>
                  </a:solidFill>
                </a:uFill>
                <a:latin typeface="Montserrat" panose="00000500000000000000" pitchFamily="2" charset="0"/>
                <a:ea typeface="Calibri"/>
              </a:rPr>
              <a:t>Marzo 2025</a:t>
            </a:r>
          </a:p>
        </p:txBody>
      </p:sp>
      <p:pic>
        <p:nvPicPr>
          <p:cNvPr id="12" name="image3.png">
            <a:extLst>
              <a:ext uri="{FF2B5EF4-FFF2-40B4-BE49-F238E27FC236}">
                <a16:creationId xmlns:a16="http://schemas.microsoft.com/office/drawing/2014/main" id="{E3FC5802-4994-6F41-AEFF-8BB29AEAEBA5}"/>
              </a:ext>
            </a:extLst>
          </p:cNvPr>
          <p:cNvPicPr/>
          <p:nvPr/>
        </p:nvPicPr>
        <p:blipFill>
          <a:blip r:embed="rId3"/>
          <a:srcRect r="89894"/>
          <a:stretch/>
        </p:blipFill>
        <p:spPr>
          <a:xfrm>
            <a:off x="5804411" y="74921"/>
            <a:ext cx="1833875" cy="1228605"/>
          </a:xfrm>
          <a:prstGeom prst="rect">
            <a:avLst/>
          </a:prstGeom>
          <a:ln w="12600">
            <a:noFill/>
          </a:ln>
        </p:spPr>
      </p:pic>
      <p:pic>
        <p:nvPicPr>
          <p:cNvPr id="14" name="Imagen 13">
            <a:extLst>
              <a:ext uri="{FF2B5EF4-FFF2-40B4-BE49-F238E27FC236}">
                <a16:creationId xmlns:a16="http://schemas.microsoft.com/office/drawing/2014/main" id="{B096BA5E-FD79-6D41-B567-5BDB578081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843" y="101482"/>
            <a:ext cx="5316716" cy="1068892"/>
          </a:xfrm>
          <a:prstGeom prst="rect">
            <a:avLst/>
          </a:prstGeom>
          <a:noFill/>
          <a:ln>
            <a:noFill/>
          </a:ln>
        </p:spPr>
      </p:pic>
      <p:pic>
        <p:nvPicPr>
          <p:cNvPr id="7" name="Imagen 6">
            <a:extLst>
              <a:ext uri="{FF2B5EF4-FFF2-40B4-BE49-F238E27FC236}">
                <a16:creationId xmlns:a16="http://schemas.microsoft.com/office/drawing/2014/main" id="{2DD98D01-FCD8-B644-D58D-02027930A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286" y="0"/>
            <a:ext cx="1255343" cy="1444055"/>
          </a:xfrm>
          <a:prstGeom prst="rect">
            <a:avLst/>
          </a:prstGeom>
        </p:spPr>
      </p:pic>
    </p:spTree>
    <p:extLst>
      <p:ext uri="{BB962C8B-B14F-4D97-AF65-F5344CB8AC3E}">
        <p14:creationId xmlns:p14="http://schemas.microsoft.com/office/powerpoint/2010/main" val="12006503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1E85-E846-ED3E-7A39-E704535E970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CB74297-2DE8-7CBA-B188-DA7C59458452}"/>
              </a:ext>
            </a:extLst>
          </p:cNvPr>
          <p:cNvSpPr>
            <a:spLocks noGrp="1"/>
          </p:cNvSpPr>
          <p:nvPr>
            <p:ph type="title"/>
          </p:nvPr>
        </p:nvSpPr>
        <p:spPr>
          <a:xfrm>
            <a:off x="0" y="0"/>
            <a:ext cx="9144000" cy="1143000"/>
          </a:xfrm>
        </p:spPr>
        <p:txBody>
          <a:bodyPr>
            <a:normAutofit/>
          </a:bodyPr>
          <a:lstStyle/>
          <a:p>
            <a:pPr algn="ctr"/>
            <a:r>
              <a:rPr lang="es-MX" dirty="0"/>
              <a:t>Cómo hablar de independencia</a:t>
            </a:r>
            <a:endParaRPr lang="es-ES" dirty="0"/>
          </a:p>
        </p:txBody>
      </p:sp>
      <p:sp>
        <p:nvSpPr>
          <p:cNvPr id="9" name="8 CuadroTexto">
            <a:extLst>
              <a:ext uri="{FF2B5EF4-FFF2-40B4-BE49-F238E27FC236}">
                <a16:creationId xmlns:a16="http://schemas.microsoft.com/office/drawing/2014/main" id="{C33E93D3-BC6D-A90F-9BF3-CC628441120D}"/>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Decimos que </a:t>
            </a:r>
            <a:r>
              <a:rPr lang="es-MX" sz="3200" dirty="0">
                <a:solidFill>
                  <a:srgbClr val="FFC000"/>
                </a:solidFill>
              </a:rPr>
              <a:t>X e Y son condicionalmente independientes dado Z</a:t>
            </a:r>
            <a:r>
              <a:rPr lang="es-MX" sz="3200" dirty="0"/>
              <a:t>, cuando </a:t>
            </a:r>
            <a:r>
              <a:rPr lang="es-MX" sz="3200" dirty="0">
                <a:solidFill>
                  <a:srgbClr val="FFC000"/>
                </a:solidFill>
              </a:rPr>
              <a:t>X no nos aporta ninguna información nueva sobre Y, suponiendo que observamos Z</a:t>
            </a:r>
            <a:r>
              <a:rPr lang="es-MX" sz="3200" dirty="0"/>
              <a:t>.</a:t>
            </a:r>
          </a:p>
          <a:p>
            <a:pPr algn="just"/>
            <a:endParaRPr lang="es-MX" sz="3200" dirty="0"/>
          </a:p>
          <a:p>
            <a:pPr algn="just"/>
            <a:r>
              <a:rPr lang="es-MX" sz="3200" dirty="0"/>
              <a:t>Podemos expresar que </a:t>
            </a:r>
            <a:r>
              <a:rPr lang="es-MX" sz="3200" dirty="0">
                <a:solidFill>
                  <a:srgbClr val="0070C0"/>
                </a:solidFill>
              </a:rPr>
              <a:t>X es independiente de Y dado Z</a:t>
            </a:r>
            <a:r>
              <a:rPr lang="es-MX" sz="3200" dirty="0"/>
              <a:t> de la siguiente manera:</a:t>
            </a:r>
          </a:p>
          <a:p>
            <a:pPr algn="just"/>
            <a:endParaRPr lang="es-MX" sz="3200" dirty="0"/>
          </a:p>
          <a:p>
            <a:pPr algn="ctr"/>
            <a:r>
              <a:rPr lang="es-MX" sz="3200" dirty="0">
                <a:solidFill>
                  <a:srgbClr val="0070C0"/>
                </a:solidFill>
              </a:rPr>
              <a:t>X ⫫ Y | Z</a:t>
            </a:r>
          </a:p>
        </p:txBody>
      </p:sp>
    </p:spTree>
    <p:extLst>
      <p:ext uri="{BB962C8B-B14F-4D97-AF65-F5344CB8AC3E}">
        <p14:creationId xmlns:p14="http://schemas.microsoft.com/office/powerpoint/2010/main" val="21266745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F757-419E-9897-47B1-D0C9BB8474E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31FAE16-A6E4-3A1D-044F-568CB3FF2606}"/>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 la bifurcación</a:t>
            </a:r>
            <a:endParaRPr lang="es-ES" dirty="0"/>
          </a:p>
        </p:txBody>
      </p:sp>
      <p:sp>
        <p:nvSpPr>
          <p:cNvPr id="9" name="8 CuadroTexto">
            <a:extLst>
              <a:ext uri="{FF2B5EF4-FFF2-40B4-BE49-F238E27FC236}">
                <a16:creationId xmlns:a16="http://schemas.microsoft.com/office/drawing/2014/main" id="{AD54A9D4-7EAC-4487-E25B-AAE6F86A9D30}"/>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Las </a:t>
            </a:r>
            <a:r>
              <a:rPr lang="es-MX" sz="3200" dirty="0">
                <a:solidFill>
                  <a:srgbClr val="002060"/>
                </a:solidFill>
                <a:effectLst/>
                <a:latin typeface="Helvetica" pitchFamily="2" charset="0"/>
              </a:rPr>
              <a:t>dos figuras anteriores </a:t>
            </a:r>
            <a:r>
              <a:rPr lang="es-MX" sz="3200" dirty="0">
                <a:effectLst/>
                <a:latin typeface="Helvetica" pitchFamily="2" charset="0"/>
              </a:rPr>
              <a:t>pueden diferir en los detalles (tenga en cuenta que generamos variables de ruido independientes para cada conjunto de datos), pero el </a:t>
            </a:r>
            <a:r>
              <a:rPr lang="es-MX" sz="3200" dirty="0">
                <a:solidFill>
                  <a:srgbClr val="002060"/>
                </a:solidFill>
                <a:effectLst/>
                <a:latin typeface="Helvetica" pitchFamily="2" charset="0"/>
              </a:rPr>
              <a:t>patrón general parece muy similar entre los conjuntos de datos de cadena y bifurcación</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¡Qué observación interesante! ¿Qué espera ver en los colisionadores?</a:t>
            </a:r>
          </a:p>
        </p:txBody>
      </p:sp>
    </p:spTree>
    <p:extLst>
      <p:ext uri="{BB962C8B-B14F-4D97-AF65-F5344CB8AC3E}">
        <p14:creationId xmlns:p14="http://schemas.microsoft.com/office/powerpoint/2010/main" val="33636653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BF2D-E8C7-0713-5243-F9946289B8A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C3CBC3A-1EE9-20DF-7009-B6C0C9CBC9BA}"/>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del colisionador</a:t>
            </a:r>
            <a:endParaRPr lang="es-ES" dirty="0"/>
          </a:p>
        </p:txBody>
      </p:sp>
      <p:sp>
        <p:nvSpPr>
          <p:cNvPr id="9" name="8 CuadroTexto">
            <a:extLst>
              <a:ext uri="{FF2B5EF4-FFF2-40B4-BE49-F238E27FC236}">
                <a16:creationId xmlns:a16="http://schemas.microsoft.com/office/drawing/2014/main" id="{0DF250FC-E798-6412-5173-8091F99C44BE}"/>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El modelo se generó así:</a:t>
            </a:r>
          </a:p>
          <a:p>
            <a:pPr algn="just"/>
            <a:r>
              <a:rPr lang="es-MX" sz="3200" dirty="0">
                <a:solidFill>
                  <a:srgbClr val="002060"/>
                </a:solidFill>
                <a:effectLst/>
                <a:latin typeface="Helvetica" pitchFamily="2" charset="0"/>
              </a:rPr>
              <a:t>a = np.random.randn(N_SAMPLES)</a:t>
            </a:r>
          </a:p>
          <a:p>
            <a:pPr algn="just"/>
            <a:r>
              <a:rPr lang="es-MX" sz="3200" dirty="0">
                <a:solidFill>
                  <a:srgbClr val="002060"/>
                </a:solidFill>
                <a:effectLst/>
                <a:latin typeface="Helvetica" pitchFamily="2" charset="0"/>
              </a:rPr>
              <a:t>c = np.random.randn(N_SAMPLES)</a:t>
            </a:r>
          </a:p>
          <a:p>
            <a:pPr algn="just"/>
            <a:r>
              <a:rPr lang="es-MX" sz="3200" dirty="0">
                <a:solidFill>
                  <a:srgbClr val="002060"/>
                </a:solidFill>
                <a:effectLst/>
                <a:latin typeface="Helvetica" pitchFamily="2" charset="0"/>
              </a:rPr>
              <a:t>b = a + c + NOISE_LEVEL * np.random.randn(N_SAMPLES)</a:t>
            </a:r>
          </a:p>
          <a:p>
            <a:pPr algn="just"/>
            <a:endParaRPr lang="es-MX" sz="3200" dirty="0">
              <a:effectLst/>
              <a:latin typeface="Helvetica" pitchFamily="2" charset="0"/>
            </a:endParaRPr>
          </a:p>
          <a:p>
            <a:pPr algn="just"/>
            <a:r>
              <a:rPr lang="es-MX" sz="3200" dirty="0">
                <a:effectLst/>
                <a:latin typeface="Helvetica" pitchFamily="2" charset="0"/>
              </a:rPr>
              <a:t>La </a:t>
            </a:r>
            <a:r>
              <a:rPr lang="es-MX" sz="3200" dirty="0">
                <a:solidFill>
                  <a:srgbClr val="00B050"/>
                </a:solidFill>
                <a:effectLst/>
                <a:latin typeface="Helvetica" pitchFamily="2" charset="0"/>
              </a:rPr>
              <a:t>siguiente figura presenta diagramas de dispersión por pares para el conjunto de datos del colisionador</a:t>
            </a:r>
            <a:r>
              <a:rPr lang="es-MX" sz="3200" dirty="0">
                <a:effectLst/>
                <a:latin typeface="Helvetica" pitchFamily="2" charset="0"/>
              </a:rPr>
              <a:t>:</a:t>
            </a:r>
          </a:p>
        </p:txBody>
      </p:sp>
    </p:spTree>
    <p:extLst>
      <p:ext uri="{BB962C8B-B14F-4D97-AF65-F5344CB8AC3E}">
        <p14:creationId xmlns:p14="http://schemas.microsoft.com/office/powerpoint/2010/main" val="23912429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06A0-03BF-82B3-E4FD-755FFDB323D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2375C52-58D8-F96D-BB68-9A1EAA80874C}"/>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del colisionador</a:t>
            </a:r>
            <a:endParaRPr lang="es-ES" dirty="0"/>
          </a:p>
        </p:txBody>
      </p:sp>
      <p:pic>
        <p:nvPicPr>
          <p:cNvPr id="4" name="Imagen 3">
            <a:extLst>
              <a:ext uri="{FF2B5EF4-FFF2-40B4-BE49-F238E27FC236}">
                <a16:creationId xmlns:a16="http://schemas.microsoft.com/office/drawing/2014/main" id="{62A7DF1E-D53C-9F1F-1097-834595BAC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43000"/>
            <a:ext cx="7772400" cy="5532570"/>
          </a:xfrm>
          <a:prstGeom prst="rect">
            <a:avLst/>
          </a:prstGeom>
        </p:spPr>
      </p:pic>
    </p:spTree>
    <p:extLst>
      <p:ext uri="{BB962C8B-B14F-4D97-AF65-F5344CB8AC3E}">
        <p14:creationId xmlns:p14="http://schemas.microsoft.com/office/powerpoint/2010/main" val="38004636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F25C8-CA6C-2F7F-46CF-EA6BACCA7F0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0C54417-3EEF-E778-606E-F8805D3E25FF}"/>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del colisionador</a:t>
            </a:r>
            <a:endParaRPr lang="es-ES" dirty="0"/>
          </a:p>
        </p:txBody>
      </p:sp>
      <p:sp>
        <p:nvSpPr>
          <p:cNvPr id="9" name="8 CuadroTexto">
            <a:extLst>
              <a:ext uri="{FF2B5EF4-FFF2-40B4-BE49-F238E27FC236}">
                <a16:creationId xmlns:a16="http://schemas.microsoft.com/office/drawing/2014/main" id="{0B9A0188-EB78-79F9-3A4A-91B36A16C17A}"/>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¡Esta vez el </a:t>
            </a:r>
            <a:r>
              <a:rPr lang="es-MX" sz="3200" dirty="0">
                <a:solidFill>
                  <a:schemeClr val="bg2">
                    <a:lumMod val="50000"/>
                  </a:schemeClr>
                </a:solidFill>
                <a:effectLst/>
                <a:latin typeface="Helvetica" pitchFamily="2" charset="0"/>
              </a:rPr>
              <a:t>patrón es bastante diferente</a:t>
            </a:r>
            <a:r>
              <a:rPr lang="es-MX" sz="3200" dirty="0">
                <a:effectLst/>
                <a:latin typeface="Helvetica" pitchFamily="2" charset="0"/>
              </a:rPr>
              <a:t>! Las </a:t>
            </a:r>
            <a:r>
              <a:rPr lang="es-MX" sz="3200" dirty="0">
                <a:solidFill>
                  <a:schemeClr val="bg2">
                    <a:lumMod val="50000"/>
                  </a:schemeClr>
                </a:solidFill>
                <a:effectLst/>
                <a:latin typeface="Helvetica" pitchFamily="2" charset="0"/>
              </a:rPr>
              <a:t>relaciones</a:t>
            </a:r>
            <a:r>
              <a:rPr lang="es-MX" sz="3200" dirty="0">
                <a:effectLst/>
                <a:latin typeface="Helvetica" pitchFamily="2" charset="0"/>
              </a:rPr>
              <a:t> entre </a:t>
            </a:r>
            <a:r>
              <a:rPr lang="es-MX" sz="3200" dirty="0">
                <a:solidFill>
                  <a:schemeClr val="bg2">
                    <a:lumMod val="50000"/>
                  </a:schemeClr>
                </a:solidFill>
                <a:effectLst/>
                <a:latin typeface="Helvetica" pitchFamily="2" charset="0"/>
              </a:rPr>
              <a:t>a y b </a:t>
            </a:r>
            <a:r>
              <a:rPr lang="es-MX" sz="3200" dirty="0">
                <a:effectLst/>
                <a:latin typeface="Helvetica" pitchFamily="2" charset="0"/>
              </a:rPr>
              <a:t>(arriba a la izquierda) </a:t>
            </a:r>
            <a:r>
              <a:rPr lang="es-MX" sz="3200" dirty="0">
                <a:solidFill>
                  <a:schemeClr val="bg2">
                    <a:lumMod val="50000"/>
                  </a:schemeClr>
                </a:solidFill>
                <a:effectLst/>
                <a:latin typeface="Helvetica" pitchFamily="2" charset="0"/>
              </a:rPr>
              <a:t>y b y c </a:t>
            </a:r>
            <a:r>
              <a:rPr lang="es-MX" sz="3200" dirty="0">
                <a:effectLst/>
                <a:latin typeface="Helvetica" pitchFamily="2" charset="0"/>
              </a:rPr>
              <a:t>(abajo a la izquierda) </a:t>
            </a:r>
            <a:r>
              <a:rPr lang="es-MX" sz="3200" dirty="0">
                <a:solidFill>
                  <a:schemeClr val="bg2">
                    <a:lumMod val="50000"/>
                  </a:schemeClr>
                </a:solidFill>
                <a:effectLst/>
                <a:latin typeface="Helvetica" pitchFamily="2" charset="0"/>
              </a:rPr>
              <a:t>parecen ser más ruidosas</a:t>
            </a:r>
            <a:r>
              <a:rPr lang="es-MX" sz="3200" dirty="0">
                <a:effectLst/>
                <a:latin typeface="Helvetica" pitchFamily="2" charset="0"/>
              </a:rPr>
              <a:t>. </a:t>
            </a:r>
            <a:r>
              <a:rPr lang="es-MX" sz="3200" dirty="0">
                <a:solidFill>
                  <a:schemeClr val="tx2">
                    <a:lumMod val="75000"/>
                  </a:schemeClr>
                </a:solidFill>
                <a:effectLst/>
                <a:latin typeface="Helvetica" pitchFamily="2" charset="0"/>
              </a:rPr>
              <a:t>Además, parece que no hay correlación entre A y C </a:t>
            </a:r>
            <a:r>
              <a:rPr lang="es-MX" sz="3200" dirty="0">
                <a:effectLst/>
                <a:latin typeface="Helvetica" pitchFamily="2" charset="0"/>
              </a:rPr>
              <a:t>(arriba a la derecha). </a:t>
            </a:r>
          </a:p>
          <a:p>
            <a:pPr algn="just"/>
            <a:endParaRPr lang="es-MX" sz="3200" dirty="0">
              <a:latin typeface="Helvetica" pitchFamily="2" charset="0"/>
            </a:endParaRPr>
          </a:p>
          <a:p>
            <a:pPr algn="just"/>
            <a:r>
              <a:rPr lang="es-MX" sz="3200" dirty="0">
                <a:effectLst/>
                <a:latin typeface="Helvetica" pitchFamily="2" charset="0"/>
              </a:rPr>
              <a:t>Cabe destacar que este resultado es congruente con lo que dijimos sobre la naturaleza de los colisionadores anteriormente en este capítulo.</a:t>
            </a:r>
          </a:p>
        </p:txBody>
      </p:sp>
    </p:spTree>
    <p:extLst>
      <p:ext uri="{BB962C8B-B14F-4D97-AF65-F5344CB8AC3E}">
        <p14:creationId xmlns:p14="http://schemas.microsoft.com/office/powerpoint/2010/main" val="2986405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CDC0-F77F-4151-78BD-6D0FE96E1A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9D2E36D-506A-C94A-9DE9-83E8618F9585}"/>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del colisionador</a:t>
            </a:r>
            <a:endParaRPr lang="es-ES" dirty="0"/>
          </a:p>
        </p:txBody>
      </p:sp>
      <p:sp>
        <p:nvSpPr>
          <p:cNvPr id="9" name="8 CuadroTexto">
            <a:extLst>
              <a:ext uri="{FF2B5EF4-FFF2-40B4-BE49-F238E27FC236}">
                <a16:creationId xmlns:a16="http://schemas.microsoft.com/office/drawing/2014/main" id="{B641C18F-BA6E-4FFE-2357-9A257336F192}"/>
              </a:ext>
            </a:extLst>
          </p:cNvPr>
          <p:cNvSpPr txBox="1"/>
          <p:nvPr/>
        </p:nvSpPr>
        <p:spPr>
          <a:xfrm>
            <a:off x="185057" y="1143000"/>
            <a:ext cx="8752114" cy="2554545"/>
          </a:xfrm>
          <a:prstGeom prst="rect">
            <a:avLst/>
          </a:prstGeom>
          <a:noFill/>
        </p:spPr>
        <p:txBody>
          <a:bodyPr wrap="square" rtlCol="0">
            <a:spAutoFit/>
          </a:bodyPr>
          <a:lstStyle/>
          <a:p>
            <a:pPr algn="just"/>
            <a:r>
              <a:rPr lang="es-MX" sz="3200" dirty="0">
                <a:effectLst/>
                <a:latin typeface="Helvetica" pitchFamily="2" charset="0"/>
              </a:rPr>
              <a:t>Además, al </a:t>
            </a:r>
            <a:r>
              <a:rPr lang="es-MX" sz="3200" dirty="0">
                <a:solidFill>
                  <a:schemeClr val="tx2">
                    <a:lumMod val="75000"/>
                  </a:schemeClr>
                </a:solidFill>
                <a:effectLst/>
                <a:latin typeface="Helvetica" pitchFamily="2" charset="0"/>
              </a:rPr>
              <a:t>observar el proceso de generación de datos</a:t>
            </a:r>
            <a:r>
              <a:rPr lang="es-MX" sz="3200" dirty="0">
                <a:effectLst/>
                <a:latin typeface="Helvetica" pitchFamily="2" charset="0"/>
              </a:rPr>
              <a:t>, esto no debería sorprendernos, ya que este proceso </a:t>
            </a:r>
            <a:r>
              <a:rPr lang="es-MX" sz="3200" dirty="0">
                <a:solidFill>
                  <a:schemeClr val="tx2">
                    <a:lumMod val="75000"/>
                  </a:schemeClr>
                </a:solidFill>
                <a:effectLst/>
                <a:latin typeface="Helvetica" pitchFamily="2" charset="0"/>
              </a:rPr>
              <a:t>hace que A y C sean completamente independientes</a:t>
            </a:r>
            <a:r>
              <a:rPr lang="es-MX" sz="3200" dirty="0">
                <a:effectLst/>
                <a:latin typeface="Helvetica" pitchFamily="2" charset="0"/>
              </a:rPr>
              <a:t>, como se puede observar en el código.</a:t>
            </a:r>
          </a:p>
        </p:txBody>
      </p:sp>
    </p:spTree>
    <p:extLst>
      <p:ext uri="{BB962C8B-B14F-4D97-AF65-F5344CB8AC3E}">
        <p14:creationId xmlns:p14="http://schemas.microsoft.com/office/powerpoint/2010/main" val="42935423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3CA9A-8578-B199-DC8D-7D815380F76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4FCCE7C-A41D-9125-9613-DFE44DDD30A4}"/>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AA9F5C3C-D96D-BDC9-8885-BC4413913CF8}"/>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Ahora, tomemos los </a:t>
            </a:r>
            <a:r>
              <a:rPr lang="es-MX" sz="3200" dirty="0">
                <a:solidFill>
                  <a:schemeClr val="tx2">
                    <a:lumMod val="75000"/>
                  </a:schemeClr>
                </a:solidFill>
                <a:effectLst/>
                <a:latin typeface="Helvetica" pitchFamily="2" charset="0"/>
              </a:rPr>
              <a:t>tres conjuntos de datos </a:t>
            </a:r>
            <a:r>
              <a:rPr lang="es-MX" sz="3200" dirty="0">
                <a:effectLst/>
                <a:latin typeface="Helvetica" pitchFamily="2" charset="0"/>
              </a:rPr>
              <a:t>que generamos y modelémoslos mediante </a:t>
            </a:r>
            <a:r>
              <a:rPr lang="es-MX" sz="3200" dirty="0">
                <a:solidFill>
                  <a:schemeClr val="tx2">
                    <a:lumMod val="75000"/>
                  </a:schemeClr>
                </a:solidFill>
                <a:effectLst/>
                <a:latin typeface="Helvetica" pitchFamily="2" charset="0"/>
              </a:rPr>
              <a:t>regresión lineal múltiple</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En cada caso, realizaremos la regresión de C sobre A y B. Usaremos </a:t>
            </a:r>
            <a:r>
              <a:rPr lang="es-MX" sz="3200" dirty="0">
                <a:solidFill>
                  <a:srgbClr val="FFC000"/>
                </a:solidFill>
                <a:effectLst/>
                <a:latin typeface="Helvetica" pitchFamily="2" charset="0"/>
              </a:rPr>
              <a:t>statsmodels para ajustar los modelos de regresión</a:t>
            </a:r>
            <a:r>
              <a:rPr lang="es-MX" sz="3200" dirty="0">
                <a:effectLst/>
                <a:latin typeface="Helvetica" pitchFamily="2" charset="0"/>
              </a:rPr>
              <a:t>. El código para cada uno de los tres modelos es idéntico:</a:t>
            </a:r>
          </a:p>
        </p:txBody>
      </p:sp>
    </p:spTree>
    <p:extLst>
      <p:ext uri="{BB962C8B-B14F-4D97-AF65-F5344CB8AC3E}">
        <p14:creationId xmlns:p14="http://schemas.microsoft.com/office/powerpoint/2010/main" val="5128114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01344-823C-5BB3-1D37-430DBC77EC8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5128326-E13B-26AE-585A-5FEA1DFADB0C}"/>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1D938D69-5EAD-23A9-4C23-7186502828B0}"/>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chemeClr val="tx2"/>
                </a:solidFill>
                <a:effectLst/>
                <a:latin typeface="Helvetica" pitchFamily="2" charset="0"/>
              </a:rPr>
              <a:t>X = pd.DataFrame(np.vstack([a, b]).T, columnas=['A', 'B'])</a:t>
            </a:r>
          </a:p>
          <a:p>
            <a:pPr algn="just"/>
            <a:r>
              <a:rPr lang="es-MX" sz="3200" dirty="0">
                <a:solidFill>
                  <a:schemeClr val="tx2"/>
                </a:solidFill>
                <a:effectLst/>
                <a:latin typeface="Helvetica" pitchFamily="2" charset="0"/>
              </a:rPr>
              <a:t>X = sm.add_constant(X, prepend=True)</a:t>
            </a:r>
          </a:p>
          <a:p>
            <a:pPr algn="just"/>
            <a:r>
              <a:rPr lang="es-MX" sz="3200" dirty="0">
                <a:solidFill>
                  <a:schemeClr val="tx2"/>
                </a:solidFill>
                <a:effectLst/>
                <a:latin typeface="Helvetica" pitchFamily="2" charset="0"/>
              </a:rPr>
              <a:t>model = sm.OLS(c, X)</a:t>
            </a:r>
          </a:p>
          <a:p>
            <a:pPr algn="just"/>
            <a:r>
              <a:rPr lang="es-MX" sz="3200" dirty="0">
                <a:solidFill>
                  <a:schemeClr val="tx2"/>
                </a:solidFill>
                <a:effectLst/>
                <a:latin typeface="Helvetica" pitchFamily="2" charset="0"/>
              </a:rPr>
              <a:t>results = model.fit()</a:t>
            </a:r>
          </a:p>
          <a:p>
            <a:pPr algn="just"/>
            <a:endParaRPr lang="es-MX" sz="3200" dirty="0">
              <a:effectLst/>
              <a:latin typeface="Helvetica" pitchFamily="2" charset="0"/>
            </a:endParaRPr>
          </a:p>
          <a:p>
            <a:pPr algn="just"/>
            <a:r>
              <a:rPr lang="es-MX" sz="3200" dirty="0">
                <a:effectLst/>
                <a:latin typeface="Helvetica" pitchFamily="2" charset="0"/>
              </a:rPr>
              <a:t>En la primera línea, creamos un </a:t>
            </a:r>
            <a:r>
              <a:rPr lang="es-MX" sz="3200" dirty="0">
                <a:solidFill>
                  <a:srgbClr val="FFC000"/>
                </a:solidFill>
                <a:effectLst/>
                <a:latin typeface="Helvetica" pitchFamily="2" charset="0"/>
              </a:rPr>
              <a:t>dataframe de Pandas usando matrices de NumPy </a:t>
            </a:r>
            <a:r>
              <a:rPr lang="es-MX" sz="3200" dirty="0">
                <a:effectLst/>
                <a:latin typeface="Helvetica" pitchFamily="2" charset="0"/>
              </a:rPr>
              <a:t>que contienen nuestros predictores (A y B).</a:t>
            </a:r>
          </a:p>
        </p:txBody>
      </p:sp>
    </p:spTree>
    <p:extLst>
      <p:ext uri="{BB962C8B-B14F-4D97-AF65-F5344CB8AC3E}">
        <p14:creationId xmlns:p14="http://schemas.microsoft.com/office/powerpoint/2010/main" val="40862400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09517-15A7-6308-F3BB-694E53FD697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97D5869-BED9-3F6B-65A5-4795DA52D3D1}"/>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A3B90840-8F6F-98A5-0218-EAAA6CFED9B9}"/>
              </a:ext>
            </a:extLst>
          </p:cNvPr>
          <p:cNvSpPr txBox="1"/>
          <p:nvPr/>
        </p:nvSpPr>
        <p:spPr>
          <a:xfrm>
            <a:off x="185057" y="1143000"/>
            <a:ext cx="8752114" cy="2062103"/>
          </a:xfrm>
          <a:prstGeom prst="rect">
            <a:avLst/>
          </a:prstGeom>
          <a:noFill/>
        </p:spPr>
        <p:txBody>
          <a:bodyPr wrap="square" rtlCol="0">
            <a:spAutoFit/>
          </a:bodyPr>
          <a:lstStyle/>
          <a:p>
            <a:pPr algn="just"/>
            <a:r>
              <a:rPr lang="es-MX" sz="3200" dirty="0">
                <a:effectLst/>
                <a:latin typeface="Helvetica" pitchFamily="2" charset="0"/>
              </a:rPr>
              <a:t>La siguiente figura ofrece un </a:t>
            </a:r>
            <a:r>
              <a:rPr lang="es-MX" sz="3200" dirty="0">
                <a:solidFill>
                  <a:srgbClr val="7030A0"/>
                </a:solidFill>
                <a:effectLst/>
                <a:latin typeface="Helvetica" pitchFamily="2" charset="0"/>
              </a:rPr>
              <a:t>resumen compacto de los tres modelos</a:t>
            </a:r>
            <a:r>
              <a:rPr lang="es-MX" sz="3200" dirty="0">
                <a:effectLst/>
                <a:latin typeface="Helvetica" pitchFamily="2" charset="0"/>
              </a:rPr>
              <a:t>. Utilizamos </a:t>
            </a:r>
            <a:r>
              <a:rPr lang="es-MX" sz="3200" dirty="0">
                <a:solidFill>
                  <a:schemeClr val="accent2"/>
                </a:solidFill>
                <a:effectLst/>
                <a:latin typeface="Helvetica" pitchFamily="2" charset="0"/>
              </a:rPr>
              <a:t>elipses amarillas y rojas para marcar los valores p de cada modelo</a:t>
            </a:r>
            <a:r>
              <a:rPr lang="es-MX" sz="3200" dirty="0">
                <a:effectLst/>
                <a:latin typeface="Helvetica" pitchFamily="2" charset="0"/>
              </a:rPr>
              <a:t>:</a:t>
            </a:r>
          </a:p>
        </p:txBody>
      </p:sp>
      <p:pic>
        <p:nvPicPr>
          <p:cNvPr id="4" name="Imagen 3">
            <a:extLst>
              <a:ext uri="{FF2B5EF4-FFF2-40B4-BE49-F238E27FC236}">
                <a16:creationId xmlns:a16="http://schemas.microsoft.com/office/drawing/2014/main" id="{9ACBA7B2-03B8-C34C-836C-67A26F1A2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37" y="3316370"/>
            <a:ext cx="7772400" cy="3335992"/>
          </a:xfrm>
          <a:prstGeom prst="rect">
            <a:avLst/>
          </a:prstGeom>
        </p:spPr>
      </p:pic>
    </p:spTree>
    <p:extLst>
      <p:ext uri="{BB962C8B-B14F-4D97-AF65-F5344CB8AC3E}">
        <p14:creationId xmlns:p14="http://schemas.microsoft.com/office/powerpoint/2010/main" val="29336889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6839-BBE0-AEB3-63F6-675ACC48175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BB82BF3-8F2C-13DD-3733-61793C5210AA}"/>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568AB8F8-D28A-319C-478F-D3589FA032C3}"/>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En la figura anterior, se muestran tres filas para cada modelo. </a:t>
            </a:r>
          </a:p>
          <a:p>
            <a:pPr algn="just"/>
            <a:endParaRPr lang="es-MX" sz="3200" dirty="0">
              <a:latin typeface="Helvetica" pitchFamily="2" charset="0"/>
            </a:endParaRPr>
          </a:p>
          <a:p>
            <a:pPr algn="just"/>
            <a:r>
              <a:rPr lang="es-MX" sz="3200" dirty="0">
                <a:effectLst/>
                <a:latin typeface="Helvetica" pitchFamily="2" charset="0"/>
              </a:rPr>
              <a:t>La </a:t>
            </a:r>
            <a:r>
              <a:rPr lang="es-MX" sz="3200" dirty="0">
                <a:solidFill>
                  <a:schemeClr val="accent2"/>
                </a:solidFill>
                <a:effectLst/>
                <a:latin typeface="Helvetica" pitchFamily="2" charset="0"/>
              </a:rPr>
              <a:t>fila superior </a:t>
            </a:r>
            <a:r>
              <a:rPr lang="es-MX" sz="3200" dirty="0">
                <a:effectLst/>
                <a:latin typeface="Helvetica" pitchFamily="2" charset="0"/>
              </a:rPr>
              <a:t>está marcada como </a:t>
            </a:r>
            <a:r>
              <a:rPr lang="es-MX" sz="3200" dirty="0">
                <a:solidFill>
                  <a:schemeClr val="accent2"/>
                </a:solidFill>
                <a:effectLst/>
                <a:latin typeface="Helvetica" pitchFamily="2" charset="0"/>
              </a:rPr>
              <a:t>constante</a:t>
            </a:r>
            <a:r>
              <a:rPr lang="es-MX" sz="3200" dirty="0">
                <a:effectLst/>
                <a:latin typeface="Helvetica" pitchFamily="2" charset="0"/>
              </a:rPr>
              <a:t> y la </a:t>
            </a:r>
            <a:r>
              <a:rPr lang="es-MX" sz="3200" dirty="0">
                <a:solidFill>
                  <a:schemeClr val="accent2"/>
                </a:solidFill>
                <a:effectLst/>
                <a:latin typeface="Helvetica" pitchFamily="2" charset="0"/>
              </a:rPr>
              <a:t>ignoraremos</a:t>
            </a:r>
            <a:r>
              <a:rPr lang="es-MX" sz="3200" dirty="0">
                <a:effectLst/>
                <a:latin typeface="Helvetica" pitchFamily="2" charset="0"/>
              </a:rPr>
              <a:t>. Las dos filas restantes están marcadas con </a:t>
            </a:r>
            <a:r>
              <a:rPr lang="es-MX" sz="3200" dirty="0">
                <a:solidFill>
                  <a:srgbClr val="00B0F0"/>
                </a:solidFill>
                <a:effectLst/>
                <a:latin typeface="Helvetica" pitchFamily="2" charset="0"/>
              </a:rPr>
              <a:t>A y B</a:t>
            </a:r>
            <a:r>
              <a:rPr lang="es-MX" sz="3200" dirty="0">
                <a:effectLst/>
                <a:latin typeface="Helvetica" pitchFamily="2" charset="0"/>
              </a:rPr>
              <a:t>, que </a:t>
            </a:r>
            <a:r>
              <a:rPr lang="es-MX" sz="3200" dirty="0">
                <a:solidFill>
                  <a:srgbClr val="00B0F0"/>
                </a:solidFill>
                <a:effectLst/>
                <a:latin typeface="Helvetica" pitchFamily="2" charset="0"/>
              </a:rPr>
              <a:t>representan nuestras variables, A y B</a:t>
            </a:r>
            <a:r>
              <a:rPr lang="es-MX" sz="3200" dirty="0">
                <a:effectLst/>
                <a:latin typeface="Helvetica" pitchFamily="2" charset="0"/>
              </a:rPr>
              <a:t>, respectivamente.</a:t>
            </a:r>
          </a:p>
        </p:txBody>
      </p:sp>
    </p:spTree>
    <p:extLst>
      <p:ext uri="{BB962C8B-B14F-4D97-AF65-F5344CB8AC3E}">
        <p14:creationId xmlns:p14="http://schemas.microsoft.com/office/powerpoint/2010/main" val="6046911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F4AF-9F2F-2275-AD96-0A15626B445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8242A6B-0B10-E3E8-2E1B-E3CDF8F71BF1}"/>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927051A3-2D91-6F7F-D68F-9F2231518B13}"/>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Para nuestro análisis, utilizaremos el </a:t>
            </a:r>
            <a:r>
              <a:rPr lang="es-MX" sz="3200" dirty="0">
                <a:solidFill>
                  <a:srgbClr val="00B0F0"/>
                </a:solidFill>
                <a:effectLst/>
                <a:latin typeface="Helvetica" pitchFamily="2" charset="0"/>
              </a:rPr>
              <a:t>umbral habitual de 0.05 para los valores p</a:t>
            </a:r>
            <a:r>
              <a:rPr lang="es-MX" sz="3200" dirty="0">
                <a:effectLst/>
                <a:latin typeface="Helvetica" pitchFamily="2" charset="0"/>
              </a:rPr>
              <a:t>. Diremos que los </a:t>
            </a:r>
            <a:r>
              <a:rPr lang="es-MX" sz="3200" dirty="0">
                <a:solidFill>
                  <a:srgbClr val="92D050"/>
                </a:solidFill>
                <a:effectLst/>
                <a:latin typeface="Helvetica" pitchFamily="2" charset="0"/>
              </a:rPr>
              <a:t>valores p superiores a 0.05 indican un resultado no significativo </a:t>
            </a:r>
            <a:r>
              <a:rPr lang="es-MX" sz="3200" dirty="0">
                <a:effectLst/>
                <a:latin typeface="Helvetica" pitchFamily="2" charset="0"/>
              </a:rPr>
              <a:t>(sin influencia por encima del nivel de ruido), y los </a:t>
            </a:r>
            <a:r>
              <a:rPr lang="es-MX" sz="3200" dirty="0">
                <a:solidFill>
                  <a:schemeClr val="bg2">
                    <a:lumMod val="50000"/>
                  </a:schemeClr>
                </a:solidFill>
                <a:effectLst/>
                <a:latin typeface="Helvetica" pitchFamily="2" charset="0"/>
              </a:rPr>
              <a:t>valores p inferiores o iguales a 0.05 indican un resultado significativo</a:t>
            </a:r>
            <a:r>
              <a:rPr lang="es-MX" sz="3200" dirty="0">
                <a:effectLst/>
                <a:latin typeface="Helvetica" pitchFamily="2" charset="0"/>
              </a:rPr>
              <a:t>.</a:t>
            </a:r>
          </a:p>
        </p:txBody>
      </p:sp>
    </p:spTree>
    <p:extLst>
      <p:ext uri="{BB962C8B-B14F-4D97-AF65-F5344CB8AC3E}">
        <p14:creationId xmlns:p14="http://schemas.microsoft.com/office/powerpoint/2010/main" val="257309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8905-0B2B-3765-39F6-1AE59D2A0C1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81BCEF1-7C51-D242-AB49-4703CD43AF8D}"/>
              </a:ext>
            </a:extLst>
          </p:cNvPr>
          <p:cNvSpPr>
            <a:spLocks noGrp="1"/>
          </p:cNvSpPr>
          <p:nvPr>
            <p:ph type="title"/>
          </p:nvPr>
        </p:nvSpPr>
        <p:spPr>
          <a:xfrm>
            <a:off x="0" y="0"/>
            <a:ext cx="9144000" cy="1143000"/>
          </a:xfrm>
        </p:spPr>
        <p:txBody>
          <a:bodyPr>
            <a:normAutofit/>
          </a:bodyPr>
          <a:lstStyle/>
          <a:p>
            <a:pPr algn="ctr"/>
            <a:r>
              <a:rPr lang="es-MX" dirty="0"/>
              <a:t>Cómo hablar de independencia</a:t>
            </a:r>
            <a:endParaRPr lang="es-ES" dirty="0"/>
          </a:p>
        </p:txBody>
      </p:sp>
      <p:sp>
        <p:nvSpPr>
          <p:cNvPr id="9" name="8 CuadroTexto">
            <a:extLst>
              <a:ext uri="{FF2B5EF4-FFF2-40B4-BE49-F238E27FC236}">
                <a16:creationId xmlns:a16="http://schemas.microsoft.com/office/drawing/2014/main" id="{51DBF375-8614-C1BC-6AE3-0647FD83B832}"/>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De manera equivalente, en términos de probabilidades:</a:t>
            </a:r>
          </a:p>
          <a:p>
            <a:pPr algn="ctr"/>
            <a:r>
              <a:rPr lang="es-MX" sz="3200" dirty="0">
                <a:solidFill>
                  <a:srgbClr val="0070C0"/>
                </a:solidFill>
              </a:rPr>
              <a:t>P (X, Y | Z) = P (X | Z) P ( Y | Z )</a:t>
            </a:r>
          </a:p>
          <a:p>
            <a:pPr algn="just"/>
            <a:endParaRPr lang="es-MX" sz="3200" dirty="0"/>
          </a:p>
          <a:p>
            <a:pPr algn="just"/>
            <a:r>
              <a:rPr lang="es-MX" sz="3200" dirty="0"/>
              <a:t>Observe que factorizamos la distribución conjunta de </a:t>
            </a:r>
            <a:r>
              <a:rPr lang="es-MX" sz="3200" dirty="0">
                <a:solidFill>
                  <a:schemeClr val="bg2">
                    <a:lumMod val="50000"/>
                  </a:schemeClr>
                </a:solidFill>
              </a:rPr>
              <a:t>X e Y (dado Z ) en un producto de dos condicionales simples ( X | Z e Y | Z )</a:t>
            </a:r>
            <a:r>
              <a:rPr lang="es-MX" sz="3200" dirty="0"/>
              <a:t> usando la </a:t>
            </a:r>
            <a:r>
              <a:rPr lang="es-MX" sz="3200" dirty="0">
                <a:solidFill>
                  <a:schemeClr val="bg2">
                    <a:lumMod val="50000"/>
                  </a:schemeClr>
                </a:solidFill>
              </a:rPr>
              <a:t>propiedad introducida anteriormente ( P (X, Y) = P (X) P ( Y ) ).</a:t>
            </a:r>
          </a:p>
        </p:txBody>
      </p:sp>
    </p:spTree>
    <p:extLst>
      <p:ext uri="{BB962C8B-B14F-4D97-AF65-F5344CB8AC3E}">
        <p14:creationId xmlns:p14="http://schemas.microsoft.com/office/powerpoint/2010/main" val="3729831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DAB0-EBC3-35E2-AFA8-E49436E5983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6817AAB-D8A5-1AAF-91A8-14C5CF0D1DD1}"/>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41AAEF27-ADCA-F8A0-524E-B35F263C7EDF}"/>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Podemos observar que, para el </a:t>
            </a:r>
            <a:r>
              <a:rPr lang="es-MX" sz="3200" dirty="0">
                <a:solidFill>
                  <a:schemeClr val="bg2">
                    <a:lumMod val="50000"/>
                  </a:schemeClr>
                </a:solidFill>
                <a:effectLst/>
                <a:latin typeface="Helvetica" pitchFamily="2" charset="0"/>
              </a:rPr>
              <a:t>modelo de cadena, solo un predictor (B) es significativo. ¿Por qué?</a:t>
            </a:r>
          </a:p>
          <a:p>
            <a:pPr algn="just"/>
            <a:endParaRPr lang="es-MX" sz="3200" dirty="0">
              <a:effectLst/>
              <a:latin typeface="Helvetica" pitchFamily="2" charset="0"/>
            </a:endParaRPr>
          </a:p>
          <a:p>
            <a:pPr algn="just"/>
            <a:r>
              <a:rPr lang="es-MX" sz="3200" dirty="0">
                <a:effectLst/>
                <a:latin typeface="Helvetica" pitchFamily="2" charset="0"/>
              </a:rPr>
              <a:t>En la figura de dispersión de cadenas, observamos una </a:t>
            </a:r>
            <a:r>
              <a:rPr lang="es-MX" sz="3200" dirty="0">
                <a:solidFill>
                  <a:srgbClr val="C00000"/>
                </a:solidFill>
                <a:effectLst/>
                <a:latin typeface="Helvetica" pitchFamily="2" charset="0"/>
              </a:rPr>
              <a:t>clara relación lineal entre A y C</a:t>
            </a:r>
            <a:r>
              <a:rPr lang="es-MX" sz="3200" dirty="0">
                <a:effectLst/>
                <a:latin typeface="Helvetica" pitchFamily="2" charset="0"/>
              </a:rPr>
              <a:t>. Resulta que estas dos observaciones son consistentes. </a:t>
            </a:r>
          </a:p>
        </p:txBody>
      </p:sp>
    </p:spTree>
    <p:extLst>
      <p:ext uri="{BB962C8B-B14F-4D97-AF65-F5344CB8AC3E}">
        <p14:creationId xmlns:p14="http://schemas.microsoft.com/office/powerpoint/2010/main" val="32482476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C7898-B16C-10B8-9427-C1DDDA68826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D8A1BFD-0B40-14D0-C1D6-17E975504CA0}"/>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D0C45CF9-547E-603D-BBE2-50F033DE35FA}"/>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La </a:t>
            </a:r>
            <a:r>
              <a:rPr lang="es-MX" sz="3200" dirty="0">
                <a:solidFill>
                  <a:srgbClr val="C00000"/>
                </a:solidFill>
                <a:effectLst/>
                <a:latin typeface="Helvetica" pitchFamily="2" charset="0"/>
              </a:rPr>
              <a:t>regresión lineal múltiple calcula los efectos de los predictores sobre el valor esperado de la variable dependiente, dadas todas las demás variables</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Esto significa que </a:t>
            </a:r>
            <a:r>
              <a:rPr lang="es-MX" sz="3200" dirty="0">
                <a:solidFill>
                  <a:srgbClr val="FFC000"/>
                </a:solidFill>
                <a:effectLst/>
                <a:latin typeface="Helvetica" pitchFamily="2" charset="0"/>
              </a:rPr>
              <a:t>ya no analizamos relaciones por pares</a:t>
            </a:r>
            <a:r>
              <a:rPr lang="es-MX" sz="3200" dirty="0">
                <a:effectLst/>
                <a:latin typeface="Helvetica" pitchFamily="2" charset="0"/>
              </a:rPr>
              <a:t>, </a:t>
            </a:r>
            <a:r>
              <a:rPr lang="es-MX" sz="3200" dirty="0">
                <a:solidFill>
                  <a:srgbClr val="FFC000"/>
                </a:solidFill>
                <a:effectLst/>
                <a:latin typeface="Helvetica" pitchFamily="2" charset="0"/>
              </a:rPr>
              <a:t>sino relaciones por pares condicionales</a:t>
            </a:r>
            <a:r>
              <a:rPr lang="es-MX" sz="3200" dirty="0">
                <a:effectLst/>
                <a:latin typeface="Helvetica" pitchFamily="2" charset="0"/>
              </a:rPr>
              <a:t>. El resultado del análisis de regresión también es congruente con la intuición que construimos en el ejemplo del principio de este capítulo.</a:t>
            </a:r>
          </a:p>
        </p:txBody>
      </p:sp>
    </p:spTree>
    <p:extLst>
      <p:ext uri="{BB962C8B-B14F-4D97-AF65-F5344CB8AC3E}">
        <p14:creationId xmlns:p14="http://schemas.microsoft.com/office/powerpoint/2010/main" val="3984273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747A4-1064-6A34-266E-BF1B9FBFD84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4D6EF94-A3E3-794B-C933-0D2339C1BC87}"/>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75FB6217-EE87-028F-F524-CDFC298ED496}"/>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Al observar los resultados de la </a:t>
            </a:r>
            <a:r>
              <a:rPr lang="es-MX" sz="3200" dirty="0">
                <a:solidFill>
                  <a:srgbClr val="FFC000"/>
                </a:solidFill>
                <a:effectLst/>
                <a:latin typeface="Helvetica" pitchFamily="2" charset="0"/>
              </a:rPr>
              <a:t>bifurcación, observamos el mismo patrón</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Nuevamente, </a:t>
            </a:r>
            <a:r>
              <a:rPr lang="es-MX" sz="3200" dirty="0">
                <a:solidFill>
                  <a:schemeClr val="accent4">
                    <a:lumMod val="60000"/>
                    <a:lumOff val="40000"/>
                  </a:schemeClr>
                </a:solidFill>
                <a:effectLst/>
                <a:latin typeface="Helvetica" pitchFamily="2" charset="0"/>
              </a:rPr>
              <a:t>solo un predictor es significativo, y nuevamente resulta ser B</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La lógica detrás de la </a:t>
            </a:r>
            <a:r>
              <a:rPr lang="es-MX" sz="3200" dirty="0">
                <a:solidFill>
                  <a:schemeClr val="accent4">
                    <a:lumMod val="60000"/>
                    <a:lumOff val="40000"/>
                  </a:schemeClr>
                </a:solidFill>
                <a:effectLst/>
                <a:latin typeface="Helvetica" pitchFamily="2" charset="0"/>
              </a:rPr>
              <a:t>diferencia entre el diagrama de dispersión por pares y el resultado de la regresión es prácticamente idéntica a la que acabamos de analizar para la cadena</a:t>
            </a:r>
            <a:r>
              <a:rPr lang="es-MX" sz="3200" dirty="0">
                <a:effectLst/>
                <a:latin typeface="Helvetica" pitchFamily="2" charset="0"/>
              </a:rPr>
              <a:t>. </a:t>
            </a:r>
          </a:p>
        </p:txBody>
      </p:sp>
    </p:spTree>
    <p:extLst>
      <p:ext uri="{BB962C8B-B14F-4D97-AF65-F5344CB8AC3E}">
        <p14:creationId xmlns:p14="http://schemas.microsoft.com/office/powerpoint/2010/main" val="3257850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EBF8-3CA5-F90F-9231-6ED27391AD8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84DD7CF-799E-E183-9223-86B7DEB2FECE}"/>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FF364005-FF17-D89E-0E16-9183B81C5B3F}"/>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El </a:t>
            </a:r>
            <a:r>
              <a:rPr lang="es-MX" sz="3200" dirty="0">
                <a:solidFill>
                  <a:schemeClr val="accent4">
                    <a:lumMod val="60000"/>
                    <a:lumOff val="40000"/>
                  </a:schemeClr>
                </a:solidFill>
                <a:effectLst/>
                <a:latin typeface="Helvetica" pitchFamily="2" charset="0"/>
              </a:rPr>
              <a:t>modelo del colisionador nos da un patrón diferente</a:t>
            </a:r>
            <a:r>
              <a:rPr lang="es-MX" sz="3200" dirty="0">
                <a:effectLst/>
                <a:latin typeface="Helvetica" pitchFamily="2" charset="0"/>
              </a:rPr>
              <a:t>. </a:t>
            </a:r>
            <a:r>
              <a:rPr lang="es-MX" sz="3200" dirty="0">
                <a:latin typeface="Helvetica" pitchFamily="2" charset="0"/>
              </a:rPr>
              <a:t>T</a:t>
            </a:r>
            <a:r>
              <a:rPr lang="es-MX" sz="3200" dirty="0">
                <a:effectLst/>
                <a:latin typeface="Helvetica" pitchFamily="2" charset="0"/>
              </a:rPr>
              <a:t>anto </a:t>
            </a:r>
            <a:r>
              <a:rPr lang="es-MX" sz="3200" dirty="0">
                <a:solidFill>
                  <a:schemeClr val="accent4">
                    <a:lumMod val="60000"/>
                    <a:lumOff val="40000"/>
                  </a:schemeClr>
                </a:solidFill>
                <a:effectLst/>
                <a:latin typeface="Helvetica" pitchFamily="2" charset="0"/>
              </a:rPr>
              <a:t>A como B son predictores significativos de C</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Si observamos de nuevo la figura de la dispersión del colisionador, </a:t>
            </a:r>
            <a:r>
              <a:rPr lang="es-MX" sz="3200" dirty="0">
                <a:solidFill>
                  <a:srgbClr val="92D050"/>
                </a:solidFill>
                <a:effectLst/>
                <a:latin typeface="Helvetica" pitchFamily="2" charset="0"/>
              </a:rPr>
              <a:t>podemos ver claramente que no existe relación entre A y C</a:t>
            </a:r>
            <a:r>
              <a:rPr lang="es-MX" sz="3200" dirty="0">
                <a:effectLst/>
                <a:latin typeface="Helvetica" pitchFamily="2" charset="0"/>
              </a:rPr>
              <a:t>.</a:t>
            </a:r>
          </a:p>
        </p:txBody>
      </p:sp>
    </p:spTree>
    <p:extLst>
      <p:ext uri="{BB962C8B-B14F-4D97-AF65-F5344CB8AC3E}">
        <p14:creationId xmlns:p14="http://schemas.microsoft.com/office/powerpoint/2010/main" val="40291017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15F-AB44-4312-5E9C-3082187419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371F99E-B8C7-575D-598A-5BDBAA2370A7}"/>
              </a:ext>
            </a:extLst>
          </p:cNvPr>
          <p:cNvSpPr>
            <a:spLocks noGrp="1"/>
          </p:cNvSpPr>
          <p:nvPr>
            <p:ph type="title"/>
          </p:nvPr>
        </p:nvSpPr>
        <p:spPr>
          <a:xfrm>
            <a:off x="0" y="0"/>
            <a:ext cx="9144000" cy="1143000"/>
          </a:xfrm>
        </p:spPr>
        <p:txBody>
          <a:bodyPr>
            <a:normAutofit/>
          </a:bodyPr>
          <a:lstStyle/>
          <a:p>
            <a:pPr algn="ctr"/>
            <a:r>
              <a:rPr lang="es-MX" dirty="0"/>
              <a:t>Ajuste de los modelos de regresión</a:t>
            </a:r>
            <a:endParaRPr lang="es-ES" dirty="0"/>
          </a:p>
        </p:txBody>
      </p:sp>
      <p:sp>
        <p:nvSpPr>
          <p:cNvPr id="9" name="8 CuadroTexto">
            <a:extLst>
              <a:ext uri="{FF2B5EF4-FFF2-40B4-BE49-F238E27FC236}">
                <a16:creationId xmlns:a16="http://schemas.microsoft.com/office/drawing/2014/main" id="{54E26CF9-5A97-E950-D2F3-E9F74AD0EB7A}"/>
              </a:ext>
            </a:extLst>
          </p:cNvPr>
          <p:cNvSpPr txBox="1"/>
          <p:nvPr/>
        </p:nvSpPr>
        <p:spPr>
          <a:xfrm>
            <a:off x="185057" y="1143000"/>
            <a:ext cx="8752114" cy="2554545"/>
          </a:xfrm>
          <a:prstGeom prst="rect">
            <a:avLst/>
          </a:prstGeom>
          <a:noFill/>
        </p:spPr>
        <p:txBody>
          <a:bodyPr wrap="square" rtlCol="0">
            <a:spAutoFit/>
          </a:bodyPr>
          <a:lstStyle/>
          <a:p>
            <a:pPr algn="just"/>
            <a:r>
              <a:rPr lang="es-MX" sz="3200" dirty="0">
                <a:solidFill>
                  <a:srgbClr val="92D050"/>
                </a:solidFill>
                <a:effectLst/>
                <a:latin typeface="Helvetica" pitchFamily="2" charset="0"/>
              </a:rPr>
              <a:t>Esta relación inexistente entre A y C es la esencia de las relaciones espurias</a:t>
            </a:r>
            <a:r>
              <a:rPr lang="es-MX" sz="3200" dirty="0">
                <a:effectLst/>
                <a:latin typeface="Helvetica" pitchFamily="2" charset="0"/>
              </a:rPr>
              <a:t>. Son un artefacto, pero, curiosamente, este artefacto </a:t>
            </a:r>
            <a:r>
              <a:rPr lang="es-MX" sz="3200" dirty="0">
                <a:solidFill>
                  <a:srgbClr val="92D050"/>
                </a:solidFill>
                <a:effectLst/>
                <a:latin typeface="Helvetica" pitchFamily="2" charset="0"/>
              </a:rPr>
              <a:t>no es solo un efecto secundario del método que usamos, ¡y se puede observar en la vida real!</a:t>
            </a:r>
          </a:p>
        </p:txBody>
      </p:sp>
    </p:spTree>
    <p:extLst>
      <p:ext uri="{BB962C8B-B14F-4D97-AF65-F5344CB8AC3E}">
        <p14:creationId xmlns:p14="http://schemas.microsoft.com/office/powerpoint/2010/main" val="39840485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98D20-2E01-1935-1058-50DD1B4726D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A9AE7E5-0C6D-1EC0-5B37-F02F7B1058C1}"/>
              </a:ext>
            </a:extLst>
          </p:cNvPr>
          <p:cNvSpPr>
            <a:spLocks noGrp="1"/>
          </p:cNvSpPr>
          <p:nvPr>
            <p:ph type="title"/>
          </p:nvPr>
        </p:nvSpPr>
        <p:spPr>
          <a:xfrm>
            <a:off x="0" y="0"/>
            <a:ext cx="9144000" cy="1143000"/>
          </a:xfrm>
        </p:spPr>
        <p:txBody>
          <a:bodyPr>
            <a:normAutofit/>
          </a:bodyPr>
          <a:lstStyle/>
          <a:p>
            <a:pPr algn="ctr"/>
            <a:r>
              <a:rPr lang="es-MX" dirty="0"/>
              <a:t>Relaciones falsas en la vida real</a:t>
            </a:r>
            <a:endParaRPr lang="es-ES" dirty="0"/>
          </a:p>
        </p:txBody>
      </p:sp>
      <p:sp>
        <p:nvSpPr>
          <p:cNvPr id="9" name="8 CuadroTexto">
            <a:extLst>
              <a:ext uri="{FF2B5EF4-FFF2-40B4-BE49-F238E27FC236}">
                <a16:creationId xmlns:a16="http://schemas.microsoft.com/office/drawing/2014/main" id="{8F2D90A8-9C0D-B35E-E51E-DF148465B607}"/>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Muchas empresas podrían contratar personas basándose en sus habilidades y rasgos de personalidad. </a:t>
            </a:r>
          </a:p>
          <a:p>
            <a:pPr algn="just"/>
            <a:endParaRPr lang="es-MX" sz="3200" dirty="0">
              <a:latin typeface="Helvetica" pitchFamily="2" charset="0"/>
            </a:endParaRPr>
          </a:p>
          <a:p>
            <a:pPr algn="just"/>
            <a:r>
              <a:rPr lang="es-MX" sz="3200" dirty="0">
                <a:effectLst/>
                <a:latin typeface="Helvetica" pitchFamily="2" charset="0"/>
              </a:rPr>
              <a:t>Imagine que la empresa X cuantifica las habilidades de programación de una persona en una escala del uno al cinco. Hace lo mismo con la capacidad de cooperación del candidato y contrata a todos los que obtienen una puntuación total de al menos siete. </a:t>
            </a:r>
          </a:p>
        </p:txBody>
      </p:sp>
    </p:spTree>
    <p:extLst>
      <p:ext uri="{BB962C8B-B14F-4D97-AF65-F5344CB8AC3E}">
        <p14:creationId xmlns:p14="http://schemas.microsoft.com/office/powerpoint/2010/main" val="21769093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47913-38CE-EC44-FB19-68C93748303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CFFBE46-6466-044D-A0D5-1BE9A2C485FF}"/>
              </a:ext>
            </a:extLst>
          </p:cNvPr>
          <p:cNvSpPr>
            <a:spLocks noGrp="1"/>
          </p:cNvSpPr>
          <p:nvPr>
            <p:ph type="title"/>
          </p:nvPr>
        </p:nvSpPr>
        <p:spPr>
          <a:xfrm>
            <a:off x="0" y="0"/>
            <a:ext cx="9144000" cy="1143000"/>
          </a:xfrm>
        </p:spPr>
        <p:txBody>
          <a:bodyPr>
            <a:normAutofit/>
          </a:bodyPr>
          <a:lstStyle/>
          <a:p>
            <a:pPr algn="ctr"/>
            <a:r>
              <a:rPr lang="es-MX" dirty="0"/>
              <a:t>Relaciones falsas en la vida real</a:t>
            </a:r>
            <a:endParaRPr lang="es-ES" dirty="0"/>
          </a:p>
        </p:txBody>
      </p:sp>
      <p:sp>
        <p:nvSpPr>
          <p:cNvPr id="9" name="8 CuadroTexto">
            <a:extLst>
              <a:ext uri="{FF2B5EF4-FFF2-40B4-BE49-F238E27FC236}">
                <a16:creationId xmlns:a16="http://schemas.microsoft.com/office/drawing/2014/main" id="{621A2E82-3019-1B0D-A15E-2FC6D6357946}"/>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Suponiendo que las habilidades de programación y la capacidad de cooperación son independientes en la población (lo cual no tiene por qué ser cierto en la realidad), observará que en la empresa X, las personas que son mejores programando tienen menos probabilidades de cooperar en promedio, y quienes son más propensos a cooperar tienen menos habilidades de programación. </a:t>
            </a:r>
          </a:p>
        </p:txBody>
      </p:sp>
    </p:spTree>
    <p:extLst>
      <p:ext uri="{BB962C8B-B14F-4D97-AF65-F5344CB8AC3E}">
        <p14:creationId xmlns:p14="http://schemas.microsoft.com/office/powerpoint/2010/main" val="14738899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F0DE2-DFFC-EEC3-33EC-E9643F7093F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300CB4A-56E7-925A-6DEF-6EB4D109FAFD}"/>
              </a:ext>
            </a:extLst>
          </p:cNvPr>
          <p:cNvSpPr>
            <a:spLocks noGrp="1"/>
          </p:cNvSpPr>
          <p:nvPr>
            <p:ph type="title"/>
          </p:nvPr>
        </p:nvSpPr>
        <p:spPr>
          <a:xfrm>
            <a:off x="0" y="0"/>
            <a:ext cx="9144000" cy="1143000"/>
          </a:xfrm>
        </p:spPr>
        <p:txBody>
          <a:bodyPr>
            <a:normAutofit/>
          </a:bodyPr>
          <a:lstStyle/>
          <a:p>
            <a:pPr algn="ctr"/>
            <a:r>
              <a:rPr lang="es-MX" dirty="0"/>
              <a:t>Relaciones falsas en la vida real</a:t>
            </a:r>
            <a:endParaRPr lang="es-ES" dirty="0"/>
          </a:p>
        </p:txBody>
      </p:sp>
      <p:sp>
        <p:nvSpPr>
          <p:cNvPr id="9" name="8 CuadroTexto">
            <a:extLst>
              <a:ext uri="{FF2B5EF4-FFF2-40B4-BE49-F238E27FC236}">
                <a16:creationId xmlns:a16="http://schemas.microsoft.com/office/drawing/2014/main" id="{BB2100B1-9E5B-41E8-6CA6-B8F83A45C38D}"/>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Podría concluir que ser poco cooperativo está relacionado con ser un mejor programador, pero esta conclusión sería incorrecta en la población general. </a:t>
            </a:r>
          </a:p>
          <a:p>
            <a:pPr algn="just"/>
            <a:endParaRPr lang="es-MX" sz="3200" dirty="0">
              <a:latin typeface="Helvetica" pitchFamily="2" charset="0"/>
            </a:endParaRPr>
          </a:p>
          <a:p>
            <a:pPr algn="just"/>
            <a:r>
              <a:rPr lang="es-MX" sz="3200" dirty="0">
                <a:effectLst/>
                <a:latin typeface="Helvetica" pitchFamily="2" charset="0"/>
              </a:rPr>
              <a:t>Para entender por qué sucede esto, recuerde el ejemplo de los vasos de agua de la sección sobre colisionadores, inmoralidades o estructuras en V y piense en las habilidades de programación y la cooperación como si fueran agua. </a:t>
            </a:r>
          </a:p>
        </p:txBody>
      </p:sp>
    </p:spTree>
    <p:extLst>
      <p:ext uri="{BB962C8B-B14F-4D97-AF65-F5344CB8AC3E}">
        <p14:creationId xmlns:p14="http://schemas.microsoft.com/office/powerpoint/2010/main" val="36360136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BEA2D-AE96-6A7B-4701-EAD01986542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D551C9B-C669-FD52-4E16-0A0378FA58BB}"/>
              </a:ext>
            </a:extLst>
          </p:cNvPr>
          <p:cNvSpPr>
            <a:spLocks noGrp="1"/>
          </p:cNvSpPr>
          <p:nvPr>
            <p:ph type="title"/>
          </p:nvPr>
        </p:nvSpPr>
        <p:spPr>
          <a:xfrm>
            <a:off x="0" y="0"/>
            <a:ext cx="9144000" cy="1143000"/>
          </a:xfrm>
        </p:spPr>
        <p:txBody>
          <a:bodyPr>
            <a:normAutofit/>
          </a:bodyPr>
          <a:lstStyle/>
          <a:p>
            <a:pPr algn="ctr"/>
            <a:r>
              <a:rPr lang="es-MX" dirty="0"/>
              <a:t>Relaciones falsas en la vida real</a:t>
            </a:r>
            <a:endParaRPr lang="es-ES" dirty="0"/>
          </a:p>
        </p:txBody>
      </p:sp>
      <p:sp>
        <p:nvSpPr>
          <p:cNvPr id="9" name="8 CuadroTexto">
            <a:extLst>
              <a:ext uri="{FF2B5EF4-FFF2-40B4-BE49-F238E27FC236}">
                <a16:creationId xmlns:a16="http://schemas.microsoft.com/office/drawing/2014/main" id="{2768E3E2-A04D-6B23-A889-5CAEF1C828E1}"/>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Controlar el estado de contratación es como mantener constante la cantidad total de agua (habilidades de programación + habilidades de cooperación). </a:t>
            </a:r>
          </a:p>
          <a:p>
            <a:pPr algn="just"/>
            <a:endParaRPr lang="es-MX" sz="3200" dirty="0">
              <a:latin typeface="Helvetica" pitchFamily="2" charset="0"/>
            </a:endParaRPr>
          </a:p>
          <a:p>
            <a:pPr algn="just"/>
            <a:r>
              <a:rPr lang="es-MX" sz="3200" dirty="0">
                <a:effectLst/>
                <a:latin typeface="Helvetica" pitchFamily="2" charset="0"/>
              </a:rPr>
              <a:t>Verter un poco de agua de un vaso (por ejemplo, el vaso de habilidades de codificación) en otro (el vaso de cooperación) los hace correlacionados negativamente cuando se controla el estado de contratación (la cantidad total de agua).</a:t>
            </a:r>
          </a:p>
        </p:txBody>
      </p:sp>
    </p:spTree>
    <p:extLst>
      <p:ext uri="{BB962C8B-B14F-4D97-AF65-F5344CB8AC3E}">
        <p14:creationId xmlns:p14="http://schemas.microsoft.com/office/powerpoint/2010/main" val="21563320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32EB-E859-1EBA-0033-2C8CA4BC17D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9CA917D-7D86-CFE7-1976-28C519682AED}"/>
              </a:ext>
            </a:extLst>
          </p:cNvPr>
          <p:cNvSpPr>
            <a:spLocks noGrp="1"/>
          </p:cNvSpPr>
          <p:nvPr>
            <p:ph type="title"/>
          </p:nvPr>
        </p:nvSpPr>
        <p:spPr>
          <a:xfrm>
            <a:off x="0" y="0"/>
            <a:ext cx="9144000" cy="1143000"/>
          </a:xfrm>
        </p:spPr>
        <p:txBody>
          <a:bodyPr>
            <a:normAutofit/>
          </a:bodyPr>
          <a:lstStyle/>
          <a:p>
            <a:pPr algn="ctr"/>
            <a:r>
              <a:rPr lang="es-MX" dirty="0"/>
              <a:t>Referencias</a:t>
            </a:r>
            <a:endParaRPr lang="es-ES" dirty="0"/>
          </a:p>
        </p:txBody>
      </p:sp>
      <p:sp>
        <p:nvSpPr>
          <p:cNvPr id="9" name="8 CuadroTexto">
            <a:extLst>
              <a:ext uri="{FF2B5EF4-FFF2-40B4-BE49-F238E27FC236}">
                <a16:creationId xmlns:a16="http://schemas.microsoft.com/office/drawing/2014/main" id="{BEDF310E-32F7-FA3B-AA27-5AC227690939}"/>
              </a:ext>
            </a:extLst>
          </p:cNvPr>
          <p:cNvSpPr txBox="1"/>
          <p:nvPr/>
        </p:nvSpPr>
        <p:spPr>
          <a:xfrm>
            <a:off x="185057" y="1143000"/>
            <a:ext cx="8752114" cy="1077218"/>
          </a:xfrm>
          <a:prstGeom prst="rect">
            <a:avLst/>
          </a:prstGeom>
          <a:noFill/>
        </p:spPr>
        <p:txBody>
          <a:bodyPr wrap="square" rtlCol="0">
            <a:spAutoFit/>
          </a:bodyPr>
          <a:lstStyle/>
          <a:p>
            <a:pPr algn="just"/>
            <a:r>
              <a:rPr lang="es-MX" sz="3200">
                <a:solidFill>
                  <a:schemeClr val="accent4">
                    <a:lumMod val="75000"/>
                  </a:schemeClr>
                </a:solidFill>
              </a:rPr>
              <a:t>Aleksander Molak, “Causal inference and Discovery in Python”, Packt</a:t>
            </a:r>
            <a:endParaRPr lang="es-MX" sz="3200" dirty="0">
              <a:solidFill>
                <a:srgbClr val="92D050"/>
              </a:solidFill>
            </a:endParaRPr>
          </a:p>
        </p:txBody>
      </p:sp>
    </p:spTree>
    <p:extLst>
      <p:ext uri="{BB962C8B-B14F-4D97-AF65-F5344CB8AC3E}">
        <p14:creationId xmlns:p14="http://schemas.microsoft.com/office/powerpoint/2010/main" val="365123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1803-FDDB-322D-F4F7-88FEB55F2D3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08F3168-F963-F6E8-5396-B5DFA5A25AE5}"/>
              </a:ext>
            </a:extLst>
          </p:cNvPr>
          <p:cNvSpPr>
            <a:spLocks noGrp="1"/>
          </p:cNvSpPr>
          <p:nvPr>
            <p:ph type="title"/>
          </p:nvPr>
        </p:nvSpPr>
        <p:spPr>
          <a:xfrm>
            <a:off x="0" y="0"/>
            <a:ext cx="9144000" cy="1143000"/>
          </a:xfrm>
        </p:spPr>
        <p:txBody>
          <a:bodyPr>
            <a:normAutofit/>
          </a:bodyPr>
          <a:lstStyle/>
          <a:p>
            <a:pPr algn="ctr"/>
            <a:r>
              <a:rPr lang="es-MX" dirty="0"/>
              <a:t>Cómo hablar de independencia</a:t>
            </a:r>
            <a:endParaRPr lang="es-ES" dirty="0"/>
          </a:p>
        </p:txBody>
      </p:sp>
      <p:sp>
        <p:nvSpPr>
          <p:cNvPr id="9" name="8 CuadroTexto">
            <a:extLst>
              <a:ext uri="{FF2B5EF4-FFF2-40B4-BE49-F238E27FC236}">
                <a16:creationId xmlns:a16="http://schemas.microsoft.com/office/drawing/2014/main" id="{CA971E6D-411B-13BB-1CD6-1872C4B3BDE5}"/>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Usaremos el símbolo </a:t>
            </a:r>
            <a:r>
              <a:rPr lang="es-MX" sz="3200" dirty="0">
                <a:solidFill>
                  <a:schemeClr val="bg2">
                    <a:lumMod val="50000"/>
                  </a:schemeClr>
                </a:solidFill>
              </a:rPr>
              <a:t>⫫ P</a:t>
            </a:r>
            <a:r>
              <a:rPr lang="es-MX" sz="3200" dirty="0"/>
              <a:t> para denotar </a:t>
            </a:r>
            <a:r>
              <a:rPr lang="es-MX" sz="3200" dirty="0">
                <a:solidFill>
                  <a:schemeClr val="bg2">
                    <a:lumMod val="50000"/>
                  </a:schemeClr>
                </a:solidFill>
              </a:rPr>
              <a:t>independencia en la distribución </a:t>
            </a:r>
            <a:r>
              <a:rPr lang="es-MX" sz="3200" dirty="0"/>
              <a:t>y </a:t>
            </a:r>
            <a:r>
              <a:rPr lang="es-MX" sz="3200" dirty="0">
                <a:solidFill>
                  <a:schemeClr val="accent2">
                    <a:lumMod val="60000"/>
                    <a:lumOff val="40000"/>
                  </a:schemeClr>
                </a:solidFill>
              </a:rPr>
              <a:t>⫫ G </a:t>
            </a:r>
            <a:r>
              <a:rPr lang="es-MX" sz="3200" dirty="0"/>
              <a:t>para denotar </a:t>
            </a:r>
            <a:r>
              <a:rPr lang="es-MX" sz="3200" dirty="0">
                <a:solidFill>
                  <a:schemeClr val="accent2">
                    <a:lumMod val="60000"/>
                    <a:lumOff val="40000"/>
                  </a:schemeClr>
                </a:solidFill>
              </a:rPr>
              <a:t>independencia en el gráfico</a:t>
            </a:r>
            <a:r>
              <a:rPr lang="es-MX" sz="3200" dirty="0"/>
              <a:t>. Para </a:t>
            </a:r>
            <a:r>
              <a:rPr lang="es-MX" sz="3200" dirty="0">
                <a:solidFill>
                  <a:schemeClr val="tx2"/>
                </a:solidFill>
              </a:rPr>
              <a:t>decir que X e Y son independientes en sus distribuciones</a:t>
            </a:r>
            <a:r>
              <a:rPr lang="es-MX" sz="3200" dirty="0"/>
              <a:t>, usaremos lo siguiente:</a:t>
            </a:r>
          </a:p>
          <a:p>
            <a:pPr algn="ctr"/>
            <a:r>
              <a:rPr lang="es-MX" sz="3200" dirty="0">
                <a:solidFill>
                  <a:schemeClr val="tx2"/>
                </a:solidFill>
              </a:rPr>
              <a:t>X ⫫</a:t>
            </a:r>
            <a:r>
              <a:rPr lang="es-MX" sz="3200" baseline="-25000" dirty="0">
                <a:solidFill>
                  <a:schemeClr val="tx2"/>
                </a:solidFill>
              </a:rPr>
              <a:t>P</a:t>
            </a:r>
            <a:r>
              <a:rPr lang="es-MX" sz="3200" dirty="0">
                <a:solidFill>
                  <a:schemeClr val="tx2"/>
                </a:solidFill>
              </a:rPr>
              <a:t> Y</a:t>
            </a:r>
          </a:p>
          <a:p>
            <a:pPr algn="just"/>
            <a:endParaRPr lang="es-MX" sz="3200" dirty="0"/>
          </a:p>
          <a:p>
            <a:pPr algn="just"/>
            <a:r>
              <a:rPr lang="es-MX" sz="3200" dirty="0"/>
              <a:t>Por otro lado, para decir que </a:t>
            </a:r>
            <a:r>
              <a:rPr lang="es-MX" sz="3200" dirty="0">
                <a:solidFill>
                  <a:srgbClr val="92D050"/>
                </a:solidFill>
              </a:rPr>
              <a:t>X e Y son independientes en el gráfico</a:t>
            </a:r>
            <a:r>
              <a:rPr lang="es-MX" sz="3200" dirty="0"/>
              <a:t>, diremos:</a:t>
            </a:r>
          </a:p>
          <a:p>
            <a:pPr algn="ctr"/>
            <a:r>
              <a:rPr lang="es-MX" sz="3200" dirty="0">
                <a:solidFill>
                  <a:srgbClr val="92D050"/>
                </a:solidFill>
              </a:rPr>
              <a:t>X ⫫</a:t>
            </a:r>
            <a:r>
              <a:rPr lang="es-MX" sz="3200" baseline="-25000" dirty="0">
                <a:solidFill>
                  <a:srgbClr val="92D050"/>
                </a:solidFill>
              </a:rPr>
              <a:t>G</a:t>
            </a:r>
            <a:r>
              <a:rPr lang="es-MX" sz="3200" dirty="0">
                <a:solidFill>
                  <a:srgbClr val="92D050"/>
                </a:solidFill>
              </a:rPr>
              <a:t> Y</a:t>
            </a:r>
          </a:p>
        </p:txBody>
      </p:sp>
    </p:spTree>
    <p:extLst>
      <p:ext uri="{BB962C8B-B14F-4D97-AF65-F5344CB8AC3E}">
        <p14:creationId xmlns:p14="http://schemas.microsoft.com/office/powerpoint/2010/main" val="4733641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latin typeface="Montserrat" panose="00000500000000000000" pitchFamily="2" charset="0"/>
              </a:rPr>
              <a:t>¿Preguntas?</a:t>
            </a:r>
          </a:p>
        </p:txBody>
      </p:sp>
      <p:sp>
        <p:nvSpPr>
          <p:cNvPr id="3" name="Subtítulo 2"/>
          <p:cNvSpPr>
            <a:spLocks noGrp="1"/>
          </p:cNvSpPr>
          <p:nvPr>
            <p:ph type="subTitle"/>
          </p:nvPr>
        </p:nvSpPr>
        <p:spPr>
          <a:xfrm>
            <a:off x="0" y="2105247"/>
            <a:ext cx="9144000" cy="2902688"/>
          </a:xfrm>
        </p:spPr>
        <p:txBody>
          <a:bodyPr/>
          <a:lstStyle/>
          <a:p>
            <a:r>
              <a:rPr lang="es-ES_tradnl" sz="3600" dirty="0">
                <a:solidFill>
                  <a:schemeClr val="tx1"/>
                </a:solidFill>
                <a:latin typeface="Montserrat" panose="00000500000000000000" pitchFamily="2" charset="0"/>
              </a:rPr>
              <a:t>¡Muchas Gracias!</a:t>
            </a:r>
          </a:p>
          <a:p>
            <a:endParaRPr lang="es-ES_tradnl" sz="3600" dirty="0">
              <a:latin typeface="Montserrat" panose="00000500000000000000" pitchFamily="2" charset="0"/>
            </a:endParaRPr>
          </a:p>
          <a:p>
            <a:r>
              <a:rPr lang="es-ES_tradnl" sz="3600" dirty="0">
                <a:latin typeface="Montserrat" panose="00000500000000000000" pitchFamily="2" charset="0"/>
                <a:hlinkClick r:id="rId3"/>
              </a:rPr>
              <a:t>juan.or@morelia.tecnm.mx</a:t>
            </a:r>
            <a:endParaRPr lang="es-ES_tradnl" sz="3600" dirty="0">
              <a:latin typeface="Montserrat" panose="00000500000000000000" pitchFamily="2" charset="0"/>
            </a:endParaRPr>
          </a:p>
        </p:txBody>
      </p:sp>
    </p:spTree>
    <p:extLst>
      <p:ext uri="{BB962C8B-B14F-4D97-AF65-F5344CB8AC3E}">
        <p14:creationId xmlns:p14="http://schemas.microsoft.com/office/powerpoint/2010/main" val="80262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8C9F8-5316-A9CE-ABF3-5B9F251FB0F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417C37C-1EAE-906B-7C3C-F89302FE4FC0}"/>
              </a:ext>
            </a:extLst>
          </p:cNvPr>
          <p:cNvSpPr>
            <a:spLocks noGrp="1"/>
          </p:cNvSpPr>
          <p:nvPr>
            <p:ph type="title"/>
          </p:nvPr>
        </p:nvSpPr>
        <p:spPr>
          <a:xfrm>
            <a:off x="0" y="0"/>
            <a:ext cx="9144000" cy="1143000"/>
          </a:xfrm>
        </p:spPr>
        <p:txBody>
          <a:bodyPr>
            <a:normAutofit/>
          </a:bodyPr>
          <a:lstStyle/>
          <a:p>
            <a:pPr algn="ctr"/>
            <a:r>
              <a:rPr lang="es-MX" dirty="0"/>
              <a:t>Cómo hablar de independencia</a:t>
            </a:r>
            <a:endParaRPr lang="es-ES" dirty="0"/>
          </a:p>
        </p:txBody>
      </p:sp>
      <p:sp>
        <p:nvSpPr>
          <p:cNvPr id="9" name="8 CuadroTexto">
            <a:extLst>
              <a:ext uri="{FF2B5EF4-FFF2-40B4-BE49-F238E27FC236}">
                <a16:creationId xmlns:a16="http://schemas.microsoft.com/office/drawing/2014/main" id="{AB62234F-D163-491C-F65E-C046AB101DAB}"/>
              </a:ext>
            </a:extLst>
          </p:cNvPr>
          <p:cNvSpPr txBox="1"/>
          <p:nvPr/>
        </p:nvSpPr>
        <p:spPr>
          <a:xfrm>
            <a:off x="316829" y="1143000"/>
            <a:ext cx="8215370" cy="2062103"/>
          </a:xfrm>
          <a:prstGeom prst="rect">
            <a:avLst/>
          </a:prstGeom>
          <a:noFill/>
        </p:spPr>
        <p:txBody>
          <a:bodyPr wrap="square" rtlCol="0">
            <a:spAutoFit/>
          </a:bodyPr>
          <a:lstStyle/>
          <a:p>
            <a:pPr algn="just"/>
            <a:r>
              <a:rPr lang="es-MX" sz="3200" dirty="0"/>
              <a:t>Con esta nueva y atractiva notación, </a:t>
            </a:r>
            <a:r>
              <a:rPr lang="es-MX" sz="3200" dirty="0">
                <a:solidFill>
                  <a:srgbClr val="92D050"/>
                </a:solidFill>
              </a:rPr>
              <a:t>analicemos por qué la correspondencia entre la independencia gráfica y la distribucional podría ser importante</a:t>
            </a:r>
            <a:r>
              <a:rPr lang="es-MX" sz="3200" dirty="0"/>
              <a:t>.</a:t>
            </a:r>
          </a:p>
        </p:txBody>
      </p:sp>
    </p:spTree>
    <p:extLst>
      <p:ext uri="{BB962C8B-B14F-4D97-AF65-F5344CB8AC3E}">
        <p14:creationId xmlns:p14="http://schemas.microsoft.com/office/powerpoint/2010/main" val="119186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43D0-CE7C-10E3-C64C-5664134C682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5C4709C-CAE0-1F2C-335F-33771FDF4B0F}"/>
              </a:ext>
            </a:extLst>
          </p:cNvPr>
          <p:cNvSpPr>
            <a:spLocks noGrp="1"/>
          </p:cNvSpPr>
          <p:nvPr>
            <p:ph type="title"/>
          </p:nvPr>
        </p:nvSpPr>
        <p:spPr>
          <a:xfrm>
            <a:off x="0" y="0"/>
            <a:ext cx="9144000" cy="1143000"/>
          </a:xfrm>
        </p:spPr>
        <p:txBody>
          <a:bodyPr>
            <a:normAutofit/>
          </a:bodyPr>
          <a:lstStyle/>
          <a:p>
            <a:pPr algn="ctr"/>
            <a:r>
              <a:rPr lang="es-MX" dirty="0"/>
              <a:t>Escogiendo la dirección correcta</a:t>
            </a:r>
            <a:endParaRPr lang="es-ES" dirty="0"/>
          </a:p>
        </p:txBody>
      </p:sp>
      <p:sp>
        <p:nvSpPr>
          <p:cNvPr id="9" name="8 CuadroTexto">
            <a:extLst>
              <a:ext uri="{FF2B5EF4-FFF2-40B4-BE49-F238E27FC236}">
                <a16:creationId xmlns:a16="http://schemas.microsoft.com/office/drawing/2014/main" id="{602184B8-D41F-0ABE-967F-B191461AA5A3}"/>
              </a:ext>
            </a:extLst>
          </p:cNvPr>
          <p:cNvSpPr txBox="1"/>
          <p:nvPr/>
        </p:nvSpPr>
        <p:spPr>
          <a:xfrm>
            <a:off x="316829" y="1143000"/>
            <a:ext cx="8215370" cy="3539430"/>
          </a:xfrm>
          <a:prstGeom prst="rect">
            <a:avLst/>
          </a:prstGeom>
          <a:noFill/>
        </p:spPr>
        <p:txBody>
          <a:bodyPr wrap="square" rtlCol="0">
            <a:spAutoFit/>
          </a:bodyPr>
          <a:lstStyle/>
          <a:p>
            <a:pPr algn="just"/>
            <a:r>
              <a:rPr lang="es-MX" sz="3200" dirty="0"/>
              <a:t>El </a:t>
            </a:r>
            <a:r>
              <a:rPr lang="es-MX" sz="3200" dirty="0">
                <a:solidFill>
                  <a:srgbClr val="92D050"/>
                </a:solidFill>
              </a:rPr>
              <a:t>objetivo básico </a:t>
            </a:r>
            <a:r>
              <a:rPr lang="es-MX" sz="3200" dirty="0"/>
              <a:t>de la </a:t>
            </a:r>
            <a:r>
              <a:rPr lang="es-MX" sz="3200" dirty="0">
                <a:solidFill>
                  <a:srgbClr val="92D050"/>
                </a:solidFill>
              </a:rPr>
              <a:t>inferencia causal </a:t>
            </a:r>
            <a:r>
              <a:rPr lang="es-MX" sz="3200" dirty="0"/>
              <a:t>es estimar el efecto causal de un conjunto de variables sobre otro. </a:t>
            </a:r>
          </a:p>
          <a:p>
            <a:pPr algn="just"/>
            <a:endParaRPr lang="es-MX" sz="3200" dirty="0"/>
          </a:p>
          <a:p>
            <a:pPr algn="just"/>
            <a:r>
              <a:rPr lang="es-MX" sz="3200" dirty="0"/>
              <a:t>En la mayoría de los casos, para hacerlo con </a:t>
            </a:r>
            <a:r>
              <a:rPr lang="es-MX" sz="3200" dirty="0">
                <a:solidFill>
                  <a:schemeClr val="tx1">
                    <a:lumMod val="65000"/>
                    <a:lumOff val="35000"/>
                  </a:schemeClr>
                </a:solidFill>
              </a:rPr>
              <a:t>precisión</a:t>
            </a:r>
            <a:r>
              <a:rPr lang="es-MX" sz="3200" dirty="0"/>
              <a:t>, </a:t>
            </a:r>
            <a:r>
              <a:rPr lang="es-MX" sz="3200" dirty="0">
                <a:solidFill>
                  <a:schemeClr val="tx1">
                    <a:lumMod val="65000"/>
                    <a:lumOff val="35000"/>
                  </a:schemeClr>
                </a:solidFill>
              </a:rPr>
              <a:t>necesitamos saber qué variables debemos controlar</a:t>
            </a:r>
            <a:r>
              <a:rPr lang="es-MX" sz="3200" dirty="0"/>
              <a:t>. </a:t>
            </a:r>
            <a:endParaRPr lang="es-MX" sz="3200" baseline="-25000" dirty="0">
              <a:solidFill>
                <a:srgbClr val="00B050"/>
              </a:solidFill>
            </a:endParaRPr>
          </a:p>
        </p:txBody>
      </p:sp>
    </p:spTree>
    <p:extLst>
      <p:ext uri="{BB962C8B-B14F-4D97-AF65-F5344CB8AC3E}">
        <p14:creationId xmlns:p14="http://schemas.microsoft.com/office/powerpoint/2010/main" val="261705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F641-4E90-DF98-13E8-21C81044F10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5070F37-BE83-3812-8316-33F7C8B5A4A3}"/>
              </a:ext>
            </a:extLst>
          </p:cNvPr>
          <p:cNvSpPr>
            <a:spLocks noGrp="1"/>
          </p:cNvSpPr>
          <p:nvPr>
            <p:ph type="title"/>
          </p:nvPr>
        </p:nvSpPr>
        <p:spPr>
          <a:xfrm>
            <a:off x="0" y="0"/>
            <a:ext cx="9144000" cy="1143000"/>
          </a:xfrm>
        </p:spPr>
        <p:txBody>
          <a:bodyPr>
            <a:normAutofit/>
          </a:bodyPr>
          <a:lstStyle/>
          <a:p>
            <a:pPr algn="ctr"/>
            <a:r>
              <a:rPr lang="es-MX" dirty="0"/>
              <a:t>Escogiendo la dirección correcta</a:t>
            </a:r>
            <a:endParaRPr lang="es-ES" dirty="0"/>
          </a:p>
        </p:txBody>
      </p:sp>
      <p:sp>
        <p:nvSpPr>
          <p:cNvPr id="9" name="8 CuadroTexto">
            <a:extLst>
              <a:ext uri="{FF2B5EF4-FFF2-40B4-BE49-F238E27FC236}">
                <a16:creationId xmlns:a16="http://schemas.microsoft.com/office/drawing/2014/main" id="{DCB01DDB-094F-A00F-0EB6-0606E349041E}"/>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Anteriormente, se ha visto que, para </a:t>
            </a:r>
            <a:r>
              <a:rPr lang="es-MX" sz="3200" dirty="0">
                <a:solidFill>
                  <a:schemeClr val="accent4"/>
                </a:solidFill>
              </a:rPr>
              <a:t>controlar con precisión los factores de confusión</a:t>
            </a:r>
            <a:r>
              <a:rPr lang="es-MX" sz="3200" dirty="0"/>
              <a:t>, debemos ir </a:t>
            </a:r>
            <a:r>
              <a:rPr lang="es-MX" sz="3200" dirty="0">
                <a:solidFill>
                  <a:schemeClr val="accent4"/>
                </a:solidFill>
              </a:rPr>
              <a:t>más allá del ámbito de la estadística pura </a:t>
            </a:r>
            <a:r>
              <a:rPr lang="es-MX" sz="3200" dirty="0"/>
              <a:t>y utilizar la información sobre el </a:t>
            </a:r>
            <a:r>
              <a:rPr lang="es-MX" sz="3200" dirty="0">
                <a:solidFill>
                  <a:schemeClr val="accent4"/>
                </a:solidFill>
              </a:rPr>
              <a:t>proceso de generación de datos</a:t>
            </a:r>
            <a:r>
              <a:rPr lang="es-MX" sz="3200" dirty="0"/>
              <a:t>, que </a:t>
            </a:r>
            <a:r>
              <a:rPr lang="es-MX" sz="3200" dirty="0">
                <a:solidFill>
                  <a:schemeClr val="accent4"/>
                </a:solidFill>
              </a:rPr>
              <a:t>puede codificarse como un gráfico (causal)</a:t>
            </a:r>
            <a:r>
              <a:rPr lang="es-MX" sz="3200" dirty="0"/>
              <a:t>. En este sentido, la </a:t>
            </a:r>
            <a:r>
              <a:rPr lang="es-MX" sz="3200" dirty="0">
                <a:solidFill>
                  <a:schemeClr val="accent2">
                    <a:lumMod val="60000"/>
                    <a:lumOff val="40000"/>
                  </a:schemeClr>
                </a:solidFill>
              </a:rPr>
              <a:t>capacidad de traducir entre propiedades gráficas y estadísticas es fundamental para la inferencia causal</a:t>
            </a:r>
            <a:r>
              <a:rPr lang="es-MX" sz="3200" dirty="0"/>
              <a:t>.</a:t>
            </a:r>
            <a:endParaRPr lang="es-MX" sz="3200" baseline="-25000" dirty="0">
              <a:solidFill>
                <a:srgbClr val="00B050"/>
              </a:solidFill>
            </a:endParaRPr>
          </a:p>
        </p:txBody>
      </p:sp>
    </p:spTree>
    <p:extLst>
      <p:ext uri="{BB962C8B-B14F-4D97-AF65-F5344CB8AC3E}">
        <p14:creationId xmlns:p14="http://schemas.microsoft.com/office/powerpoint/2010/main" val="331961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F7E18-D06B-6A85-7B8D-52A92B950EC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665A60F-E7CA-16B2-7FA7-7119A973394A}"/>
              </a:ext>
            </a:extLst>
          </p:cNvPr>
          <p:cNvSpPr>
            <a:spLocks noGrp="1"/>
          </p:cNvSpPr>
          <p:nvPr>
            <p:ph type="title"/>
          </p:nvPr>
        </p:nvSpPr>
        <p:spPr>
          <a:xfrm>
            <a:off x="0" y="0"/>
            <a:ext cx="9144000" cy="1143000"/>
          </a:xfrm>
        </p:spPr>
        <p:txBody>
          <a:bodyPr>
            <a:normAutofit/>
          </a:bodyPr>
          <a:lstStyle/>
          <a:p>
            <a:pPr algn="ctr"/>
            <a:r>
              <a:rPr lang="es-MX" dirty="0"/>
              <a:t>Escogiendo la dirección correcta</a:t>
            </a:r>
            <a:endParaRPr lang="es-ES" dirty="0"/>
          </a:p>
        </p:txBody>
      </p:sp>
      <p:sp>
        <p:nvSpPr>
          <p:cNvPr id="9" name="8 CuadroTexto">
            <a:extLst>
              <a:ext uri="{FF2B5EF4-FFF2-40B4-BE49-F238E27FC236}">
                <a16:creationId xmlns:a16="http://schemas.microsoft.com/office/drawing/2014/main" id="{B3494D03-CF6E-EC21-DE7F-E40F5D31B35C}"/>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Tener la capacidad de </a:t>
            </a:r>
            <a:r>
              <a:rPr lang="es-MX" sz="3200" dirty="0">
                <a:solidFill>
                  <a:schemeClr val="accent2">
                    <a:lumMod val="60000"/>
                    <a:lumOff val="40000"/>
                  </a:schemeClr>
                </a:solidFill>
              </a:rPr>
              <a:t>traducir</a:t>
            </a:r>
            <a:r>
              <a:rPr lang="es-MX" sz="3200" dirty="0"/>
              <a:t> en la dirección opuesta —</a:t>
            </a:r>
            <a:r>
              <a:rPr lang="es-MX" sz="3200" dirty="0">
                <a:solidFill>
                  <a:schemeClr val="accent2">
                    <a:lumMod val="60000"/>
                    <a:lumOff val="40000"/>
                  </a:schemeClr>
                </a:solidFill>
              </a:rPr>
              <a:t>de propiedades estadísticas a gráficas</a:t>
            </a:r>
            <a:r>
              <a:rPr lang="es-MX" sz="3200" dirty="0"/>
              <a:t>— es </a:t>
            </a:r>
            <a:r>
              <a:rPr lang="es-MX" sz="3200" dirty="0">
                <a:solidFill>
                  <a:schemeClr val="accent2">
                    <a:lumMod val="60000"/>
                    <a:lumOff val="40000"/>
                  </a:schemeClr>
                </a:solidFill>
              </a:rPr>
              <a:t>esencial para el descubrimiento causal</a:t>
            </a:r>
            <a:r>
              <a:rPr lang="es-MX" sz="3200" dirty="0"/>
              <a:t>, un proceso que busca </a:t>
            </a:r>
            <a:r>
              <a:rPr lang="es-MX" sz="3200" dirty="0">
                <a:solidFill>
                  <a:srgbClr val="FFC000"/>
                </a:solidFill>
              </a:rPr>
              <a:t>recrear el gráfico causal a partir de datos observacionales o de intervención</a:t>
            </a:r>
            <a:r>
              <a:rPr lang="es-MX" sz="3200" dirty="0"/>
              <a:t>.</a:t>
            </a:r>
          </a:p>
          <a:p>
            <a:pPr algn="just"/>
            <a:endParaRPr lang="es-MX" sz="3200" dirty="0"/>
          </a:p>
          <a:p>
            <a:pPr algn="just"/>
            <a:r>
              <a:rPr lang="es-MX" sz="3200" dirty="0"/>
              <a:t>Para </a:t>
            </a:r>
            <a:r>
              <a:rPr lang="es-MX" sz="3200" dirty="0">
                <a:solidFill>
                  <a:schemeClr val="accent1">
                    <a:lumMod val="75000"/>
                  </a:schemeClr>
                </a:solidFill>
              </a:rPr>
              <a:t>permitir las asignaciones en ambas direcciones</a:t>
            </a:r>
            <a:r>
              <a:rPr lang="es-MX" sz="3200" dirty="0"/>
              <a:t>, </a:t>
            </a:r>
            <a:r>
              <a:rPr lang="es-MX" sz="3200" dirty="0">
                <a:solidFill>
                  <a:schemeClr val="accent1">
                    <a:lumMod val="75000"/>
                  </a:schemeClr>
                </a:solidFill>
              </a:rPr>
              <a:t>necesitamos cumplir ciertos criterios</a:t>
            </a:r>
            <a:r>
              <a:rPr lang="es-MX" sz="3200" dirty="0"/>
              <a:t>. Revisémoslos.</a:t>
            </a:r>
            <a:endParaRPr lang="es-MX" sz="3200" baseline="-25000" dirty="0">
              <a:solidFill>
                <a:srgbClr val="00B050"/>
              </a:solidFill>
            </a:endParaRPr>
          </a:p>
        </p:txBody>
      </p:sp>
    </p:spTree>
    <p:extLst>
      <p:ext uri="{BB962C8B-B14F-4D97-AF65-F5344CB8AC3E}">
        <p14:creationId xmlns:p14="http://schemas.microsoft.com/office/powerpoint/2010/main" val="303491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6810-6BED-374B-8BA9-E9F91C532C8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479E2A0-AC4D-58E2-2C60-5BD7F3A2B486}"/>
              </a:ext>
            </a:extLst>
          </p:cNvPr>
          <p:cNvSpPr>
            <a:spLocks noGrp="1"/>
          </p:cNvSpPr>
          <p:nvPr>
            <p:ph type="title"/>
          </p:nvPr>
        </p:nvSpPr>
        <p:spPr>
          <a:xfrm>
            <a:off x="0" y="0"/>
            <a:ext cx="9144000" cy="1143000"/>
          </a:xfrm>
        </p:spPr>
        <p:txBody>
          <a:bodyPr>
            <a:normAutofit fontScale="90000"/>
          </a:bodyPr>
          <a:lstStyle/>
          <a:p>
            <a:pPr algn="ctr"/>
            <a:r>
              <a:rPr lang="es-MX" dirty="0"/>
              <a:t>Independencia en un grafo: una definición práctica</a:t>
            </a:r>
            <a:endParaRPr lang="es-ES" dirty="0"/>
          </a:p>
        </p:txBody>
      </p:sp>
      <p:sp>
        <p:nvSpPr>
          <p:cNvPr id="3" name="8 CuadroTexto">
            <a:extLst>
              <a:ext uri="{FF2B5EF4-FFF2-40B4-BE49-F238E27FC236}">
                <a16:creationId xmlns:a16="http://schemas.microsoft.com/office/drawing/2014/main" id="{FB699FC7-A78D-4920-6256-4F6B2EB21D9D}"/>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Decimos que </a:t>
            </a:r>
            <a:r>
              <a:rPr lang="es-MX" sz="3200" dirty="0">
                <a:solidFill>
                  <a:schemeClr val="accent1">
                    <a:lumMod val="75000"/>
                  </a:schemeClr>
                </a:solidFill>
              </a:rPr>
              <a:t>dos nodos son incondicionalmente</a:t>
            </a:r>
            <a:r>
              <a:rPr lang="es-MX" sz="3200" dirty="0"/>
              <a:t> (o marginalmente) </a:t>
            </a:r>
            <a:r>
              <a:rPr lang="es-MX" sz="3200" dirty="0">
                <a:solidFill>
                  <a:schemeClr val="accent1">
                    <a:lumMod val="75000"/>
                  </a:schemeClr>
                </a:solidFill>
              </a:rPr>
              <a:t>independientes en el gráfico </a:t>
            </a:r>
            <a:r>
              <a:rPr lang="es-MX" sz="3200" dirty="0"/>
              <a:t>cuando no hay un </a:t>
            </a:r>
            <a:r>
              <a:rPr lang="es-MX" sz="3200" dirty="0">
                <a:solidFill>
                  <a:srgbClr val="FFC000"/>
                </a:solidFill>
              </a:rPr>
              <a:t>camino abierto que los conecte directa o indirectamente</a:t>
            </a:r>
            <a:r>
              <a:rPr lang="es-MX" sz="3200" dirty="0"/>
              <a:t>.</a:t>
            </a:r>
          </a:p>
          <a:p>
            <a:pPr algn="just"/>
            <a:endParaRPr lang="es-MX" sz="3200" dirty="0"/>
          </a:p>
          <a:p>
            <a:pPr algn="just"/>
            <a:r>
              <a:rPr lang="es-MX" sz="3200" dirty="0"/>
              <a:t>Decimos que </a:t>
            </a:r>
            <a:r>
              <a:rPr lang="es-MX" sz="3200" dirty="0">
                <a:solidFill>
                  <a:srgbClr val="7030A0"/>
                </a:solidFill>
              </a:rPr>
              <a:t>dos nodos, X e Y</a:t>
            </a:r>
            <a:r>
              <a:rPr lang="es-MX" sz="3200" dirty="0"/>
              <a:t>, son </a:t>
            </a:r>
            <a:r>
              <a:rPr lang="es-MX" sz="3200" dirty="0">
                <a:solidFill>
                  <a:srgbClr val="7030A0"/>
                </a:solidFill>
              </a:rPr>
              <a:t>condicionalmente independientes </a:t>
            </a:r>
            <a:r>
              <a:rPr lang="es-MX" sz="3200" dirty="0"/>
              <a:t>dado un </a:t>
            </a:r>
            <a:r>
              <a:rPr lang="es-MX" sz="3200" dirty="0">
                <a:solidFill>
                  <a:srgbClr val="7030A0"/>
                </a:solidFill>
              </a:rPr>
              <a:t>conjunto de nodos Z cuando Z bloquea todos los caminos abiertos que conectan X e Y</a:t>
            </a:r>
            <a:r>
              <a:rPr lang="es-MX" sz="3200" dirty="0"/>
              <a:t>.</a:t>
            </a:r>
          </a:p>
        </p:txBody>
      </p:sp>
    </p:spTree>
    <p:extLst>
      <p:ext uri="{BB962C8B-B14F-4D97-AF65-F5344CB8AC3E}">
        <p14:creationId xmlns:p14="http://schemas.microsoft.com/office/powerpoint/2010/main" val="293065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0F17-730A-7E20-BC94-B17A6BE37BA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D035F8-F0D2-C6F7-94AE-9E7BE66C44D0}"/>
              </a:ext>
            </a:extLst>
          </p:cNvPr>
          <p:cNvSpPr>
            <a:spLocks noGrp="1"/>
          </p:cNvSpPr>
          <p:nvPr>
            <p:ph type="title"/>
          </p:nvPr>
        </p:nvSpPr>
        <p:spPr>
          <a:xfrm>
            <a:off x="0" y="0"/>
            <a:ext cx="9144000" cy="1143000"/>
          </a:xfrm>
        </p:spPr>
        <p:txBody>
          <a:bodyPr>
            <a:normAutofit fontScale="90000"/>
          </a:bodyPr>
          <a:lstStyle/>
          <a:p>
            <a:pPr algn="ctr"/>
            <a:r>
              <a:rPr lang="es-MX" dirty="0"/>
              <a:t>Independencia en un grafo: una definición práctica</a:t>
            </a:r>
            <a:endParaRPr lang="es-ES" dirty="0"/>
          </a:p>
        </p:txBody>
      </p:sp>
      <p:sp>
        <p:nvSpPr>
          <p:cNvPr id="3" name="8 CuadroTexto">
            <a:extLst>
              <a:ext uri="{FF2B5EF4-FFF2-40B4-BE49-F238E27FC236}">
                <a16:creationId xmlns:a16="http://schemas.microsoft.com/office/drawing/2014/main" id="{82F060EC-BA1D-B418-699C-C91000806494}"/>
              </a:ext>
            </a:extLst>
          </p:cNvPr>
          <p:cNvSpPr txBox="1"/>
          <p:nvPr/>
        </p:nvSpPr>
        <p:spPr>
          <a:xfrm>
            <a:off x="316829" y="1143000"/>
            <a:ext cx="8215370" cy="1569660"/>
          </a:xfrm>
          <a:prstGeom prst="rect">
            <a:avLst/>
          </a:prstGeom>
          <a:noFill/>
        </p:spPr>
        <p:txBody>
          <a:bodyPr wrap="square" rtlCol="0">
            <a:spAutoFit/>
          </a:bodyPr>
          <a:lstStyle/>
          <a:p>
            <a:pPr algn="just"/>
            <a:r>
              <a:rPr lang="es-MX" sz="3200" dirty="0"/>
              <a:t>En otras palabras, la </a:t>
            </a:r>
            <a:r>
              <a:rPr lang="es-MX" sz="3200" dirty="0">
                <a:solidFill>
                  <a:srgbClr val="7030A0"/>
                </a:solidFill>
              </a:rPr>
              <a:t>(in)dependencia </a:t>
            </a:r>
            <a:r>
              <a:rPr lang="es-MX" sz="3200" dirty="0"/>
              <a:t>en el </a:t>
            </a:r>
            <a:r>
              <a:rPr lang="es-MX" sz="3200" dirty="0">
                <a:solidFill>
                  <a:srgbClr val="7030A0"/>
                </a:solidFill>
              </a:rPr>
              <a:t>grafo</a:t>
            </a:r>
            <a:r>
              <a:rPr lang="es-MX" sz="3200" dirty="0"/>
              <a:t> es una </a:t>
            </a:r>
            <a:r>
              <a:rPr lang="es-MX" sz="3200" dirty="0">
                <a:solidFill>
                  <a:srgbClr val="7030A0"/>
                </a:solidFill>
              </a:rPr>
              <a:t>función de los caminos abiertos entre los nodos de este grafo</a:t>
            </a:r>
            <a:r>
              <a:rPr lang="es-MX" sz="3200" dirty="0"/>
              <a:t>. </a:t>
            </a:r>
          </a:p>
        </p:txBody>
      </p:sp>
    </p:spTree>
    <p:extLst>
      <p:ext uri="{BB962C8B-B14F-4D97-AF65-F5344CB8AC3E}">
        <p14:creationId xmlns:p14="http://schemas.microsoft.com/office/powerpoint/2010/main" val="383815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EAD76-84FB-8C3B-507F-67DAC80EFEA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3FFBFC7-1956-CD3C-4821-8FA6D5FCFCBD}"/>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F1D5A0AB-2C87-72F6-B086-FA1BF95282D1}"/>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Desde el punto de vista de la </a:t>
            </a:r>
            <a:r>
              <a:rPr lang="es-MX" sz="3200" dirty="0">
                <a:solidFill>
                  <a:srgbClr val="7030A0"/>
                </a:solidFill>
              </a:rPr>
              <a:t>inferencia causal</a:t>
            </a:r>
            <a:r>
              <a:rPr lang="es-MX" sz="3200" dirty="0"/>
              <a:t>, debemos asegurarnos de </a:t>
            </a:r>
            <a:r>
              <a:rPr lang="es-MX" sz="3200" dirty="0">
                <a:solidFill>
                  <a:srgbClr val="7030A0"/>
                </a:solidFill>
              </a:rPr>
              <a:t>poder convertir las independencias gráficas </a:t>
            </a:r>
            <a:r>
              <a:rPr lang="es-MX" sz="3200" dirty="0"/>
              <a:t>(condicionales) </a:t>
            </a:r>
            <a:r>
              <a:rPr lang="es-MX" sz="3200" dirty="0">
                <a:solidFill>
                  <a:srgbClr val="7030A0"/>
                </a:solidFill>
              </a:rPr>
              <a:t>en independencias estadísticas</a:t>
            </a:r>
            <a:r>
              <a:rPr lang="es-MX" sz="3200" dirty="0"/>
              <a:t> (condicionales). </a:t>
            </a:r>
          </a:p>
          <a:p>
            <a:pPr algn="just"/>
            <a:endParaRPr lang="es-MX" sz="3200" dirty="0"/>
          </a:p>
          <a:p>
            <a:pPr algn="just"/>
            <a:r>
              <a:rPr lang="es-MX" sz="3200" dirty="0"/>
              <a:t>Para lograrlo, debemos </a:t>
            </a:r>
            <a:r>
              <a:rPr lang="es-MX" sz="3200" dirty="0">
                <a:solidFill>
                  <a:srgbClr val="7030A0"/>
                </a:solidFill>
              </a:rPr>
              <a:t>satisfacer la condición causal de Markov </a:t>
            </a:r>
            <a:r>
              <a:rPr lang="es-MX" sz="3200" dirty="0"/>
              <a:t>(también conocida como </a:t>
            </a:r>
            <a:r>
              <a:rPr lang="es-MX" sz="3200" dirty="0">
                <a:solidFill>
                  <a:srgbClr val="7030A0"/>
                </a:solidFill>
              </a:rPr>
              <a:t>supuesto causal de Markov </a:t>
            </a:r>
            <a:r>
              <a:rPr lang="es-MX" sz="3200" dirty="0"/>
              <a:t>o </a:t>
            </a:r>
            <a:r>
              <a:rPr lang="es-MX" sz="3200" dirty="0">
                <a:solidFill>
                  <a:srgbClr val="7030A0"/>
                </a:solidFill>
              </a:rPr>
              <a:t>propiedad local de Markov</a:t>
            </a:r>
            <a:r>
              <a:rPr lang="es-MX" sz="3200" dirty="0"/>
              <a:t>).</a:t>
            </a:r>
            <a:endParaRPr lang="es-MX" sz="3200" dirty="0">
              <a:solidFill>
                <a:srgbClr val="C00000"/>
              </a:solidFill>
            </a:endParaRPr>
          </a:p>
        </p:txBody>
      </p:sp>
    </p:spTree>
    <p:extLst>
      <p:ext uri="{BB962C8B-B14F-4D97-AF65-F5344CB8AC3E}">
        <p14:creationId xmlns:p14="http://schemas.microsoft.com/office/powerpoint/2010/main" val="197668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Unidad 5</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2045864"/>
            <a:ext cx="8776353" cy="1446550"/>
          </a:xfrm>
          <a:prstGeom prst="rect">
            <a:avLst/>
          </a:prstGeom>
        </p:spPr>
        <p:txBody>
          <a:bodyPr wrap="square">
            <a:spAutoFit/>
          </a:bodyPr>
          <a:lstStyle/>
          <a:p>
            <a:pPr algn="ctr"/>
            <a:r>
              <a:rPr lang="en-US" sz="4400" dirty="0" err="1">
                <a:solidFill>
                  <a:srgbClr val="7030A0"/>
                </a:solidFill>
                <a:latin typeface="Verdana" panose="020B0604030504040204" pitchFamily="34" charset="0"/>
                <a:cs typeface="Times New Roman" panose="02020603050405020304" pitchFamily="18" charset="0"/>
              </a:rPr>
              <a:t>Bifurcaciones</a:t>
            </a:r>
            <a:r>
              <a:rPr lang="en-US" sz="4400" dirty="0">
                <a:solidFill>
                  <a:srgbClr val="7030A0"/>
                </a:solidFill>
                <a:latin typeface="Verdana" panose="020B0604030504040204" pitchFamily="34" charset="0"/>
                <a:cs typeface="Times New Roman" panose="02020603050405020304" pitchFamily="18" charset="0"/>
              </a:rPr>
              <a:t>, </a:t>
            </a:r>
            <a:r>
              <a:rPr lang="en-US" sz="4400" dirty="0" err="1">
                <a:solidFill>
                  <a:srgbClr val="7030A0"/>
                </a:solidFill>
                <a:latin typeface="Verdana" panose="020B0604030504040204" pitchFamily="34" charset="0"/>
                <a:cs typeface="Times New Roman" panose="02020603050405020304" pitchFamily="18" charset="0"/>
              </a:rPr>
              <a:t>cadenas</a:t>
            </a:r>
            <a:r>
              <a:rPr lang="en-US" sz="4400" dirty="0">
                <a:solidFill>
                  <a:srgbClr val="7030A0"/>
                </a:solidFill>
                <a:latin typeface="Verdana" panose="020B0604030504040204" pitchFamily="34" charset="0"/>
                <a:cs typeface="Times New Roman" panose="02020603050405020304" pitchFamily="18" charset="0"/>
              </a:rPr>
              <a:t> y </a:t>
            </a:r>
            <a:r>
              <a:rPr lang="en-US" sz="4400" dirty="0" err="1">
                <a:solidFill>
                  <a:srgbClr val="7030A0"/>
                </a:solidFill>
                <a:latin typeface="Verdana" panose="020B0604030504040204" pitchFamily="34" charset="0"/>
                <a:cs typeface="Times New Roman" panose="02020603050405020304" pitchFamily="18" charset="0"/>
              </a:rPr>
              <a:t>colisionadores</a:t>
            </a:r>
            <a:endParaRPr lang="en-US" sz="4400" dirty="0">
              <a:solidFill>
                <a:srgbClr val="7030A0"/>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811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13F1-7A25-B29E-7E5E-80B57B5396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F3D775D-B892-7E07-5C51-E96BF6C09C8D}"/>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2D813081-429A-0894-B9E4-091B0CE2E65E}"/>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La </a:t>
            </a:r>
            <a:r>
              <a:rPr lang="es-MX" sz="3200" dirty="0">
                <a:solidFill>
                  <a:srgbClr val="7030A0"/>
                </a:solidFill>
              </a:rPr>
              <a:t>condición causal de Markov </a:t>
            </a:r>
            <a:r>
              <a:rPr lang="es-MX" sz="3200" dirty="0"/>
              <a:t>establece que el nodo, </a:t>
            </a:r>
            <a:r>
              <a:rPr lang="es-MX" sz="3200" dirty="0">
                <a:solidFill>
                  <a:srgbClr val="7030A0"/>
                </a:solidFill>
              </a:rPr>
              <a:t>V</a:t>
            </a:r>
            <a:r>
              <a:rPr lang="es-MX" sz="3200" baseline="-25000" dirty="0">
                <a:solidFill>
                  <a:srgbClr val="7030A0"/>
                </a:solidFill>
              </a:rPr>
              <a:t>i</a:t>
            </a:r>
            <a:r>
              <a:rPr lang="es-MX" sz="3200" dirty="0"/>
              <a:t> , es </a:t>
            </a:r>
            <a:r>
              <a:rPr lang="es-MX" sz="3200" dirty="0">
                <a:solidFill>
                  <a:srgbClr val="7030A0"/>
                </a:solidFill>
              </a:rPr>
              <a:t>independiente de todos sus no descendientes </a:t>
            </a:r>
            <a:r>
              <a:rPr lang="es-MX" sz="3200" dirty="0"/>
              <a:t>(</a:t>
            </a:r>
            <a:r>
              <a:rPr lang="es-MX" sz="3200" dirty="0">
                <a:solidFill>
                  <a:schemeClr val="accent1">
                    <a:lumMod val="75000"/>
                  </a:schemeClr>
                </a:solidFill>
              </a:rPr>
              <a:t>excluyendo a sus progenitores</a:t>
            </a:r>
            <a:r>
              <a:rPr lang="es-MX" sz="3200" dirty="0"/>
              <a:t>) </a:t>
            </a:r>
            <a:r>
              <a:rPr lang="es-MX" sz="3200" dirty="0">
                <a:solidFill>
                  <a:schemeClr val="accent1">
                    <a:lumMod val="75000"/>
                  </a:schemeClr>
                </a:solidFill>
              </a:rPr>
              <a:t>dados sus progenitores</a:t>
            </a:r>
            <a:r>
              <a:rPr lang="es-MX" sz="3200" dirty="0"/>
              <a:t>. Por lo tanto, formalmente, se puede presentar de la siguiente manera:</a:t>
            </a:r>
          </a:p>
          <a:p>
            <a:pPr algn="just"/>
            <a:endParaRPr lang="es-MX" sz="3200" dirty="0"/>
          </a:p>
          <a:p>
            <a:pPr algn="ctr"/>
            <a:r>
              <a:rPr lang="es-MX" sz="3200" dirty="0">
                <a:solidFill>
                  <a:schemeClr val="accent1">
                    <a:lumMod val="75000"/>
                  </a:schemeClr>
                </a:solidFill>
              </a:rPr>
              <a:t>V</a:t>
            </a:r>
            <a:r>
              <a:rPr lang="es-MX" sz="3200" baseline="-25000" dirty="0">
                <a:solidFill>
                  <a:schemeClr val="accent1">
                    <a:lumMod val="75000"/>
                  </a:schemeClr>
                </a:solidFill>
              </a:rPr>
              <a:t>i</a:t>
            </a:r>
            <a:r>
              <a:rPr lang="es-MX" sz="3200" dirty="0">
                <a:solidFill>
                  <a:schemeClr val="accent1">
                    <a:lumMod val="75000"/>
                  </a:schemeClr>
                </a:solidFill>
              </a:rPr>
              <a:t> ⫫</a:t>
            </a:r>
            <a:r>
              <a:rPr lang="es-MX" sz="3200" baseline="-25000" dirty="0">
                <a:solidFill>
                  <a:schemeClr val="accent1">
                    <a:lumMod val="75000"/>
                  </a:schemeClr>
                </a:solidFill>
              </a:rPr>
              <a:t>G</a:t>
            </a:r>
            <a:r>
              <a:rPr lang="es-MX" sz="3200" dirty="0">
                <a:solidFill>
                  <a:schemeClr val="accent1">
                    <a:lumMod val="75000"/>
                  </a:schemeClr>
                </a:solidFill>
              </a:rPr>
              <a:t> V</a:t>
            </a:r>
            <a:r>
              <a:rPr lang="es-MX" sz="3200" baseline="-25000" dirty="0">
                <a:solidFill>
                  <a:schemeClr val="accent1">
                    <a:lumMod val="75000"/>
                  </a:schemeClr>
                </a:solidFill>
              </a:rPr>
              <a:t>j</a:t>
            </a:r>
            <a:r>
              <a:rPr lang="es-MX" sz="3200" dirty="0">
                <a:solidFill>
                  <a:schemeClr val="accent1">
                    <a:lumMod val="75000"/>
                  </a:schemeClr>
                </a:solidFill>
              </a:rPr>
              <a:t> | PA (V</a:t>
            </a:r>
            <a:r>
              <a:rPr lang="es-MX" sz="3200" baseline="-25000" dirty="0">
                <a:solidFill>
                  <a:schemeClr val="accent1">
                    <a:lumMod val="75000"/>
                  </a:schemeClr>
                </a:solidFill>
              </a:rPr>
              <a:t>i</a:t>
            </a:r>
            <a:r>
              <a:rPr lang="es-MX" sz="3200" dirty="0">
                <a:solidFill>
                  <a:schemeClr val="accent1">
                    <a:lumMod val="75000"/>
                  </a:schemeClr>
                </a:solidFill>
              </a:rPr>
              <a:t>) ∀</a:t>
            </a:r>
            <a:r>
              <a:rPr lang="es-MX" sz="3200" baseline="-25000" dirty="0">
                <a:solidFill>
                  <a:schemeClr val="accent1">
                    <a:lumMod val="75000"/>
                  </a:schemeClr>
                </a:solidFill>
              </a:rPr>
              <a:t> j≠i∈G(V,E) \ {DE(Vi ) , PA (Vi)}</a:t>
            </a:r>
          </a:p>
        </p:txBody>
      </p:sp>
    </p:spTree>
    <p:extLst>
      <p:ext uri="{BB962C8B-B14F-4D97-AF65-F5344CB8AC3E}">
        <p14:creationId xmlns:p14="http://schemas.microsoft.com/office/powerpoint/2010/main" val="4019200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B1DA0-CD8C-624B-ADE2-410BA6D8A36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8083888-90BA-A97E-2024-915375B09CBE}"/>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59F64FE2-2CDA-60BC-C069-3EC8B297E0E0}"/>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Comenzamos con V</a:t>
            </a:r>
            <a:r>
              <a:rPr lang="es-MX" sz="3200" baseline="-25000" dirty="0"/>
              <a:t>i</a:t>
            </a:r>
            <a:r>
              <a:rPr lang="es-MX" sz="3200" dirty="0"/>
              <a:t> ⫫</a:t>
            </a:r>
            <a:r>
              <a:rPr lang="es-MX" sz="3200" baseline="-25000" dirty="0"/>
              <a:t>G</a:t>
            </a:r>
            <a:r>
              <a:rPr lang="es-MX" sz="3200" dirty="0"/>
              <a:t> V</a:t>
            </a:r>
            <a:r>
              <a:rPr lang="es-MX" sz="3200" baseline="-25000" dirty="0"/>
              <a:t>j</a:t>
            </a:r>
            <a:r>
              <a:rPr lang="es-MX" sz="3200" dirty="0"/>
              <a:t> . El símbolo </a:t>
            </a:r>
            <a:r>
              <a:rPr lang="es-MX" sz="3200" dirty="0">
                <a:solidFill>
                  <a:schemeClr val="accent1">
                    <a:lumMod val="75000"/>
                  </a:schemeClr>
                </a:solidFill>
              </a:rPr>
              <a:t>⫫</a:t>
            </a:r>
            <a:r>
              <a:rPr lang="es-MX" sz="3200" baseline="-25000" dirty="0">
                <a:solidFill>
                  <a:schemeClr val="accent1">
                    <a:lumMod val="75000"/>
                  </a:schemeClr>
                </a:solidFill>
              </a:rPr>
              <a:t>G</a:t>
            </a:r>
            <a:r>
              <a:rPr lang="es-MX" sz="3200" dirty="0"/>
              <a:t> denota </a:t>
            </a:r>
            <a:r>
              <a:rPr lang="es-MX" sz="3200" dirty="0">
                <a:solidFill>
                  <a:schemeClr val="accent1">
                    <a:lumMod val="75000"/>
                  </a:schemeClr>
                </a:solidFill>
              </a:rPr>
              <a:t>independencia en el grafo</a:t>
            </a:r>
            <a:r>
              <a:rPr lang="es-MX" sz="3200" dirty="0"/>
              <a:t>. Por lo tanto, la afirmación indica que los nodos </a:t>
            </a:r>
            <a:r>
              <a:rPr lang="es-MX" sz="3200" dirty="0">
                <a:solidFill>
                  <a:schemeClr val="bg2">
                    <a:lumMod val="25000"/>
                  </a:schemeClr>
                </a:solidFill>
              </a:rPr>
              <a:t>V</a:t>
            </a:r>
            <a:r>
              <a:rPr lang="es-MX" sz="3200" baseline="-25000" dirty="0">
                <a:solidFill>
                  <a:schemeClr val="bg2">
                    <a:lumMod val="25000"/>
                  </a:schemeClr>
                </a:solidFill>
              </a:rPr>
              <a:t>i</a:t>
            </a:r>
            <a:r>
              <a:rPr lang="es-MX" sz="3200" dirty="0">
                <a:solidFill>
                  <a:schemeClr val="bg2">
                    <a:lumMod val="25000"/>
                  </a:schemeClr>
                </a:solidFill>
              </a:rPr>
              <a:t> y V</a:t>
            </a:r>
            <a:r>
              <a:rPr lang="es-MX" sz="3200" baseline="-25000" dirty="0">
                <a:solidFill>
                  <a:schemeClr val="bg2">
                    <a:lumMod val="25000"/>
                  </a:schemeClr>
                </a:solidFill>
              </a:rPr>
              <a:t>j</a:t>
            </a:r>
            <a:r>
              <a:rPr lang="es-MX" sz="3200" dirty="0"/>
              <a:t> son </a:t>
            </a:r>
            <a:r>
              <a:rPr lang="es-MX" sz="3200" dirty="0">
                <a:solidFill>
                  <a:schemeClr val="bg2">
                    <a:lumMod val="25000"/>
                  </a:schemeClr>
                </a:solidFill>
              </a:rPr>
              <a:t>independientes en el grafo </a:t>
            </a:r>
            <a:r>
              <a:rPr lang="es-MX" sz="3200" dirty="0"/>
              <a:t>o, en otras palabras, que </a:t>
            </a:r>
            <a:r>
              <a:rPr lang="es-MX" sz="3200" dirty="0">
                <a:solidFill>
                  <a:schemeClr val="bg2">
                    <a:lumMod val="25000"/>
                  </a:schemeClr>
                </a:solidFill>
              </a:rPr>
              <a:t>no existen caminos abiertos entre ellos</a:t>
            </a:r>
            <a:r>
              <a:rPr lang="es-MX" sz="3200" dirty="0"/>
              <a:t>.</a:t>
            </a:r>
          </a:p>
          <a:p>
            <a:pPr algn="just"/>
            <a:endParaRPr lang="es-MX" sz="3200" dirty="0"/>
          </a:p>
          <a:p>
            <a:pPr algn="just"/>
            <a:r>
              <a:rPr lang="es-MX" sz="3200" dirty="0"/>
              <a:t>A continuación, tenemos la </a:t>
            </a:r>
            <a:r>
              <a:rPr lang="es-MX" sz="3200" dirty="0">
                <a:solidFill>
                  <a:srgbClr val="92D050"/>
                </a:solidFill>
              </a:rPr>
              <a:t>barra de condicionamiento</a:t>
            </a:r>
            <a:r>
              <a:rPr lang="es-MX" sz="3200" dirty="0"/>
              <a:t>, </a:t>
            </a:r>
            <a:r>
              <a:rPr lang="es-MX" sz="3200" dirty="0">
                <a:solidFill>
                  <a:srgbClr val="92D050"/>
                </a:solidFill>
              </a:rPr>
              <a:t>|</a:t>
            </a:r>
            <a:r>
              <a:rPr lang="es-MX" sz="3200" dirty="0"/>
              <a:t>, y </a:t>
            </a:r>
            <a:r>
              <a:rPr lang="es-MX" sz="3200" dirty="0">
                <a:solidFill>
                  <a:srgbClr val="92D050"/>
                </a:solidFill>
              </a:rPr>
              <a:t>PA (V</a:t>
            </a:r>
            <a:r>
              <a:rPr lang="es-MX" sz="3200" baseline="-25000" dirty="0">
                <a:solidFill>
                  <a:srgbClr val="92D050"/>
                </a:solidFill>
              </a:rPr>
              <a:t>i</a:t>
            </a:r>
            <a:r>
              <a:rPr lang="es-MX" sz="3200" dirty="0">
                <a:solidFill>
                  <a:srgbClr val="92D050"/>
                </a:solidFill>
              </a:rPr>
              <a:t>)</a:t>
            </a:r>
            <a:r>
              <a:rPr lang="es-MX" sz="3200" dirty="0"/>
              <a:t>. Esta última representa los </a:t>
            </a:r>
            <a:r>
              <a:rPr lang="es-MX" sz="3200" dirty="0">
                <a:solidFill>
                  <a:srgbClr val="92D050"/>
                </a:solidFill>
              </a:rPr>
              <a:t>padres del nodo V</a:t>
            </a:r>
            <a:r>
              <a:rPr lang="es-MX" sz="3200" baseline="-25000" dirty="0">
                <a:solidFill>
                  <a:srgbClr val="92D050"/>
                </a:solidFill>
              </a:rPr>
              <a:t>i</a:t>
            </a:r>
            <a:r>
              <a:rPr lang="es-MX" sz="3200" dirty="0"/>
              <a:t>. Estos son todos los nodos cuyas aristas apuntan a V</a:t>
            </a:r>
            <a:r>
              <a:rPr lang="es-MX" sz="3200" baseline="-25000" dirty="0"/>
              <a:t>i</a:t>
            </a:r>
            <a:r>
              <a:rPr lang="es-MX" sz="3200" dirty="0"/>
              <a:t>.</a:t>
            </a:r>
          </a:p>
        </p:txBody>
      </p:sp>
    </p:spTree>
    <p:extLst>
      <p:ext uri="{BB962C8B-B14F-4D97-AF65-F5344CB8AC3E}">
        <p14:creationId xmlns:p14="http://schemas.microsoft.com/office/powerpoint/2010/main" val="1178547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70A58-86B5-4DB2-0441-AACBB05ADEE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025DDCA-7471-46E6-BAC9-9381EB855D72}"/>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D29EC9A7-E4AB-595E-0C50-EFD68B0C546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Esta parte de condicionamiento de la fórmula nos indica que la </a:t>
            </a:r>
            <a:r>
              <a:rPr lang="es-MX" sz="3200" dirty="0">
                <a:solidFill>
                  <a:srgbClr val="92D050"/>
                </a:solidFill>
              </a:rPr>
              <a:t>independencia entre V</a:t>
            </a:r>
            <a:r>
              <a:rPr lang="es-MX" sz="3200" baseline="-25000" dirty="0">
                <a:solidFill>
                  <a:srgbClr val="92D050"/>
                </a:solidFill>
              </a:rPr>
              <a:t>i</a:t>
            </a:r>
            <a:r>
              <a:rPr lang="es-MX" sz="3200" dirty="0">
                <a:solidFill>
                  <a:srgbClr val="92D050"/>
                </a:solidFill>
              </a:rPr>
              <a:t> y V</a:t>
            </a:r>
            <a:r>
              <a:rPr lang="es-MX" sz="3200" baseline="-25000" dirty="0">
                <a:solidFill>
                  <a:srgbClr val="92D050"/>
                </a:solidFill>
              </a:rPr>
              <a:t>j</a:t>
            </a:r>
            <a:r>
              <a:rPr lang="es-MX" sz="3200" dirty="0">
                <a:solidFill>
                  <a:srgbClr val="92D050"/>
                </a:solidFill>
              </a:rPr>
              <a:t> solo se cumple cuando controlamos el conjunto de padres del nodo V</a:t>
            </a:r>
            <a:r>
              <a:rPr lang="es-MX" sz="3200" baseline="-25000" dirty="0">
                <a:solidFill>
                  <a:srgbClr val="92D050"/>
                </a:solidFill>
              </a:rPr>
              <a:t>i</a:t>
            </a:r>
            <a:r>
              <a:rPr lang="es-MX" sz="3200" dirty="0"/>
              <a:t>.</a:t>
            </a:r>
          </a:p>
          <a:p>
            <a:pPr algn="just"/>
            <a:endParaRPr lang="es-MX" sz="3200" dirty="0"/>
          </a:p>
          <a:p>
            <a:pPr algn="just"/>
            <a:r>
              <a:rPr lang="es-MX" sz="3200" dirty="0"/>
              <a:t>El símbolo </a:t>
            </a:r>
            <a:r>
              <a:rPr lang="es-MX" sz="3200" dirty="0">
                <a:solidFill>
                  <a:srgbClr val="7030A0"/>
                </a:solidFill>
              </a:rPr>
              <a:t>∀</a:t>
            </a:r>
            <a:r>
              <a:rPr lang="es-MX" sz="3200" dirty="0"/>
              <a:t> significa </a:t>
            </a:r>
            <a:r>
              <a:rPr lang="es-MX" sz="3200" dirty="0">
                <a:solidFill>
                  <a:srgbClr val="7030A0"/>
                </a:solidFill>
              </a:rPr>
              <a:t>"para todos"</a:t>
            </a:r>
            <a:r>
              <a:rPr lang="es-MX" sz="3200" dirty="0"/>
              <a:t>. Esto significa que el </a:t>
            </a:r>
            <a:r>
              <a:rPr lang="es-MX" sz="3200" dirty="0">
                <a:solidFill>
                  <a:srgbClr val="7030A0"/>
                </a:solidFill>
              </a:rPr>
              <a:t>nodo V</a:t>
            </a:r>
            <a:r>
              <a:rPr lang="es-MX" sz="3200" baseline="-25000" dirty="0">
                <a:solidFill>
                  <a:srgbClr val="7030A0"/>
                </a:solidFill>
              </a:rPr>
              <a:t>i</a:t>
            </a:r>
            <a:r>
              <a:rPr lang="es-MX" sz="3200" dirty="0">
                <a:solidFill>
                  <a:srgbClr val="7030A0"/>
                </a:solidFill>
              </a:rPr>
              <a:t> es independiente de todos los demás nodos (j≠i) del grafo G(V,E)</a:t>
            </a:r>
            <a:r>
              <a:rPr lang="es-MX" sz="3200" dirty="0"/>
              <a:t>, donde </a:t>
            </a:r>
            <a:r>
              <a:rPr lang="es-MX" sz="3200" dirty="0">
                <a:solidFill>
                  <a:srgbClr val="92D050"/>
                </a:solidFill>
              </a:rPr>
              <a:t>G</a:t>
            </a:r>
            <a:r>
              <a:rPr lang="es-MX" sz="3200" dirty="0"/>
              <a:t> representa el grafo de interés (</a:t>
            </a:r>
            <a:r>
              <a:rPr lang="es-MX" sz="3200" dirty="0">
                <a:solidFill>
                  <a:srgbClr val="92D050"/>
                </a:solidFill>
              </a:rPr>
              <a:t>GAD</a:t>
            </a:r>
            <a:r>
              <a:rPr lang="es-MX" sz="3200" dirty="0"/>
              <a:t>), </a:t>
            </a:r>
            <a:r>
              <a:rPr lang="es-MX" sz="3200" dirty="0">
                <a:solidFill>
                  <a:srgbClr val="92D050"/>
                </a:solidFill>
              </a:rPr>
              <a:t>V</a:t>
            </a:r>
            <a:r>
              <a:rPr lang="es-MX" sz="3200" dirty="0"/>
              <a:t> es el </a:t>
            </a:r>
            <a:r>
              <a:rPr lang="es-MX" sz="3200" dirty="0">
                <a:solidFill>
                  <a:srgbClr val="92D050"/>
                </a:solidFill>
              </a:rPr>
              <a:t>conjunto</a:t>
            </a:r>
            <a:r>
              <a:rPr lang="es-MX" sz="3200" dirty="0"/>
              <a:t> de todos los </a:t>
            </a:r>
            <a:r>
              <a:rPr lang="es-MX" sz="3200" dirty="0">
                <a:solidFill>
                  <a:srgbClr val="92D050"/>
                </a:solidFill>
              </a:rPr>
              <a:t>vértices</a:t>
            </a:r>
            <a:r>
              <a:rPr lang="es-MX" sz="3200" dirty="0"/>
              <a:t> de este grafo y </a:t>
            </a:r>
            <a:r>
              <a:rPr lang="es-MX" sz="3200" dirty="0">
                <a:solidFill>
                  <a:srgbClr val="92D050"/>
                </a:solidFill>
              </a:rPr>
              <a:t>E</a:t>
            </a:r>
            <a:r>
              <a:rPr lang="es-MX" sz="3200" dirty="0"/>
              <a:t> es el </a:t>
            </a:r>
            <a:r>
              <a:rPr lang="es-MX" sz="3200" dirty="0">
                <a:solidFill>
                  <a:srgbClr val="92D050"/>
                </a:solidFill>
              </a:rPr>
              <a:t>conjunto de todas las aristas</a:t>
            </a:r>
            <a:r>
              <a:rPr lang="es-MX" sz="3200" dirty="0"/>
              <a:t>.</a:t>
            </a:r>
          </a:p>
        </p:txBody>
      </p:sp>
    </p:spTree>
    <p:extLst>
      <p:ext uri="{BB962C8B-B14F-4D97-AF65-F5344CB8AC3E}">
        <p14:creationId xmlns:p14="http://schemas.microsoft.com/office/powerpoint/2010/main" val="143021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EBE28-43E1-7CAC-F172-CEEB8E4C9CE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D47AE73-6661-C6E4-6784-AF2551F0444D}"/>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739D27C5-537E-7868-847C-37CFCDB50F2B}"/>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Finalmente, tenemos el críptico </a:t>
            </a:r>
            <a:r>
              <a:rPr lang="es-MX" sz="3200" dirty="0">
                <a:solidFill>
                  <a:srgbClr val="92D050"/>
                </a:solidFill>
              </a:rPr>
              <a:t>\ {DE (V</a:t>
            </a:r>
            <a:r>
              <a:rPr lang="es-MX" sz="3200" baseline="-25000" dirty="0">
                <a:solidFill>
                  <a:srgbClr val="92D050"/>
                </a:solidFill>
              </a:rPr>
              <a:t>i</a:t>
            </a:r>
            <a:r>
              <a:rPr lang="es-MX" sz="3200" dirty="0">
                <a:solidFill>
                  <a:srgbClr val="92D050"/>
                </a:solidFill>
              </a:rPr>
              <a:t>)</a:t>
            </a:r>
            <a:r>
              <a:rPr lang="es-MX" sz="3200" dirty="0"/>
              <a:t>, PA(V</a:t>
            </a:r>
            <a:r>
              <a:rPr lang="es-MX" sz="3200" baseline="-25000" dirty="0"/>
              <a:t>i</a:t>
            </a:r>
            <a:r>
              <a:rPr lang="es-MX" sz="3200" dirty="0"/>
              <a:t>)} . El </a:t>
            </a:r>
            <a:r>
              <a:rPr lang="es-MX" sz="3200" dirty="0">
                <a:solidFill>
                  <a:srgbClr val="92D050"/>
                </a:solidFill>
              </a:rPr>
              <a:t>símbolo \</a:t>
            </a:r>
            <a:r>
              <a:rPr lang="es-MX" sz="3200" dirty="0"/>
              <a:t>. Lo leemos como "excluyente".</a:t>
            </a:r>
          </a:p>
          <a:p>
            <a:pPr algn="just"/>
            <a:r>
              <a:rPr lang="es-MX" sz="3200" dirty="0"/>
              <a:t>Las </a:t>
            </a:r>
            <a:r>
              <a:rPr lang="es-MX" sz="3200" dirty="0">
                <a:solidFill>
                  <a:schemeClr val="tx2"/>
                </a:solidFill>
              </a:rPr>
              <a:t>llaves denotan un conjunto</a:t>
            </a:r>
            <a:r>
              <a:rPr lang="es-MX" sz="3200" dirty="0"/>
              <a:t>, y tenemos dos elementos en este conjunto:</a:t>
            </a:r>
          </a:p>
          <a:p>
            <a:pPr marL="457200" indent="-457200" algn="just">
              <a:buFont typeface="Arial" panose="020B0604020202020204" pitchFamily="34" charset="0"/>
              <a:buChar char="•"/>
            </a:pPr>
            <a:r>
              <a:rPr lang="es-MX" sz="3200" dirty="0">
                <a:solidFill>
                  <a:schemeClr val="tx2"/>
                </a:solidFill>
              </a:rPr>
              <a:t>DE(Vi)</a:t>
            </a:r>
            <a:r>
              <a:rPr lang="es-MX" sz="3200" dirty="0"/>
              <a:t>, que representa el </a:t>
            </a:r>
            <a:r>
              <a:rPr lang="es-MX" sz="3200" dirty="0">
                <a:solidFill>
                  <a:schemeClr val="tx2"/>
                </a:solidFill>
              </a:rPr>
              <a:t>conjunto de todos los descendientes del nodo</a:t>
            </a:r>
            <a:r>
              <a:rPr lang="es-MX" sz="3200" dirty="0"/>
              <a:t>, V</a:t>
            </a:r>
            <a:r>
              <a:rPr lang="es-MX" sz="3200" baseline="-25000" dirty="0"/>
              <a:t>i</a:t>
            </a:r>
          </a:p>
          <a:p>
            <a:pPr marL="457200" indent="-457200" algn="just">
              <a:buFont typeface="Arial" panose="020B0604020202020204" pitchFamily="34" charset="0"/>
              <a:buChar char="•"/>
            </a:pPr>
            <a:r>
              <a:rPr lang="es-MX" sz="3200" dirty="0">
                <a:solidFill>
                  <a:srgbClr val="7030A0"/>
                </a:solidFill>
              </a:rPr>
              <a:t>PA(V</a:t>
            </a:r>
            <a:r>
              <a:rPr lang="es-MX" sz="3200" baseline="-25000" dirty="0">
                <a:solidFill>
                  <a:srgbClr val="7030A0"/>
                </a:solidFill>
              </a:rPr>
              <a:t>i</a:t>
            </a:r>
            <a:r>
              <a:rPr lang="es-MX" sz="3200" dirty="0">
                <a:solidFill>
                  <a:srgbClr val="7030A0"/>
                </a:solidFill>
              </a:rPr>
              <a:t>)</a:t>
            </a:r>
            <a:r>
              <a:rPr lang="es-MX" sz="3200" dirty="0"/>
              <a:t>, que representa el </a:t>
            </a:r>
            <a:r>
              <a:rPr lang="es-MX" sz="3200" dirty="0">
                <a:solidFill>
                  <a:srgbClr val="7030A0"/>
                </a:solidFill>
              </a:rPr>
              <a:t>conjunto de los padres de V</a:t>
            </a:r>
            <a:r>
              <a:rPr lang="es-MX" sz="3200" baseline="-25000" dirty="0">
                <a:solidFill>
                  <a:srgbClr val="7030A0"/>
                </a:solidFill>
              </a:rPr>
              <a:t>i</a:t>
            </a:r>
          </a:p>
        </p:txBody>
      </p:sp>
    </p:spTree>
    <p:extLst>
      <p:ext uri="{BB962C8B-B14F-4D97-AF65-F5344CB8AC3E}">
        <p14:creationId xmlns:p14="http://schemas.microsoft.com/office/powerpoint/2010/main" val="87685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DF0B-2CBC-F060-5DCD-2A530DDCD96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083ACCB-6AFA-F18F-9AE2-EEC8CACA3532}"/>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783C5B78-3FC1-8C42-AD1A-3F3462FCAF9B}"/>
              </a:ext>
            </a:extLst>
          </p:cNvPr>
          <p:cNvSpPr txBox="1"/>
          <p:nvPr/>
        </p:nvSpPr>
        <p:spPr>
          <a:xfrm>
            <a:off x="185057" y="1143000"/>
            <a:ext cx="8752114" cy="4031873"/>
          </a:xfrm>
          <a:prstGeom prst="rect">
            <a:avLst/>
          </a:prstGeom>
          <a:noFill/>
        </p:spPr>
        <p:txBody>
          <a:bodyPr wrap="square" rtlCol="0">
            <a:spAutoFit/>
          </a:bodyPr>
          <a:lstStyle/>
          <a:p>
            <a:pPr algn="just"/>
            <a:r>
              <a:rPr lang="es-MX" sz="3200" dirty="0"/>
              <a:t>En resumen: el nodo </a:t>
            </a:r>
            <a:r>
              <a:rPr lang="es-MX" sz="3200" dirty="0">
                <a:solidFill>
                  <a:srgbClr val="7030A0"/>
                </a:solidFill>
              </a:rPr>
              <a:t>V</a:t>
            </a:r>
            <a:r>
              <a:rPr lang="es-MX" sz="3200" baseline="-25000" dirty="0">
                <a:solidFill>
                  <a:srgbClr val="7030A0"/>
                </a:solidFill>
              </a:rPr>
              <a:t>i</a:t>
            </a:r>
            <a:r>
              <a:rPr lang="es-MX" sz="3200" dirty="0">
                <a:solidFill>
                  <a:srgbClr val="7030A0"/>
                </a:solidFill>
              </a:rPr>
              <a:t> es independiente de todos los demás nodos del grafo G</a:t>
            </a:r>
            <a:r>
              <a:rPr lang="es-MX" sz="3200" dirty="0"/>
              <a:t>, </a:t>
            </a:r>
            <a:r>
              <a:rPr lang="es-MX" sz="3200" dirty="0">
                <a:solidFill>
                  <a:srgbClr val="7030A0"/>
                </a:solidFill>
              </a:rPr>
              <a:t>excluyendo sus descendientes y padres</a:t>
            </a:r>
            <a:r>
              <a:rPr lang="es-MX" sz="3200" dirty="0"/>
              <a:t>, </a:t>
            </a:r>
            <a:r>
              <a:rPr lang="es-MX" sz="3200" dirty="0">
                <a:solidFill>
                  <a:srgbClr val="7030A0"/>
                </a:solidFill>
              </a:rPr>
              <a:t>dados sus padres</a:t>
            </a:r>
            <a:r>
              <a:rPr lang="es-MX" sz="3200" dirty="0"/>
              <a:t>. </a:t>
            </a:r>
          </a:p>
          <a:p>
            <a:pPr algn="just"/>
            <a:endParaRPr lang="es-MX" sz="3200" dirty="0"/>
          </a:p>
          <a:p>
            <a:pPr algn="just"/>
            <a:r>
              <a:rPr lang="es-MX" sz="3200" dirty="0"/>
              <a:t>Las siguientes dos figuras, representan dos ejemplos de gráficos en los que se cumple la condición causal de Markov. </a:t>
            </a:r>
          </a:p>
        </p:txBody>
      </p:sp>
    </p:spTree>
    <p:extLst>
      <p:ext uri="{BB962C8B-B14F-4D97-AF65-F5344CB8AC3E}">
        <p14:creationId xmlns:p14="http://schemas.microsoft.com/office/powerpoint/2010/main" val="27352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B392-9AF3-7510-AA1F-73DE06AC282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54BF19E-1B3C-FF3F-DE71-3FD98FDF059E}"/>
              </a:ext>
            </a:extLst>
          </p:cNvPr>
          <p:cNvSpPr>
            <a:spLocks noGrp="1"/>
          </p:cNvSpPr>
          <p:nvPr>
            <p:ph type="title"/>
          </p:nvPr>
        </p:nvSpPr>
        <p:spPr>
          <a:xfrm>
            <a:off x="0" y="0"/>
            <a:ext cx="9144000" cy="1143000"/>
          </a:xfrm>
        </p:spPr>
        <p:txBody>
          <a:bodyPr>
            <a:normAutofit fontScale="90000"/>
          </a:bodyPr>
          <a:lstStyle/>
          <a:p>
            <a:pPr algn="ctr"/>
            <a:r>
              <a:rPr lang="es-MX" dirty="0"/>
              <a:t>Ejemplo 1 de Condición Causal de Markov</a:t>
            </a:r>
            <a:endParaRPr lang="es-ES" dirty="0"/>
          </a:p>
        </p:txBody>
      </p:sp>
      <p:pic>
        <p:nvPicPr>
          <p:cNvPr id="4" name="Imagen 3">
            <a:extLst>
              <a:ext uri="{FF2B5EF4-FFF2-40B4-BE49-F238E27FC236}">
                <a16:creationId xmlns:a16="http://schemas.microsoft.com/office/drawing/2014/main" id="{41E20049-3B2B-C5B0-B9AC-2FA641D8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2" y="1498600"/>
            <a:ext cx="7982174" cy="4622058"/>
          </a:xfrm>
          <a:prstGeom prst="rect">
            <a:avLst/>
          </a:prstGeom>
        </p:spPr>
      </p:pic>
    </p:spTree>
    <p:extLst>
      <p:ext uri="{BB962C8B-B14F-4D97-AF65-F5344CB8AC3E}">
        <p14:creationId xmlns:p14="http://schemas.microsoft.com/office/powerpoint/2010/main" val="403947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81996-F904-D985-36CA-8745E5AADAB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BD400C3-B86F-D50C-9B6A-434D7F576F25}"/>
              </a:ext>
            </a:extLst>
          </p:cNvPr>
          <p:cNvSpPr>
            <a:spLocks noGrp="1"/>
          </p:cNvSpPr>
          <p:nvPr>
            <p:ph type="title"/>
          </p:nvPr>
        </p:nvSpPr>
        <p:spPr>
          <a:xfrm>
            <a:off x="0" y="0"/>
            <a:ext cx="9144000" cy="1143000"/>
          </a:xfrm>
        </p:spPr>
        <p:txBody>
          <a:bodyPr>
            <a:normAutofit fontScale="90000"/>
          </a:bodyPr>
          <a:lstStyle/>
          <a:p>
            <a:pPr algn="ctr"/>
            <a:r>
              <a:rPr lang="es-MX" dirty="0"/>
              <a:t>Ejemplo 2 de Condición Causal de Markov</a:t>
            </a:r>
            <a:endParaRPr lang="es-ES" dirty="0"/>
          </a:p>
        </p:txBody>
      </p:sp>
      <p:pic>
        <p:nvPicPr>
          <p:cNvPr id="5" name="Imagen 4">
            <a:extLst>
              <a:ext uri="{FF2B5EF4-FFF2-40B4-BE49-F238E27FC236}">
                <a16:creationId xmlns:a16="http://schemas.microsoft.com/office/drawing/2014/main" id="{C8AF9408-9429-9B99-0023-FA75D456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06" y="1476504"/>
            <a:ext cx="8466607" cy="4547777"/>
          </a:xfrm>
          <a:prstGeom prst="rect">
            <a:avLst/>
          </a:prstGeom>
        </p:spPr>
      </p:pic>
    </p:spTree>
    <p:extLst>
      <p:ext uri="{BB962C8B-B14F-4D97-AF65-F5344CB8AC3E}">
        <p14:creationId xmlns:p14="http://schemas.microsoft.com/office/powerpoint/2010/main" val="3017388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2B7D-1842-324C-81AA-5C2CDB0FCC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554D498-11C1-C9ED-A711-F0E56DBA2CA0}"/>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05F354ED-117A-90E1-CE44-C6A267DE4E8A}"/>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En ambos casos controlando </a:t>
            </a:r>
            <a:r>
              <a:rPr lang="es-MX" sz="3200" dirty="0">
                <a:solidFill>
                  <a:srgbClr val="7030A0"/>
                </a:solidFill>
              </a:rPr>
              <a:t>PA (V</a:t>
            </a:r>
            <a:r>
              <a:rPr lang="es-MX" sz="3200" baseline="-25000" dirty="0">
                <a:solidFill>
                  <a:srgbClr val="7030A0"/>
                </a:solidFill>
              </a:rPr>
              <a:t>i</a:t>
            </a:r>
            <a:r>
              <a:rPr lang="es-MX" sz="3200" dirty="0">
                <a:solidFill>
                  <a:srgbClr val="7030A0"/>
                </a:solidFill>
              </a:rPr>
              <a:t>)</a:t>
            </a:r>
            <a:r>
              <a:rPr lang="es-MX" sz="3200" dirty="0"/>
              <a:t>, el nodo </a:t>
            </a:r>
            <a:r>
              <a:rPr lang="es-MX" sz="3200" dirty="0">
                <a:solidFill>
                  <a:srgbClr val="7030A0"/>
                </a:solidFill>
              </a:rPr>
              <a:t>padre del nodo</a:t>
            </a:r>
            <a:r>
              <a:rPr lang="es-MX" sz="3200" dirty="0"/>
              <a:t>, </a:t>
            </a:r>
            <a:r>
              <a:rPr lang="es-MX" sz="3200" dirty="0">
                <a:solidFill>
                  <a:srgbClr val="7030A0"/>
                </a:solidFill>
              </a:rPr>
              <a:t>V</a:t>
            </a:r>
            <a:r>
              <a:rPr lang="es-MX" sz="3200" baseline="-25000" dirty="0">
                <a:solidFill>
                  <a:srgbClr val="7030A0"/>
                </a:solidFill>
              </a:rPr>
              <a:t>i</a:t>
            </a:r>
            <a:r>
              <a:rPr lang="es-MX" sz="3200" dirty="0"/>
              <a:t>, </a:t>
            </a:r>
            <a:r>
              <a:rPr lang="es-MX" sz="3200" dirty="0">
                <a:solidFill>
                  <a:srgbClr val="7030A0"/>
                </a:solidFill>
              </a:rPr>
              <a:t>elimina la asociación entre los nodos V</a:t>
            </a:r>
            <a:r>
              <a:rPr lang="es-MX" sz="3200" baseline="-25000" dirty="0">
                <a:solidFill>
                  <a:srgbClr val="7030A0"/>
                </a:solidFill>
              </a:rPr>
              <a:t>i</a:t>
            </a:r>
            <a:r>
              <a:rPr lang="es-MX" sz="3200" dirty="0">
                <a:solidFill>
                  <a:srgbClr val="7030A0"/>
                </a:solidFill>
              </a:rPr>
              <a:t> y V</a:t>
            </a:r>
            <a:r>
              <a:rPr lang="es-MX" sz="3200" baseline="-25000" dirty="0">
                <a:solidFill>
                  <a:srgbClr val="7030A0"/>
                </a:solidFill>
              </a:rPr>
              <a:t>j</a:t>
            </a:r>
            <a:r>
              <a:rPr lang="es-MX" sz="3200" dirty="0"/>
              <a:t>. Tenga en cuenta que las </a:t>
            </a:r>
            <a:r>
              <a:rPr lang="es-MX" sz="3200" dirty="0">
                <a:solidFill>
                  <a:srgbClr val="92D050"/>
                </a:solidFill>
              </a:rPr>
              <a:t>relaciones entre V</a:t>
            </a:r>
            <a:r>
              <a:rPr lang="es-MX" sz="3200" baseline="-25000" dirty="0">
                <a:solidFill>
                  <a:srgbClr val="92D050"/>
                </a:solidFill>
              </a:rPr>
              <a:t>i</a:t>
            </a:r>
            <a:r>
              <a:rPr lang="es-MX" sz="3200" dirty="0">
                <a:solidFill>
                  <a:srgbClr val="92D050"/>
                </a:solidFill>
              </a:rPr>
              <a:t> y V</a:t>
            </a:r>
            <a:r>
              <a:rPr lang="es-MX" sz="3200" baseline="-25000" dirty="0">
                <a:solidFill>
                  <a:srgbClr val="92D050"/>
                </a:solidFill>
              </a:rPr>
              <a:t>j</a:t>
            </a:r>
            <a:r>
              <a:rPr lang="es-MX" sz="3200" dirty="0">
                <a:solidFill>
                  <a:srgbClr val="92D050"/>
                </a:solidFill>
              </a:rPr>
              <a:t> son diferentes en ambas figuras</a:t>
            </a:r>
            <a:r>
              <a:rPr lang="es-MX" sz="3200" dirty="0"/>
              <a:t>. </a:t>
            </a:r>
          </a:p>
          <a:p>
            <a:pPr algn="just"/>
            <a:r>
              <a:rPr lang="es-MX" sz="3200" dirty="0"/>
              <a:t>En la </a:t>
            </a:r>
            <a:r>
              <a:rPr lang="es-MX" sz="3200" dirty="0">
                <a:solidFill>
                  <a:srgbClr val="FFC000"/>
                </a:solidFill>
              </a:rPr>
              <a:t>primera figura</a:t>
            </a:r>
            <a:r>
              <a:rPr lang="es-MX" sz="3200" dirty="0"/>
              <a:t>, los nodos, </a:t>
            </a:r>
            <a:r>
              <a:rPr lang="es-MX" sz="3200" dirty="0">
                <a:solidFill>
                  <a:srgbClr val="FFC000"/>
                </a:solidFill>
              </a:rPr>
              <a:t>V</a:t>
            </a:r>
            <a:r>
              <a:rPr lang="es-MX" sz="3200" baseline="-25000" dirty="0">
                <a:solidFill>
                  <a:srgbClr val="FFC000"/>
                </a:solidFill>
              </a:rPr>
              <a:t>i</a:t>
            </a:r>
            <a:r>
              <a:rPr lang="es-MX" sz="3200" dirty="0">
                <a:solidFill>
                  <a:srgbClr val="FFC000"/>
                </a:solidFill>
              </a:rPr>
              <a:t> y V</a:t>
            </a:r>
            <a:r>
              <a:rPr lang="es-MX" sz="3200" baseline="-25000" dirty="0">
                <a:solidFill>
                  <a:srgbClr val="FFC000"/>
                </a:solidFill>
              </a:rPr>
              <a:t>j</a:t>
            </a:r>
            <a:r>
              <a:rPr lang="es-MX" sz="3200" dirty="0">
                <a:solidFill>
                  <a:srgbClr val="FFC000"/>
                </a:solidFill>
              </a:rPr>
              <a:t>, tienen una causa común (PA(V</a:t>
            </a:r>
            <a:r>
              <a:rPr lang="es-MX" sz="3200" baseline="-25000" dirty="0">
                <a:solidFill>
                  <a:srgbClr val="FFC000"/>
                </a:solidFill>
              </a:rPr>
              <a:t>i</a:t>
            </a:r>
            <a:r>
              <a:rPr lang="es-MX" sz="3200" dirty="0">
                <a:solidFill>
                  <a:srgbClr val="FFC000"/>
                </a:solidFill>
              </a:rPr>
              <a:t>))</a:t>
            </a:r>
            <a:r>
              <a:rPr lang="es-MX" sz="3200" dirty="0"/>
              <a:t>, en la </a:t>
            </a:r>
            <a:r>
              <a:rPr lang="es-MX" sz="3200" dirty="0">
                <a:solidFill>
                  <a:srgbClr val="0070C0"/>
                </a:solidFill>
              </a:rPr>
              <a:t>segunda figura</a:t>
            </a:r>
            <a:r>
              <a:rPr lang="es-MX" sz="3200" dirty="0"/>
              <a:t>, el nodo, </a:t>
            </a:r>
            <a:r>
              <a:rPr lang="es-MX" sz="3200" dirty="0">
                <a:solidFill>
                  <a:srgbClr val="0070C0"/>
                </a:solidFill>
              </a:rPr>
              <a:t>V</a:t>
            </a:r>
            <a:r>
              <a:rPr lang="es-MX" sz="3200" baseline="-25000" dirty="0">
                <a:solidFill>
                  <a:srgbClr val="0070C0"/>
                </a:solidFill>
              </a:rPr>
              <a:t>j</a:t>
            </a:r>
            <a:r>
              <a:rPr lang="es-MX" sz="3200" dirty="0">
                <a:solidFill>
                  <a:srgbClr val="0070C0"/>
                </a:solidFill>
              </a:rPr>
              <a:t> es un abuelo de V</a:t>
            </a:r>
            <a:r>
              <a:rPr lang="es-MX" sz="3200" baseline="-25000" dirty="0">
                <a:solidFill>
                  <a:srgbClr val="0070C0"/>
                </a:solidFill>
              </a:rPr>
              <a:t>i</a:t>
            </a:r>
            <a:r>
              <a:rPr lang="es-MX" sz="3200" dirty="0"/>
              <a:t>. </a:t>
            </a:r>
            <a:r>
              <a:rPr lang="es-MX" sz="3200" dirty="0">
                <a:solidFill>
                  <a:srgbClr val="C00000"/>
                </a:solidFill>
              </a:rPr>
              <a:t>Si se cumple la condición causal de Markov</a:t>
            </a:r>
            <a:r>
              <a:rPr lang="es-MX" sz="3200" dirty="0"/>
              <a:t>, </a:t>
            </a:r>
            <a:r>
              <a:rPr lang="es-MX" sz="3200" dirty="0">
                <a:solidFill>
                  <a:srgbClr val="C00000"/>
                </a:solidFill>
              </a:rPr>
              <a:t>la asociación entre los nodos V</a:t>
            </a:r>
            <a:r>
              <a:rPr lang="es-MX" sz="3200" baseline="-25000" dirty="0">
                <a:solidFill>
                  <a:srgbClr val="C00000"/>
                </a:solidFill>
              </a:rPr>
              <a:t>i</a:t>
            </a:r>
            <a:r>
              <a:rPr lang="es-MX" sz="3200" dirty="0">
                <a:solidFill>
                  <a:srgbClr val="C00000"/>
                </a:solidFill>
              </a:rPr>
              <a:t> y V</a:t>
            </a:r>
            <a:r>
              <a:rPr lang="es-MX" sz="3200" baseline="-25000" dirty="0">
                <a:solidFill>
                  <a:srgbClr val="C00000"/>
                </a:solidFill>
              </a:rPr>
              <a:t>j</a:t>
            </a:r>
            <a:r>
              <a:rPr lang="es-MX" sz="3200" dirty="0">
                <a:solidFill>
                  <a:srgbClr val="C00000"/>
                </a:solidFill>
              </a:rPr>
              <a:t> debe eliminarse en ambos casos</a:t>
            </a:r>
            <a:r>
              <a:rPr lang="es-MX" sz="3200" dirty="0"/>
              <a:t>. </a:t>
            </a:r>
          </a:p>
        </p:txBody>
      </p:sp>
    </p:spTree>
    <p:extLst>
      <p:ext uri="{BB962C8B-B14F-4D97-AF65-F5344CB8AC3E}">
        <p14:creationId xmlns:p14="http://schemas.microsoft.com/office/powerpoint/2010/main" val="407786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4E6C2-D237-EF61-C46C-26D7EAB93EF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6BA64D4-D973-D229-5617-37A7348EE0E1}"/>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2D3978A8-7CCE-B9D6-060F-6F28DE30DAC1}"/>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Tenga en cuenta que </a:t>
            </a:r>
            <a:r>
              <a:rPr lang="es-MX" sz="3200" dirty="0">
                <a:solidFill>
                  <a:srgbClr val="C00000"/>
                </a:solidFill>
              </a:rPr>
              <a:t>si hubiera una causa común no observada de ambos nodos (V</a:t>
            </a:r>
            <a:r>
              <a:rPr lang="es-MX" sz="3200" baseline="-25000" dirty="0">
                <a:solidFill>
                  <a:srgbClr val="C00000"/>
                </a:solidFill>
              </a:rPr>
              <a:t>i</a:t>
            </a:r>
            <a:r>
              <a:rPr lang="es-MX" sz="3200" dirty="0">
                <a:solidFill>
                  <a:srgbClr val="C00000"/>
                </a:solidFill>
              </a:rPr>
              <a:t> y V</a:t>
            </a:r>
            <a:r>
              <a:rPr lang="es-MX" sz="3200" baseline="-25000" dirty="0">
                <a:solidFill>
                  <a:srgbClr val="C00000"/>
                </a:solidFill>
              </a:rPr>
              <a:t>j</a:t>
            </a:r>
            <a:r>
              <a:rPr lang="es-MX" sz="3200" dirty="0">
                <a:solidFill>
                  <a:srgbClr val="C00000"/>
                </a:solidFill>
              </a:rPr>
              <a:t>) </a:t>
            </a:r>
            <a:r>
              <a:rPr lang="es-MX" sz="3200" dirty="0"/>
              <a:t>en cualquiera de los escenarios, </a:t>
            </a:r>
            <a:r>
              <a:rPr lang="es-MX" sz="3200" dirty="0">
                <a:solidFill>
                  <a:srgbClr val="C00000"/>
                </a:solidFill>
              </a:rPr>
              <a:t>controlar PA(V</a:t>
            </a:r>
            <a:r>
              <a:rPr lang="es-MX" sz="3200" baseline="-25000" dirty="0">
                <a:solidFill>
                  <a:srgbClr val="C00000"/>
                </a:solidFill>
              </a:rPr>
              <a:t>i</a:t>
            </a:r>
            <a:r>
              <a:rPr lang="es-MX" sz="3200" dirty="0">
                <a:solidFill>
                  <a:srgbClr val="C00000"/>
                </a:solidFill>
              </a:rPr>
              <a:t>) no haría que los nodos fueran independientes y se violaría la condición</a:t>
            </a:r>
            <a:r>
              <a:rPr lang="es-MX" sz="3200" dirty="0"/>
              <a:t>.</a:t>
            </a:r>
          </a:p>
          <a:p>
            <a:pPr algn="just"/>
            <a:endParaRPr lang="es-MX" sz="3200" dirty="0"/>
          </a:p>
          <a:p>
            <a:pPr algn="just"/>
            <a:r>
              <a:rPr lang="es-MX" sz="3200" dirty="0"/>
              <a:t>La afirmación importante es que </a:t>
            </a:r>
            <a:r>
              <a:rPr lang="es-MX" sz="3200" dirty="0">
                <a:solidFill>
                  <a:srgbClr val="00B050"/>
                </a:solidFill>
              </a:rPr>
              <a:t>cuando se cumple la condición causal de Markov</a:t>
            </a:r>
            <a:r>
              <a:rPr lang="es-MX" sz="3200" dirty="0"/>
              <a:t>, lo </a:t>
            </a:r>
            <a:r>
              <a:rPr lang="es-MX" sz="3200" dirty="0">
                <a:solidFill>
                  <a:srgbClr val="00B050"/>
                </a:solidFill>
              </a:rPr>
              <a:t>siguiente es verdadero</a:t>
            </a:r>
            <a:r>
              <a:rPr lang="es-MX" sz="3200" dirty="0"/>
              <a:t>:</a:t>
            </a:r>
          </a:p>
          <a:p>
            <a:pPr algn="just"/>
            <a:endParaRPr lang="es-MX" sz="3200" dirty="0"/>
          </a:p>
          <a:p>
            <a:pPr algn="ctr"/>
            <a:r>
              <a:rPr lang="es-MX" sz="3200" dirty="0">
                <a:solidFill>
                  <a:srgbClr val="00B050"/>
                </a:solidFill>
              </a:rPr>
              <a:t>X ⫫</a:t>
            </a:r>
            <a:r>
              <a:rPr lang="es-MX" sz="3200" baseline="-25000" dirty="0">
                <a:solidFill>
                  <a:srgbClr val="00B050"/>
                </a:solidFill>
              </a:rPr>
              <a:t>G</a:t>
            </a:r>
            <a:r>
              <a:rPr lang="es-MX" sz="3200" dirty="0">
                <a:solidFill>
                  <a:srgbClr val="00B050"/>
                </a:solidFill>
              </a:rPr>
              <a:t> Y|Z ⇒ X ⫫</a:t>
            </a:r>
            <a:r>
              <a:rPr lang="es-MX" sz="3200" baseline="-25000" dirty="0">
                <a:solidFill>
                  <a:srgbClr val="00B050"/>
                </a:solidFill>
              </a:rPr>
              <a:t>P</a:t>
            </a:r>
            <a:r>
              <a:rPr lang="es-MX" sz="3200" dirty="0">
                <a:solidFill>
                  <a:srgbClr val="00B050"/>
                </a:solidFill>
              </a:rPr>
              <a:t> Y|Z</a:t>
            </a:r>
          </a:p>
        </p:txBody>
      </p:sp>
    </p:spTree>
    <p:extLst>
      <p:ext uri="{BB962C8B-B14F-4D97-AF65-F5344CB8AC3E}">
        <p14:creationId xmlns:p14="http://schemas.microsoft.com/office/powerpoint/2010/main" val="1577460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7A6C-4603-1C79-C388-3D93FD1A3E6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94A0CF0-04BA-E43E-1C10-FCCD6FBCA343}"/>
              </a:ext>
            </a:extLst>
          </p:cNvPr>
          <p:cNvSpPr>
            <a:spLocks noGrp="1"/>
          </p:cNvSpPr>
          <p:nvPr>
            <p:ph type="title"/>
          </p:nvPr>
        </p:nvSpPr>
        <p:spPr>
          <a:xfrm>
            <a:off x="0" y="0"/>
            <a:ext cx="9144000" cy="1143000"/>
          </a:xfrm>
        </p:spPr>
        <p:txBody>
          <a:bodyPr>
            <a:normAutofit/>
          </a:bodyPr>
          <a:lstStyle/>
          <a:p>
            <a:pPr algn="ctr"/>
            <a:r>
              <a:rPr lang="es-MX" dirty="0"/>
              <a:t>Condiciones para inferencia causal</a:t>
            </a:r>
            <a:endParaRPr lang="es-ES" dirty="0"/>
          </a:p>
        </p:txBody>
      </p:sp>
      <p:sp>
        <p:nvSpPr>
          <p:cNvPr id="9" name="8 CuadroTexto">
            <a:extLst>
              <a:ext uri="{FF2B5EF4-FFF2-40B4-BE49-F238E27FC236}">
                <a16:creationId xmlns:a16="http://schemas.microsoft.com/office/drawing/2014/main" id="{37F134B1-6EDC-EE05-E79F-4DC5853E222F}"/>
              </a:ext>
            </a:extLst>
          </p:cNvPr>
          <p:cNvSpPr txBox="1"/>
          <p:nvPr/>
        </p:nvSpPr>
        <p:spPr>
          <a:xfrm>
            <a:off x="185057" y="1143000"/>
            <a:ext cx="8752114" cy="5016758"/>
          </a:xfrm>
          <a:prstGeom prst="rect">
            <a:avLst/>
          </a:prstGeom>
          <a:noFill/>
        </p:spPr>
        <p:txBody>
          <a:bodyPr wrap="square" rtlCol="0">
            <a:spAutoFit/>
          </a:bodyPr>
          <a:lstStyle/>
          <a:p>
            <a:pPr algn="just"/>
            <a:r>
              <a:rPr lang="es-MX" sz="3200" dirty="0"/>
              <a:t>Lo leemos así</a:t>
            </a:r>
            <a:r>
              <a:rPr lang="es-MX" sz="3200" dirty="0">
                <a:solidFill>
                  <a:srgbClr val="00B050"/>
                </a:solidFill>
              </a:rPr>
              <a:t>: X e Y son independientes en el grafo dado Z</a:t>
            </a:r>
            <a:r>
              <a:rPr lang="es-MX" sz="3200" dirty="0"/>
              <a:t>, entonces </a:t>
            </a:r>
            <a:r>
              <a:rPr lang="es-MX" sz="3200" dirty="0">
                <a:solidFill>
                  <a:srgbClr val="00B050"/>
                </a:solidFill>
              </a:rPr>
              <a:t>también son estadísticamente independientes dado Z</a:t>
            </a:r>
            <a:r>
              <a:rPr lang="es-MX" sz="3200" dirty="0"/>
              <a:t>. Esto se conoce como la </a:t>
            </a:r>
            <a:r>
              <a:rPr lang="es-MX" sz="3200" dirty="0">
                <a:solidFill>
                  <a:srgbClr val="00B050"/>
                </a:solidFill>
              </a:rPr>
              <a:t>propiedad global de Markov</a:t>
            </a:r>
            <a:r>
              <a:rPr lang="es-MX" sz="3200" dirty="0"/>
              <a:t>. </a:t>
            </a:r>
          </a:p>
          <a:p>
            <a:pPr algn="just"/>
            <a:endParaRPr lang="es-MX" sz="3200" dirty="0"/>
          </a:p>
          <a:p>
            <a:pPr algn="just"/>
            <a:r>
              <a:rPr lang="es-MX" sz="3200" dirty="0"/>
              <a:t>De hecho, podríamos </a:t>
            </a:r>
            <a:r>
              <a:rPr lang="es-MX" sz="3200" dirty="0">
                <a:solidFill>
                  <a:srgbClr val="7030A0"/>
                </a:solidFill>
              </a:rPr>
              <a:t>demostrar</a:t>
            </a:r>
            <a:r>
              <a:rPr lang="es-MX" sz="3200" dirty="0"/>
              <a:t> que la </a:t>
            </a:r>
            <a:r>
              <a:rPr lang="es-MX" sz="3200" dirty="0">
                <a:solidFill>
                  <a:srgbClr val="7030A0"/>
                </a:solidFill>
              </a:rPr>
              <a:t>propiedad global de Markov</a:t>
            </a:r>
            <a:r>
              <a:rPr lang="es-MX" sz="3200" dirty="0"/>
              <a:t>, y otra propiedad llamada </a:t>
            </a:r>
            <a:r>
              <a:rPr lang="es-MX" sz="3200" dirty="0">
                <a:solidFill>
                  <a:srgbClr val="7030A0"/>
                </a:solidFill>
              </a:rPr>
              <a:t>propiedad de factorización de Markov son equivalentes</a:t>
            </a:r>
            <a:r>
              <a:rPr lang="es-MX" sz="3200" dirty="0"/>
              <a:t>.</a:t>
            </a:r>
          </a:p>
        </p:txBody>
      </p:sp>
    </p:spTree>
    <p:extLst>
      <p:ext uri="{BB962C8B-B14F-4D97-AF65-F5344CB8AC3E}">
        <p14:creationId xmlns:p14="http://schemas.microsoft.com/office/powerpoint/2010/main" val="61932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55120"/>
            <a:ext cx="9144000" cy="783676"/>
          </a:xfrm>
        </p:spPr>
        <p:txBody>
          <a:bodyPr/>
          <a:lstStyle/>
          <a:p>
            <a:r>
              <a:rPr lang="es-ES_tradnl" dirty="0"/>
              <a:t>Grafos y distribuciones, y cómo mapearlos</a:t>
            </a:r>
          </a:p>
        </p:txBody>
      </p:sp>
      <p:sp>
        <p:nvSpPr>
          <p:cNvPr id="5" name="Rectángulo 4">
            <a:extLst>
              <a:ext uri="{FF2B5EF4-FFF2-40B4-BE49-F238E27FC236}">
                <a16:creationId xmlns:a16="http://schemas.microsoft.com/office/drawing/2014/main" id="{75658ECC-2312-E840-BD8C-9A799FC04452}"/>
              </a:ext>
            </a:extLst>
          </p:cNvPr>
          <p:cNvSpPr/>
          <p:nvPr/>
        </p:nvSpPr>
        <p:spPr>
          <a:xfrm>
            <a:off x="98359" y="1118813"/>
            <a:ext cx="8776353" cy="5016758"/>
          </a:xfrm>
          <a:prstGeom prst="rect">
            <a:avLst/>
          </a:prstGeom>
        </p:spPr>
        <p:txBody>
          <a:bodyPr wrap="square">
            <a:spAutoFit/>
          </a:bodyPr>
          <a:lstStyle/>
          <a:p>
            <a:pPr algn="just"/>
            <a:r>
              <a:rPr lang="es-MX" sz="3200" dirty="0"/>
              <a:t>En esta sección, nos centraremos en las correspondencias entre las </a:t>
            </a:r>
            <a:r>
              <a:rPr lang="es-MX" sz="3200" dirty="0">
                <a:solidFill>
                  <a:srgbClr val="00B050"/>
                </a:solidFill>
              </a:rPr>
              <a:t>propiedades estadísticas y gráficas de un sistema</a:t>
            </a:r>
            <a:r>
              <a:rPr lang="es-MX" sz="3200" dirty="0"/>
              <a:t>.</a:t>
            </a:r>
          </a:p>
          <a:p>
            <a:pPr algn="just"/>
            <a:endParaRPr lang="es-MX" sz="3200" dirty="0"/>
          </a:p>
          <a:p>
            <a:pPr algn="just"/>
            <a:r>
              <a:rPr lang="es-MX" sz="3200" dirty="0"/>
              <a:t>Para ser más precisos, nos interesará comprender </a:t>
            </a:r>
            <a:r>
              <a:rPr lang="es-MX" sz="3200" dirty="0">
                <a:solidFill>
                  <a:schemeClr val="bg2">
                    <a:lumMod val="50000"/>
                  </a:schemeClr>
                </a:solidFill>
              </a:rPr>
              <a:t>cómo traducir entre independencias gráficas y estadísticas</a:t>
            </a:r>
            <a:r>
              <a:rPr lang="es-MX" sz="3200" dirty="0"/>
              <a:t>. Idealmente, nos gustaría poder hacerlo en ambas direcciones: </a:t>
            </a:r>
            <a:r>
              <a:rPr lang="es-MX" sz="3200" dirty="0">
                <a:solidFill>
                  <a:schemeClr val="accent2">
                    <a:lumMod val="75000"/>
                  </a:schemeClr>
                </a:solidFill>
              </a:rPr>
              <a:t>de independencia gráfica a independencia estadística y viceversa</a:t>
            </a:r>
            <a:r>
              <a:rPr lang="es-MX" sz="3200" dirty="0"/>
              <a:t>.</a:t>
            </a:r>
            <a:endParaRPr lang="en-US" sz="3200" dirty="0">
              <a:solidFill>
                <a:schemeClr val="accent2">
                  <a:lumMod val="75000"/>
                </a:schemeClr>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6674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C62A-D088-E102-2B1E-3E0AF61CB7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7BC45AE-C920-3B04-8BD4-862FFEE39E26}"/>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F8E6C155-1DCE-15E5-D0B1-CEF704EE5201}"/>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Hasta ahora, hemos analizado la </a:t>
            </a:r>
            <a:r>
              <a:rPr lang="es-MX" sz="3200" dirty="0">
                <a:solidFill>
                  <a:srgbClr val="7030A0"/>
                </a:solidFill>
              </a:rPr>
              <a:t>importancia de mapear las estructuras de independencia gráfica y distribucional</a:t>
            </a:r>
            <a:r>
              <a:rPr lang="es-MX" sz="3200" dirty="0"/>
              <a:t>. Ahora, invirtamos el enfoque. </a:t>
            </a:r>
            <a:r>
              <a:rPr lang="es-MX" sz="3200" dirty="0">
                <a:solidFill>
                  <a:srgbClr val="92D050"/>
                </a:solidFill>
              </a:rPr>
              <a:t>El descubrimiento causal busca descubrir (o aprender) el verdadero gráfico causal a partir de datos observacionales </a:t>
            </a:r>
            <a:r>
              <a:rPr lang="es-MX" sz="3200" dirty="0"/>
              <a:t>o (parcialmente) </a:t>
            </a:r>
            <a:r>
              <a:rPr lang="es-MX" sz="3200" dirty="0">
                <a:solidFill>
                  <a:srgbClr val="92D050"/>
                </a:solidFill>
              </a:rPr>
              <a:t>intervencionistas</a:t>
            </a:r>
            <a:r>
              <a:rPr lang="es-MX" sz="3200" dirty="0"/>
              <a:t>. En general, esta tarea es difícil. Sin embargo, es posible si se cumplen ciertas condiciones.</a:t>
            </a:r>
          </a:p>
        </p:txBody>
      </p:sp>
    </p:spTree>
    <p:extLst>
      <p:ext uri="{BB962C8B-B14F-4D97-AF65-F5344CB8AC3E}">
        <p14:creationId xmlns:p14="http://schemas.microsoft.com/office/powerpoint/2010/main" val="3347550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FF69-39A2-62B6-D0F8-B146FD8E2AE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83AC357-C1F0-24F8-CC6B-D7B79B0E21F8}"/>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50051773-00FE-638F-D70F-B5A59B7DA7CB}"/>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El </a:t>
            </a:r>
            <a:r>
              <a:rPr lang="es-MX" sz="3200" dirty="0">
                <a:solidFill>
                  <a:srgbClr val="92D050"/>
                </a:solidFill>
              </a:rPr>
              <a:t>descubrimiento causal tiene dos variantes</a:t>
            </a:r>
            <a:r>
              <a:rPr lang="es-MX" sz="3200" dirty="0"/>
              <a:t>. Nos centraremos en una familia de métodos denominada </a:t>
            </a:r>
            <a:r>
              <a:rPr lang="es-MX" sz="3200" dirty="0">
                <a:solidFill>
                  <a:srgbClr val="FFC000"/>
                </a:solidFill>
              </a:rPr>
              <a:t>descubrimiento causal basado en restricciones </a:t>
            </a:r>
            <a:r>
              <a:rPr lang="es-MX" sz="3200" dirty="0"/>
              <a:t>(a veces también denominado </a:t>
            </a:r>
            <a:r>
              <a:rPr lang="es-MX" sz="3200" dirty="0">
                <a:solidFill>
                  <a:srgbClr val="FFC000"/>
                </a:solidFill>
              </a:rPr>
              <a:t>descubrimiento causal basado en independencia</a:t>
            </a:r>
            <a:r>
              <a:rPr lang="es-MX" sz="3200" dirty="0"/>
              <a:t>).</a:t>
            </a:r>
          </a:p>
          <a:p>
            <a:pPr algn="just"/>
            <a:endParaRPr lang="es-MX" sz="3200" dirty="0"/>
          </a:p>
          <a:p>
            <a:pPr algn="just"/>
            <a:r>
              <a:rPr lang="es-MX" sz="3200" dirty="0"/>
              <a:t>Estos métodos están diseñados para </a:t>
            </a:r>
            <a:r>
              <a:rPr lang="es-MX" sz="3200" dirty="0">
                <a:solidFill>
                  <a:srgbClr val="7030A0"/>
                </a:solidFill>
              </a:rPr>
              <a:t>encontrar independencias estadísticas en los datos observacionales e intentar recrear el verdadero grafo causal a partir de estas independencias</a:t>
            </a:r>
            <a:r>
              <a:rPr lang="es-MX" sz="3200" dirty="0"/>
              <a:t>. </a:t>
            </a:r>
          </a:p>
        </p:txBody>
      </p:sp>
    </p:spTree>
    <p:extLst>
      <p:ext uri="{BB962C8B-B14F-4D97-AF65-F5344CB8AC3E}">
        <p14:creationId xmlns:p14="http://schemas.microsoft.com/office/powerpoint/2010/main" val="413983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1A03-A98B-74F0-CFC7-188872ECDCB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D7A685-6DF4-A5F7-C105-DA9A6E896F23}"/>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548010AF-ED1C-50F8-9CCA-0D189B4C1165}"/>
              </a:ext>
            </a:extLst>
          </p:cNvPr>
          <p:cNvSpPr txBox="1"/>
          <p:nvPr/>
        </p:nvSpPr>
        <p:spPr>
          <a:xfrm>
            <a:off x="185057" y="1143000"/>
            <a:ext cx="8752114" cy="3046988"/>
          </a:xfrm>
          <a:prstGeom prst="rect">
            <a:avLst/>
          </a:prstGeom>
          <a:noFill/>
        </p:spPr>
        <p:txBody>
          <a:bodyPr wrap="square" rtlCol="0">
            <a:spAutoFit/>
          </a:bodyPr>
          <a:lstStyle/>
          <a:p>
            <a:pPr algn="just"/>
            <a:r>
              <a:rPr lang="es-MX" sz="3200" dirty="0"/>
              <a:t>Uno de los principales supuestos de esta familia de métodos se denomina </a:t>
            </a:r>
            <a:r>
              <a:rPr lang="es-MX" sz="3200" dirty="0">
                <a:solidFill>
                  <a:srgbClr val="7030A0"/>
                </a:solidFill>
              </a:rPr>
              <a:t>supuesto de fidelidad</a:t>
            </a:r>
            <a:r>
              <a:rPr lang="es-MX" sz="3200" dirty="0"/>
              <a:t>. Su formulación más simple es la siguiente:</a:t>
            </a:r>
          </a:p>
          <a:p>
            <a:pPr algn="just"/>
            <a:endParaRPr lang="es-MX" sz="3200" dirty="0"/>
          </a:p>
          <a:p>
            <a:pPr algn="ctr"/>
            <a:r>
              <a:rPr lang="es-MX" sz="3200" dirty="0">
                <a:solidFill>
                  <a:srgbClr val="7030A0"/>
                </a:solidFill>
              </a:rPr>
              <a:t>X ⫫</a:t>
            </a:r>
            <a:r>
              <a:rPr lang="es-MX" sz="3200" baseline="-25000" dirty="0">
                <a:solidFill>
                  <a:srgbClr val="7030A0"/>
                </a:solidFill>
              </a:rPr>
              <a:t>P</a:t>
            </a:r>
            <a:r>
              <a:rPr lang="es-MX" sz="3200" dirty="0">
                <a:solidFill>
                  <a:srgbClr val="7030A0"/>
                </a:solidFill>
              </a:rPr>
              <a:t> Y|Z ⇒ X ⫫</a:t>
            </a:r>
            <a:r>
              <a:rPr lang="es-MX" sz="3200" baseline="-25000" dirty="0">
                <a:solidFill>
                  <a:srgbClr val="7030A0"/>
                </a:solidFill>
              </a:rPr>
              <a:t>G</a:t>
            </a:r>
            <a:r>
              <a:rPr lang="es-MX" sz="3200" dirty="0">
                <a:solidFill>
                  <a:srgbClr val="7030A0"/>
                </a:solidFill>
              </a:rPr>
              <a:t> Y|Z</a:t>
            </a:r>
          </a:p>
        </p:txBody>
      </p:sp>
    </p:spTree>
    <p:extLst>
      <p:ext uri="{BB962C8B-B14F-4D97-AF65-F5344CB8AC3E}">
        <p14:creationId xmlns:p14="http://schemas.microsoft.com/office/powerpoint/2010/main" val="68077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6E35-79EE-C43A-C8A0-8BD54252722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F588158-2F2E-3360-E379-8DBF47B9B58B}"/>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95628AEB-6D48-8121-AB1D-8ED789CC049E}"/>
              </a:ext>
            </a:extLst>
          </p:cNvPr>
          <p:cNvSpPr txBox="1"/>
          <p:nvPr/>
        </p:nvSpPr>
        <p:spPr>
          <a:xfrm>
            <a:off x="185057" y="1143000"/>
            <a:ext cx="8752114" cy="4524315"/>
          </a:xfrm>
          <a:prstGeom prst="rect">
            <a:avLst/>
          </a:prstGeom>
          <a:noFill/>
        </p:spPr>
        <p:txBody>
          <a:bodyPr wrap="square" rtlCol="0">
            <a:spAutoFit/>
          </a:bodyPr>
          <a:lstStyle/>
          <a:p>
            <a:pPr algn="just"/>
            <a:r>
              <a:rPr lang="es-MX" sz="3200" dirty="0"/>
              <a:t>Esto puede resultar familiar. Nótese que es exactamente lo </a:t>
            </a:r>
            <a:r>
              <a:rPr lang="es-MX" sz="3200" dirty="0">
                <a:solidFill>
                  <a:schemeClr val="accent2"/>
                </a:solidFill>
              </a:rPr>
              <a:t>contrario de la propiedad global de Markov que analizamos en la sección anterior</a:t>
            </a:r>
            <a:r>
              <a:rPr lang="es-MX" sz="3200" dirty="0"/>
              <a:t>. La fórmula indica que </a:t>
            </a:r>
            <a:r>
              <a:rPr lang="es-MX" sz="3200" dirty="0">
                <a:solidFill>
                  <a:srgbClr val="00B050"/>
                </a:solidFill>
              </a:rPr>
              <a:t>si X e Y son independientes en la distribución dada Z, también lo serán en el grafo dado Z</a:t>
            </a:r>
            <a:r>
              <a:rPr lang="es-MX" sz="3200" dirty="0"/>
              <a:t>.</a:t>
            </a:r>
          </a:p>
          <a:p>
            <a:pPr algn="just"/>
            <a:endParaRPr lang="es-MX" sz="3200" dirty="0"/>
          </a:p>
          <a:p>
            <a:pPr algn="just"/>
            <a:r>
              <a:rPr lang="es-MX" sz="3200" dirty="0">
                <a:solidFill>
                  <a:srgbClr val="FFC000"/>
                </a:solidFill>
              </a:rPr>
              <a:t>El supuesto de fidelidad puede ser difícil de cumplir en ocasiones</a:t>
            </a:r>
            <a:r>
              <a:rPr lang="es-MX" sz="3200" dirty="0"/>
              <a:t>. </a:t>
            </a:r>
          </a:p>
        </p:txBody>
      </p:sp>
    </p:spTree>
    <p:extLst>
      <p:ext uri="{BB962C8B-B14F-4D97-AF65-F5344CB8AC3E}">
        <p14:creationId xmlns:p14="http://schemas.microsoft.com/office/powerpoint/2010/main" val="3915119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10BA-3D4B-9096-D7B7-667A6C77F7B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2B1CCF4-EA69-3882-BCC8-A6EB904708E9}"/>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69B27137-F278-9B3A-C5A1-3BA3589027AD}"/>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La razón más crítica es el </a:t>
            </a:r>
            <a:r>
              <a:rPr lang="es-MX" sz="3200" dirty="0">
                <a:solidFill>
                  <a:srgbClr val="FFC000"/>
                </a:solidFill>
              </a:rPr>
              <a:t>error de estimación </a:t>
            </a:r>
            <a:r>
              <a:rPr lang="es-MX" sz="3200" dirty="0"/>
              <a:t>al </a:t>
            </a:r>
            <a:r>
              <a:rPr lang="es-MX" sz="3200" dirty="0">
                <a:solidFill>
                  <a:srgbClr val="FFC000"/>
                </a:solidFill>
              </a:rPr>
              <a:t>probar la independencia condicional en el régimen de tamaño muestral finito</a:t>
            </a:r>
            <a:r>
              <a:rPr lang="es-MX" sz="3200" dirty="0"/>
              <a:t>. </a:t>
            </a:r>
          </a:p>
          <a:p>
            <a:pPr algn="just"/>
            <a:endParaRPr lang="es-MX" sz="3200" dirty="0"/>
          </a:p>
          <a:p>
            <a:pPr algn="just"/>
            <a:r>
              <a:rPr lang="es-MX" sz="3200" dirty="0"/>
              <a:t>Además, no es muy difícil encontrar situaciones en las que se viole el supuesto. Intuitivamente, </a:t>
            </a:r>
            <a:r>
              <a:rPr lang="es-MX" sz="3200" dirty="0">
                <a:solidFill>
                  <a:srgbClr val="92D050"/>
                </a:solidFill>
              </a:rPr>
              <a:t>cualquier situación en la que una variable influya en otra a través de dos caminos diferentes y estos caminos se cancelen completamente entre sí conduciría a la violación de la fidelidad</a:t>
            </a:r>
            <a:r>
              <a:rPr lang="es-MX" sz="3200" dirty="0"/>
              <a:t>. </a:t>
            </a:r>
          </a:p>
        </p:txBody>
      </p:sp>
    </p:spTree>
    <p:extLst>
      <p:ext uri="{BB962C8B-B14F-4D97-AF65-F5344CB8AC3E}">
        <p14:creationId xmlns:p14="http://schemas.microsoft.com/office/powerpoint/2010/main" val="2718472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4D26F-2F41-1939-4887-7ADF6E4997C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D1A32CB-776B-205E-E6E8-ECD5796FE038}"/>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9AC5984E-63BC-263B-4C31-D1B912C80454}"/>
              </a:ext>
            </a:extLst>
          </p:cNvPr>
          <p:cNvSpPr txBox="1"/>
          <p:nvPr/>
        </p:nvSpPr>
        <p:spPr>
          <a:xfrm>
            <a:off x="185057" y="1143000"/>
            <a:ext cx="8752114" cy="3539430"/>
          </a:xfrm>
          <a:prstGeom prst="rect">
            <a:avLst/>
          </a:prstGeom>
          <a:noFill/>
        </p:spPr>
        <p:txBody>
          <a:bodyPr wrap="square" rtlCol="0">
            <a:spAutoFit/>
          </a:bodyPr>
          <a:lstStyle/>
          <a:p>
            <a:pPr algn="just"/>
            <a:r>
              <a:rPr lang="es-MX" sz="3200" dirty="0"/>
              <a:t>Dicho esto, aunque es relativamente fácil encontrar ejemplos de este tipo, </a:t>
            </a:r>
            <a:r>
              <a:rPr lang="es-MX" sz="3200" dirty="0">
                <a:solidFill>
                  <a:srgbClr val="92D050"/>
                </a:solidFill>
              </a:rPr>
              <a:t>la probabilidad de encontrarlos en el mundo real es muy baja</a:t>
            </a:r>
            <a:r>
              <a:rPr lang="es-MX" sz="3200" dirty="0"/>
              <a:t>. </a:t>
            </a:r>
          </a:p>
          <a:p>
            <a:pPr algn="just"/>
            <a:endParaRPr lang="es-MX" sz="3200" dirty="0"/>
          </a:p>
          <a:p>
            <a:pPr algn="just"/>
            <a:r>
              <a:rPr lang="es-MX" sz="3200" dirty="0"/>
              <a:t>Por lo tanto, </a:t>
            </a:r>
            <a:r>
              <a:rPr lang="es-MX" sz="3200" dirty="0">
                <a:solidFill>
                  <a:srgbClr val="7030A0"/>
                </a:solidFill>
              </a:rPr>
              <a:t>el primer problema es mucho más grave y difícil de abordar en la práctica que el segundo</a:t>
            </a:r>
            <a:r>
              <a:rPr lang="es-MX" sz="3200" dirty="0"/>
              <a:t>.</a:t>
            </a:r>
          </a:p>
        </p:txBody>
      </p:sp>
    </p:spTree>
    <p:extLst>
      <p:ext uri="{BB962C8B-B14F-4D97-AF65-F5344CB8AC3E}">
        <p14:creationId xmlns:p14="http://schemas.microsoft.com/office/powerpoint/2010/main" val="2909333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CBE0-FC4D-49B7-BEFE-BDAEE4B8BB4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7CDD2F3-4642-1120-D92C-D3F944879D34}"/>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9BAEDE37-A5B4-5773-1804-413D4FC9AEC8}"/>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El último supuesto que analizaremos en esta sección se </a:t>
            </a:r>
            <a:r>
              <a:rPr lang="es-MX" sz="3200" dirty="0">
                <a:solidFill>
                  <a:srgbClr val="7030A0"/>
                </a:solidFill>
                <a:effectLst/>
                <a:latin typeface="Helvetica" pitchFamily="2" charset="0"/>
              </a:rPr>
              <a:t>denomina condición de minimalidad causal</a:t>
            </a:r>
            <a:r>
              <a:rPr lang="es-MX" sz="3200" dirty="0">
                <a:solidFill>
                  <a:srgbClr val="161615"/>
                </a:solidFill>
                <a:effectLst/>
                <a:latin typeface="Helvetica" pitchFamily="2" charset="0"/>
              </a:rPr>
              <a:t> (también conocida como </a:t>
            </a:r>
            <a:r>
              <a:rPr lang="es-MX" sz="3200" dirty="0">
                <a:solidFill>
                  <a:srgbClr val="7030A0"/>
                </a:solidFill>
                <a:effectLst/>
                <a:latin typeface="Helvetica" pitchFamily="2" charset="0"/>
              </a:rPr>
              <a:t>supuesto de minimalidad causal</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Aunque la </a:t>
            </a:r>
            <a:r>
              <a:rPr lang="es-MX" sz="3200" dirty="0">
                <a:solidFill>
                  <a:srgbClr val="C00000"/>
                </a:solidFill>
                <a:effectLst/>
                <a:latin typeface="Helvetica" pitchFamily="2" charset="0"/>
              </a:rPr>
              <a:t>propiedad global de Markov </a:t>
            </a:r>
            <a:r>
              <a:rPr lang="es-MX" sz="3200" dirty="0">
                <a:solidFill>
                  <a:srgbClr val="161615"/>
                </a:solidFill>
                <a:effectLst/>
                <a:latin typeface="Helvetica" pitchFamily="2" charset="0"/>
              </a:rPr>
              <a:t>que analizamos anteriormente es bastante potente, nos deja con </a:t>
            </a:r>
            <a:r>
              <a:rPr lang="es-MX" sz="3200" dirty="0">
                <a:solidFill>
                  <a:srgbClr val="C00000"/>
                </a:solidFill>
                <a:effectLst/>
                <a:latin typeface="Helvetica" pitchFamily="2" charset="0"/>
              </a:rPr>
              <a:t>cierta incertidumbre respecto a la verdadera estructura del grafo que intentamos recuperar</a:t>
            </a:r>
            <a:r>
              <a:rPr lang="es-MX" sz="3200" dirty="0">
                <a:solidFill>
                  <a:srgbClr val="161615"/>
                </a:solidFill>
                <a:effectLst/>
                <a:latin typeface="Helvetica" pitchFamily="2" charset="0"/>
              </a:rPr>
              <a:t>.</a:t>
            </a:r>
            <a:endParaRPr lang="es-MX" sz="3200" dirty="0">
              <a:solidFill>
                <a:srgbClr val="00B050"/>
              </a:solidFill>
              <a:effectLst/>
              <a:latin typeface="Helvetica" pitchFamily="2" charset="0"/>
            </a:endParaRPr>
          </a:p>
        </p:txBody>
      </p:sp>
    </p:spTree>
    <p:extLst>
      <p:ext uri="{BB962C8B-B14F-4D97-AF65-F5344CB8AC3E}">
        <p14:creationId xmlns:p14="http://schemas.microsoft.com/office/powerpoint/2010/main" val="305379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3620-3C84-E43C-AB92-E9E54DD3E4C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B9E59FC-AB13-7811-0677-17FE8C1ADAED}"/>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E119586E-D19D-20B9-30B3-45F239D23BF9}"/>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Resulta que </a:t>
            </a:r>
            <a:r>
              <a:rPr lang="es-MX" sz="3200" dirty="0">
                <a:solidFill>
                  <a:srgbClr val="C00000"/>
                </a:solidFill>
                <a:effectLst/>
                <a:latin typeface="Helvetica" pitchFamily="2" charset="0"/>
              </a:rPr>
              <a:t>podría haber más de un grafo con la misma distribución</a:t>
            </a:r>
            <a:r>
              <a:rPr lang="es-MX" sz="3200" dirty="0">
                <a:solidFill>
                  <a:srgbClr val="161615"/>
                </a:solidFill>
                <a:effectLst/>
                <a:latin typeface="Helvetica" pitchFamily="2" charset="0"/>
              </a:rPr>
              <a:t>. Esto resulta problemático cuando queremos </a:t>
            </a:r>
            <a:r>
              <a:rPr lang="es-MX" sz="3200" dirty="0">
                <a:solidFill>
                  <a:srgbClr val="FFC000"/>
                </a:solidFill>
                <a:effectLst/>
                <a:latin typeface="Helvetica" pitchFamily="2" charset="0"/>
              </a:rPr>
              <a:t>recuperar la estructura causal</a:t>
            </a:r>
            <a:r>
              <a:rPr lang="es-MX" sz="3200" dirty="0">
                <a:solidFill>
                  <a:srgbClr val="161615"/>
                </a:solidFill>
                <a:effectLst/>
                <a:latin typeface="Helvetica" pitchFamily="2" charset="0"/>
              </a:rPr>
              <a:t> (representada como un </a:t>
            </a:r>
            <a:r>
              <a:rPr lang="es-MX" sz="3200" dirty="0">
                <a:solidFill>
                  <a:srgbClr val="FFC000"/>
                </a:solidFill>
                <a:effectLst/>
                <a:latin typeface="Helvetica" pitchFamily="2" charset="0"/>
              </a:rPr>
              <a:t>grafo causal</a:t>
            </a:r>
            <a:r>
              <a:rPr lang="es-MX" sz="3200" dirty="0">
                <a:solidFill>
                  <a:srgbClr val="161615"/>
                </a:solidFill>
                <a:effectLst/>
                <a:latin typeface="Helvetica" pitchFamily="2" charset="0"/>
              </a:rPr>
              <a:t>), ya que </a:t>
            </a:r>
            <a:r>
              <a:rPr lang="es-MX" sz="3200" dirty="0">
                <a:solidFill>
                  <a:srgbClr val="00B0F0"/>
                </a:solidFill>
                <a:effectLst/>
                <a:latin typeface="Helvetica" pitchFamily="2" charset="0"/>
              </a:rPr>
              <a:t>la correspondencia entre el grafo y la distribución es ambigua</a:t>
            </a:r>
            <a:r>
              <a:rPr lang="es-MX" sz="3200" dirty="0">
                <a:solidFill>
                  <a:srgbClr val="161615"/>
                </a:solidFill>
                <a:effectLst/>
                <a:latin typeface="Helvetica" pitchFamily="2" charset="0"/>
              </a:rPr>
              <a:t>. Para abordar este problema, </a:t>
            </a:r>
            <a:r>
              <a:rPr lang="es-MX" sz="3200" dirty="0">
                <a:solidFill>
                  <a:srgbClr val="00B0F0"/>
                </a:solidFill>
                <a:effectLst/>
                <a:latin typeface="Helvetica" pitchFamily="2" charset="0"/>
              </a:rPr>
              <a:t>utilizamos la condición de minimalidad causal</a:t>
            </a:r>
            <a:r>
              <a:rPr lang="es-MX" sz="3200" dirty="0">
                <a:solidFill>
                  <a:srgbClr val="161615"/>
                </a:solidFill>
                <a:effectLst/>
                <a:latin typeface="Helvetica" pitchFamily="2" charset="0"/>
              </a:rPr>
              <a:t>.</a:t>
            </a:r>
            <a:endParaRPr lang="es-MX" sz="3200" dirty="0">
              <a:solidFill>
                <a:srgbClr val="00B050"/>
              </a:solidFill>
              <a:effectLst/>
              <a:latin typeface="Helvetica" pitchFamily="2" charset="0"/>
            </a:endParaRPr>
          </a:p>
        </p:txBody>
      </p:sp>
    </p:spTree>
    <p:extLst>
      <p:ext uri="{BB962C8B-B14F-4D97-AF65-F5344CB8AC3E}">
        <p14:creationId xmlns:p14="http://schemas.microsoft.com/office/powerpoint/2010/main" val="1217349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8EED-3B21-6821-D5D4-33FDEE96493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DFFD650-86B6-79E8-E98A-2EAC985A66EB}"/>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B428C96D-5B0C-4786-D552-073C089330A3}"/>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El </a:t>
            </a:r>
            <a:r>
              <a:rPr lang="es-MX" sz="3200" dirty="0">
                <a:solidFill>
                  <a:srgbClr val="92D050"/>
                </a:solidFill>
                <a:effectLst/>
                <a:latin typeface="Helvetica" pitchFamily="2" charset="0"/>
              </a:rPr>
              <a:t>supuesto de minimalidad causal </a:t>
            </a:r>
            <a:r>
              <a:rPr lang="es-MX" sz="3200" dirty="0">
                <a:effectLst/>
                <a:latin typeface="Helvetica" pitchFamily="2" charset="0"/>
              </a:rPr>
              <a:t>establece que el </a:t>
            </a:r>
            <a:r>
              <a:rPr lang="es-MX" sz="3200" dirty="0">
                <a:solidFill>
                  <a:srgbClr val="92D050"/>
                </a:solidFill>
                <a:effectLst/>
                <a:latin typeface="Helvetica" pitchFamily="2" charset="0"/>
              </a:rPr>
              <a:t>DAG G es mínimo respecto a la distribución P si y solo si G induce P, pero ningún subgrafo propio de G induce P</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En otras palabras, </a:t>
            </a:r>
            <a:r>
              <a:rPr lang="es-MX" sz="3200" dirty="0">
                <a:solidFill>
                  <a:srgbClr val="7030A0"/>
                </a:solidFill>
                <a:effectLst/>
                <a:latin typeface="Helvetica" pitchFamily="2" charset="0"/>
              </a:rPr>
              <a:t>si el grafo G induce P, la eliminación de cualquier arista de G debería resultar en una distribución diferente de P</a:t>
            </a:r>
            <a:r>
              <a:rPr lang="es-MX" sz="3200" dirty="0">
                <a:effectLst/>
                <a:latin typeface="Helvetica" pitchFamily="2" charset="0"/>
              </a:rPr>
              <a:t>.</a:t>
            </a:r>
          </a:p>
        </p:txBody>
      </p:sp>
    </p:spTree>
    <p:extLst>
      <p:ext uri="{BB962C8B-B14F-4D97-AF65-F5344CB8AC3E}">
        <p14:creationId xmlns:p14="http://schemas.microsoft.com/office/powerpoint/2010/main" val="90776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839D-E632-120D-672D-11D7827CF26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C18A46C-DB49-0465-D057-1759272488FE}"/>
              </a:ext>
            </a:extLst>
          </p:cNvPr>
          <p:cNvSpPr>
            <a:spLocks noGrp="1"/>
          </p:cNvSpPr>
          <p:nvPr>
            <p:ph type="title"/>
          </p:nvPr>
        </p:nvSpPr>
        <p:spPr>
          <a:xfrm>
            <a:off x="0" y="0"/>
            <a:ext cx="9144000" cy="1143000"/>
          </a:xfrm>
        </p:spPr>
        <p:txBody>
          <a:bodyPr>
            <a:normAutofit fontScale="90000"/>
          </a:bodyPr>
          <a:lstStyle/>
          <a:p>
            <a:pPr algn="ctr"/>
            <a:r>
              <a:rPr lang="es-MX" dirty="0"/>
              <a:t>Supuestos para el descubrimiento causal</a:t>
            </a:r>
            <a:endParaRPr lang="es-ES" dirty="0"/>
          </a:p>
        </p:txBody>
      </p:sp>
      <p:sp>
        <p:nvSpPr>
          <p:cNvPr id="9" name="8 CuadroTexto">
            <a:extLst>
              <a:ext uri="{FF2B5EF4-FFF2-40B4-BE49-F238E27FC236}">
                <a16:creationId xmlns:a16="http://schemas.microsoft.com/office/drawing/2014/main" id="{3824E07A-652A-1C15-6B9C-5B792ECD0DB2}"/>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La </a:t>
            </a:r>
            <a:r>
              <a:rPr lang="es-MX" sz="3200" dirty="0">
                <a:solidFill>
                  <a:srgbClr val="00B0F0"/>
                </a:solidFill>
                <a:effectLst/>
                <a:latin typeface="Helvetica" pitchFamily="2" charset="0"/>
              </a:rPr>
              <a:t>minimalidad causal </a:t>
            </a:r>
            <a:r>
              <a:rPr lang="es-MX" sz="3200" dirty="0">
                <a:effectLst/>
                <a:latin typeface="Helvetica" pitchFamily="2" charset="0"/>
              </a:rPr>
              <a:t>puede analizarse desde diversas perspectivas.</a:t>
            </a:r>
          </a:p>
          <a:p>
            <a:pPr algn="just"/>
            <a:endParaRPr lang="es-MX" sz="3200" dirty="0">
              <a:latin typeface="Helvetica" pitchFamily="2" charset="0"/>
            </a:endParaRPr>
          </a:p>
          <a:p>
            <a:pPr algn="just"/>
            <a:r>
              <a:rPr lang="es-MX" sz="3200" dirty="0">
                <a:effectLst/>
                <a:latin typeface="Helvetica" pitchFamily="2" charset="0"/>
              </a:rPr>
              <a:t>Aunque este supuesto suele percibirse como una </a:t>
            </a:r>
            <a:r>
              <a:rPr lang="es-MX" sz="3200" dirty="0">
                <a:solidFill>
                  <a:srgbClr val="00B0F0"/>
                </a:solidFill>
                <a:effectLst/>
                <a:latin typeface="Helvetica" pitchFamily="2" charset="0"/>
              </a:rPr>
              <a:t>especie de navaja de Ockham</a:t>
            </a:r>
            <a:r>
              <a:rPr lang="es-MX" sz="3200" dirty="0">
                <a:effectLst/>
                <a:latin typeface="Helvetica" pitchFamily="2" charset="0"/>
              </a:rPr>
              <a:t>, sus </a:t>
            </a:r>
            <a:r>
              <a:rPr lang="es-MX" sz="3200" dirty="0">
                <a:solidFill>
                  <a:srgbClr val="92D050"/>
                </a:solidFill>
                <a:effectLst/>
                <a:latin typeface="Helvetica" pitchFamily="2" charset="0"/>
              </a:rPr>
              <a:t>implicaciones</a:t>
            </a:r>
            <a:r>
              <a:rPr lang="es-MX" sz="3200" dirty="0">
                <a:effectLst/>
                <a:latin typeface="Helvetica" pitchFamily="2" charset="0"/>
              </a:rPr>
              <a:t> tienen relevancia práctica para los </a:t>
            </a:r>
            <a:r>
              <a:rPr lang="es-MX" sz="3200" dirty="0">
                <a:solidFill>
                  <a:srgbClr val="92D050"/>
                </a:solidFill>
                <a:effectLst/>
                <a:latin typeface="Helvetica" pitchFamily="2" charset="0"/>
              </a:rPr>
              <a:t>métodos de descubrimiento causal basados ​​en restricciones </a:t>
            </a:r>
            <a:r>
              <a:rPr lang="es-MX" sz="3200" dirty="0">
                <a:effectLst/>
                <a:latin typeface="Helvetica" pitchFamily="2" charset="0"/>
              </a:rPr>
              <a:t>y su </a:t>
            </a:r>
            <a:r>
              <a:rPr lang="es-MX" sz="3200" dirty="0">
                <a:solidFill>
                  <a:srgbClr val="92D050"/>
                </a:solidFill>
                <a:effectLst/>
                <a:latin typeface="Helvetica" pitchFamily="2" charset="0"/>
              </a:rPr>
              <a:t>capacidad para recuperar estructuras causales correctas</a:t>
            </a:r>
            <a:r>
              <a:rPr lang="es-MX" sz="3200" dirty="0">
                <a:effectLst/>
                <a:latin typeface="Helvetica" pitchFamily="2" charset="0"/>
              </a:rPr>
              <a:t>.</a:t>
            </a:r>
          </a:p>
        </p:txBody>
      </p:sp>
    </p:spTree>
    <p:extLst>
      <p:ext uri="{BB962C8B-B14F-4D97-AF65-F5344CB8AC3E}">
        <p14:creationId xmlns:p14="http://schemas.microsoft.com/office/powerpoint/2010/main" val="60335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15307-626A-570E-DFAB-3D37A2AEA8D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9DEA2BC-2953-FBB9-A5EA-0CC77B6066CB}"/>
              </a:ext>
            </a:extLst>
          </p:cNvPr>
          <p:cNvSpPr>
            <a:spLocks noGrp="1"/>
          </p:cNvSpPr>
          <p:nvPr>
            <p:ph type="title"/>
          </p:nvPr>
        </p:nvSpPr>
        <p:spPr>
          <a:xfrm>
            <a:off x="0" y="26028"/>
            <a:ext cx="9144000" cy="783676"/>
          </a:xfrm>
        </p:spPr>
        <p:txBody>
          <a:bodyPr/>
          <a:lstStyle/>
          <a:p>
            <a:r>
              <a:rPr lang="es-ES_tradnl" dirty="0"/>
              <a:t>Cómo hablar de independencia</a:t>
            </a:r>
          </a:p>
        </p:txBody>
      </p:sp>
      <p:sp>
        <p:nvSpPr>
          <p:cNvPr id="5" name="Rectángulo 4">
            <a:extLst>
              <a:ext uri="{FF2B5EF4-FFF2-40B4-BE49-F238E27FC236}">
                <a16:creationId xmlns:a16="http://schemas.microsoft.com/office/drawing/2014/main" id="{49EE8EBE-9C81-8970-A182-6CDF424B2216}"/>
              </a:ext>
            </a:extLst>
          </p:cNvPr>
          <p:cNvSpPr/>
          <p:nvPr/>
        </p:nvSpPr>
        <p:spPr>
          <a:xfrm>
            <a:off x="130632" y="785326"/>
            <a:ext cx="8776353" cy="5016758"/>
          </a:xfrm>
          <a:prstGeom prst="rect">
            <a:avLst/>
          </a:prstGeom>
        </p:spPr>
        <p:txBody>
          <a:bodyPr wrap="square">
            <a:spAutoFit/>
          </a:bodyPr>
          <a:lstStyle/>
          <a:p>
            <a:pPr algn="just"/>
            <a:r>
              <a:rPr lang="es-MX" sz="3200" dirty="0"/>
              <a:t>En términos generales, decimos que </a:t>
            </a:r>
            <a:r>
              <a:rPr lang="es-MX" sz="3200" dirty="0">
                <a:solidFill>
                  <a:schemeClr val="accent2">
                    <a:lumMod val="75000"/>
                  </a:schemeClr>
                </a:solidFill>
              </a:rPr>
              <a:t>dos variables, X e Y, son independientes </a:t>
            </a:r>
            <a:r>
              <a:rPr lang="es-MX" sz="3200" dirty="0"/>
              <a:t>cuando nuestro </a:t>
            </a:r>
            <a:r>
              <a:rPr lang="es-MX" sz="3200" dirty="0">
                <a:solidFill>
                  <a:schemeClr val="accent2">
                    <a:lumMod val="75000"/>
                  </a:schemeClr>
                </a:solidFill>
              </a:rPr>
              <a:t>conocimiento sobre X no altera nuestro conocimiento sobre Y (y viceversa)</a:t>
            </a:r>
            <a:r>
              <a:rPr lang="es-MX" sz="3200" dirty="0"/>
              <a:t>. </a:t>
            </a:r>
          </a:p>
          <a:p>
            <a:pPr algn="just"/>
            <a:endParaRPr lang="es-MX" sz="3200" dirty="0"/>
          </a:p>
          <a:p>
            <a:pPr algn="just"/>
            <a:r>
              <a:rPr lang="es-MX" sz="3200" dirty="0"/>
              <a:t>En </a:t>
            </a:r>
            <a:r>
              <a:rPr lang="es-MX" sz="3200" dirty="0">
                <a:solidFill>
                  <a:schemeClr val="accent5">
                    <a:lumMod val="50000"/>
                  </a:schemeClr>
                </a:solidFill>
              </a:rPr>
              <a:t>términos de distribuciones de probabilidad</a:t>
            </a:r>
            <a:r>
              <a:rPr lang="es-MX" sz="3200" dirty="0"/>
              <a:t>, podemos expresarlo de la siguiente manera:</a:t>
            </a:r>
          </a:p>
          <a:p>
            <a:pPr algn="just"/>
            <a:endParaRPr lang="es-MX" sz="3200" dirty="0"/>
          </a:p>
          <a:p>
            <a:pPr algn="ctr"/>
            <a:r>
              <a:rPr lang="es-MX" sz="3200" dirty="0"/>
              <a:t>P (Y) = P (Y|X)</a:t>
            </a:r>
          </a:p>
          <a:p>
            <a:pPr algn="ctr"/>
            <a:r>
              <a:rPr lang="es-MX" sz="3200" dirty="0"/>
              <a:t>P (X) = P (X|Y)</a:t>
            </a:r>
            <a:endParaRPr lang="en-US" sz="3200" dirty="0">
              <a:solidFill>
                <a:srgbClr val="C00000"/>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7969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B3BF-0619-9CE1-D484-12D80AB868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9E7AD31-B6E8-9074-0D4F-89B2138A8082}"/>
              </a:ext>
            </a:extLst>
          </p:cNvPr>
          <p:cNvSpPr>
            <a:spLocks noGrp="1"/>
          </p:cNvSpPr>
          <p:nvPr>
            <p:ph type="title"/>
          </p:nvPr>
        </p:nvSpPr>
        <p:spPr>
          <a:xfrm>
            <a:off x="0" y="0"/>
            <a:ext cx="9144000" cy="1143000"/>
          </a:xfrm>
        </p:spPr>
        <p:txBody>
          <a:bodyPr>
            <a:normAutofit/>
          </a:bodyPr>
          <a:lstStyle/>
          <a:p>
            <a:pPr algn="ctr"/>
            <a:r>
              <a:rPr lang="es-MX" dirty="0"/>
              <a:t>Otros supuestos</a:t>
            </a:r>
            <a:endParaRPr lang="es-ES" dirty="0"/>
          </a:p>
        </p:txBody>
      </p:sp>
      <p:sp>
        <p:nvSpPr>
          <p:cNvPr id="9" name="8 CuadroTexto">
            <a:extLst>
              <a:ext uri="{FF2B5EF4-FFF2-40B4-BE49-F238E27FC236}">
                <a16:creationId xmlns:a16="http://schemas.microsoft.com/office/drawing/2014/main" id="{C6A44B57-3A68-186F-3A12-50269905AB6A}"/>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Se trata del supuesto de ausencia de factores de confusión ocultos (a veces también denominado suficiencia causal). Si bien </a:t>
            </a:r>
            <a:r>
              <a:rPr lang="es-MX" sz="3200" dirty="0">
                <a:solidFill>
                  <a:srgbClr val="0070C0"/>
                </a:solidFill>
                <a:effectLst/>
                <a:latin typeface="Helvetica" pitchFamily="2" charset="0"/>
              </a:rPr>
              <a:t>no es necesario cumplir este supuesto en todos los métodos causales, es bastante común</a:t>
            </a:r>
            <a:r>
              <a:rPr lang="es-MX" sz="3200" dirty="0">
                <a:effectLst/>
                <a:latin typeface="Helvetica" pitchFamily="2" charset="0"/>
              </a:rPr>
              <a:t>.</a:t>
            </a:r>
          </a:p>
          <a:p>
            <a:pPr algn="just"/>
            <a:endParaRPr lang="es-MX" sz="3200" dirty="0">
              <a:latin typeface="Helvetica" pitchFamily="2" charset="0"/>
            </a:endParaRPr>
          </a:p>
          <a:p>
            <a:pPr algn="just"/>
            <a:r>
              <a:rPr lang="es-MX" sz="3200" dirty="0">
                <a:effectLst/>
                <a:latin typeface="Helvetica" pitchFamily="2" charset="0"/>
              </a:rPr>
              <a:t>Cabe señalar que la </a:t>
            </a:r>
            <a:r>
              <a:rPr lang="es-MX" sz="3200" dirty="0">
                <a:solidFill>
                  <a:schemeClr val="accent6">
                    <a:lumMod val="75000"/>
                  </a:schemeClr>
                </a:solidFill>
                <a:effectLst/>
                <a:latin typeface="Helvetica" pitchFamily="2" charset="0"/>
              </a:rPr>
              <a:t>suficiencia causal </a:t>
            </a:r>
            <a:r>
              <a:rPr lang="es-MX" sz="3200" dirty="0">
                <a:effectLst/>
                <a:latin typeface="Helvetica" pitchFamily="2" charset="0"/>
              </a:rPr>
              <a:t>y la </a:t>
            </a:r>
            <a:r>
              <a:rPr lang="es-MX" sz="3200" dirty="0">
                <a:solidFill>
                  <a:schemeClr val="accent6">
                    <a:lumMod val="75000"/>
                  </a:schemeClr>
                </a:solidFill>
                <a:effectLst/>
                <a:latin typeface="Helvetica" pitchFamily="2" charset="0"/>
              </a:rPr>
              <a:t>condición causal de Markov están relacionadas </a:t>
            </a:r>
            <a:r>
              <a:rPr lang="es-MX" sz="3200" dirty="0">
                <a:effectLst/>
                <a:latin typeface="Helvetica" pitchFamily="2" charset="0"/>
              </a:rPr>
              <a:t>(y presentan cierto </a:t>
            </a:r>
            <a:r>
              <a:rPr lang="es-MX" sz="3200" dirty="0">
                <a:solidFill>
                  <a:schemeClr val="accent6">
                    <a:lumMod val="75000"/>
                  </a:schemeClr>
                </a:solidFill>
                <a:effectLst/>
                <a:latin typeface="Helvetica" pitchFamily="2" charset="0"/>
              </a:rPr>
              <a:t>solapamiento práctico</a:t>
            </a:r>
            <a:r>
              <a:rPr lang="es-MX" sz="3200" dirty="0">
                <a:effectLst/>
                <a:latin typeface="Helvetica" pitchFamily="2" charset="0"/>
              </a:rPr>
              <a:t>), </a:t>
            </a:r>
            <a:r>
              <a:rPr lang="es-MX" sz="3200" dirty="0">
                <a:solidFill>
                  <a:schemeClr val="accent6">
                    <a:lumMod val="75000"/>
                  </a:schemeClr>
                </a:solidFill>
                <a:effectLst/>
                <a:latin typeface="Helvetica" pitchFamily="2" charset="0"/>
              </a:rPr>
              <a:t>pero no son idénticas</a:t>
            </a:r>
            <a:r>
              <a:rPr lang="es-MX" sz="3200" dirty="0">
                <a:effectLst/>
                <a:latin typeface="Helvetica" pitchFamily="2" charset="0"/>
              </a:rPr>
              <a:t>. </a:t>
            </a:r>
          </a:p>
        </p:txBody>
      </p:sp>
    </p:spTree>
    <p:extLst>
      <p:ext uri="{BB962C8B-B14F-4D97-AF65-F5344CB8AC3E}">
        <p14:creationId xmlns:p14="http://schemas.microsoft.com/office/powerpoint/2010/main" val="3136489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48B46-7659-6937-AE23-AD83290FFC8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E665FDF-8116-48D8-7532-F9AAD0ACE250}"/>
              </a:ext>
            </a:extLst>
          </p:cNvPr>
          <p:cNvSpPr>
            <a:spLocks noGrp="1"/>
          </p:cNvSpPr>
          <p:nvPr>
            <p:ph type="title"/>
          </p:nvPr>
        </p:nvSpPr>
        <p:spPr>
          <a:xfrm>
            <a:off x="0" y="0"/>
            <a:ext cx="9144000" cy="1143000"/>
          </a:xfrm>
        </p:spPr>
        <p:txBody>
          <a:bodyPr>
            <a:normAutofit/>
          </a:bodyPr>
          <a:lstStyle/>
          <a:p>
            <a:pPr algn="ctr"/>
            <a:r>
              <a:rPr lang="es-MX" dirty="0"/>
              <a:t>Otros supuestos</a:t>
            </a:r>
            <a:endParaRPr lang="es-ES" dirty="0"/>
          </a:p>
        </p:txBody>
      </p:sp>
      <p:sp>
        <p:nvSpPr>
          <p:cNvPr id="9" name="8 CuadroTexto">
            <a:extLst>
              <a:ext uri="{FF2B5EF4-FFF2-40B4-BE49-F238E27FC236}">
                <a16:creationId xmlns:a16="http://schemas.microsoft.com/office/drawing/2014/main" id="{548DEABF-7349-72BD-FC86-B04CA3E9897D}"/>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En </a:t>
            </a:r>
            <a:r>
              <a:rPr lang="es-MX" sz="3200" dirty="0">
                <a:solidFill>
                  <a:schemeClr val="accent6">
                    <a:lumMod val="75000"/>
                  </a:schemeClr>
                </a:solidFill>
                <a:effectLst/>
                <a:latin typeface="Helvetica" pitchFamily="2" charset="0"/>
              </a:rPr>
              <a:t>muchos escenarios reales</a:t>
            </a:r>
            <a:r>
              <a:rPr lang="es-MX" sz="3200" dirty="0">
                <a:solidFill>
                  <a:srgbClr val="161615"/>
                </a:solidFill>
                <a:effectLst/>
                <a:latin typeface="Helvetica" pitchFamily="2" charset="0"/>
              </a:rPr>
              <a:t>, podría resultar </a:t>
            </a:r>
            <a:r>
              <a:rPr lang="es-MX" sz="3200" dirty="0">
                <a:solidFill>
                  <a:schemeClr val="accent6">
                    <a:lumMod val="75000"/>
                  </a:schemeClr>
                </a:solidFill>
                <a:effectLst/>
                <a:latin typeface="Helvetica" pitchFamily="2" charset="0"/>
              </a:rPr>
              <a:t>difícil verificar la existencia de factores de confusión ocultos en un sistema de interés</a:t>
            </a:r>
            <a:r>
              <a:rPr lang="es-MX" sz="3200" dirty="0">
                <a:solidFill>
                  <a:srgbClr val="161615"/>
                </a:solidFill>
                <a:effectLst/>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A continuación, se </a:t>
            </a:r>
            <a:r>
              <a:rPr lang="es-MX" sz="3200" dirty="0">
                <a:solidFill>
                  <a:srgbClr val="00B050"/>
                </a:solidFill>
                <a:effectLst/>
                <a:latin typeface="Helvetica" pitchFamily="2" charset="0"/>
              </a:rPr>
              <a:t>analizarán tres estructuras gráficas básicas</a:t>
            </a:r>
            <a:r>
              <a:rPr lang="es-MX" sz="3200" dirty="0">
                <a:solidFill>
                  <a:srgbClr val="161615"/>
                </a:solidFill>
                <a:effectLst/>
                <a:latin typeface="Helvetica" pitchFamily="2" charset="0"/>
              </a:rPr>
              <a:t> que son sumamente </a:t>
            </a:r>
            <a:r>
              <a:rPr lang="es-MX" sz="3200" dirty="0">
                <a:solidFill>
                  <a:srgbClr val="00B050"/>
                </a:solidFill>
                <a:effectLst/>
                <a:latin typeface="Helvetica" pitchFamily="2" charset="0"/>
              </a:rPr>
              <a:t>útiles para determinar conjuntos de independencias condicionales</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1507129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E1501-55BF-7646-9A58-DE78D401ED5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F8C1075-9CE7-69BE-BD9C-BD1C9878EEDA}"/>
              </a:ext>
            </a:extLst>
          </p:cNvPr>
          <p:cNvSpPr>
            <a:spLocks noGrp="1"/>
          </p:cNvSpPr>
          <p:nvPr>
            <p:ph type="title"/>
          </p:nvPr>
        </p:nvSpPr>
        <p:spPr>
          <a:xfrm>
            <a:off x="0" y="0"/>
            <a:ext cx="9144000" cy="1143000"/>
          </a:xfrm>
        </p:spPr>
        <p:txBody>
          <a:bodyPr>
            <a:normAutofit fontScale="90000"/>
          </a:bodyPr>
          <a:lstStyle/>
          <a:p>
            <a:pPr algn="ctr"/>
            <a:r>
              <a:rPr lang="es-MX" dirty="0"/>
              <a:t>Cadenas, bifurcaciones y colisionadores o… inmoralidades</a:t>
            </a:r>
            <a:endParaRPr lang="es-ES" dirty="0"/>
          </a:p>
        </p:txBody>
      </p:sp>
      <p:sp>
        <p:nvSpPr>
          <p:cNvPr id="9" name="8 CuadroTexto">
            <a:extLst>
              <a:ext uri="{FF2B5EF4-FFF2-40B4-BE49-F238E27FC236}">
                <a16:creationId xmlns:a16="http://schemas.microsoft.com/office/drawing/2014/main" id="{E4CD72E7-229A-5010-50A1-B62A90DFF244}"/>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En una soleada mañana del 1 de junio de 2020, el Sr. Huang conducía su reluciente Tesla blanco por una de las principales autopistas de Taiwán.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El día estaba despejado y el viaje transcurría sin contratiempos. El Sr. Huang activó el piloto automático y ajustó la velocidad a 110 km/h. Al acercarse al kilómetro 268 de la carretera, no se dio cuenta de que a solo 300 metros le esperaba algo inesperado.</a:t>
            </a:r>
            <a:endParaRPr lang="es-MX" sz="3200" dirty="0">
              <a:solidFill>
                <a:srgbClr val="7030A0"/>
              </a:solidFill>
              <a:effectLst/>
              <a:latin typeface="Helvetica" pitchFamily="2" charset="0"/>
            </a:endParaRPr>
          </a:p>
        </p:txBody>
      </p:sp>
    </p:spTree>
    <p:extLst>
      <p:ext uri="{BB962C8B-B14F-4D97-AF65-F5344CB8AC3E}">
        <p14:creationId xmlns:p14="http://schemas.microsoft.com/office/powerpoint/2010/main" val="3962834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6FE7-6842-4C6B-1028-6F8013F47DD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472955F-A424-126A-ABF9-B6936F942918}"/>
              </a:ext>
            </a:extLst>
          </p:cNvPr>
          <p:cNvSpPr>
            <a:spLocks noGrp="1"/>
          </p:cNvSpPr>
          <p:nvPr>
            <p:ph type="title"/>
          </p:nvPr>
        </p:nvSpPr>
        <p:spPr>
          <a:xfrm>
            <a:off x="0" y="0"/>
            <a:ext cx="9144000" cy="1143000"/>
          </a:xfrm>
        </p:spPr>
        <p:txBody>
          <a:bodyPr>
            <a:normAutofit fontScale="90000"/>
          </a:bodyPr>
          <a:lstStyle/>
          <a:p>
            <a:pPr algn="ctr"/>
            <a:r>
              <a:rPr lang="es-MX" dirty="0"/>
              <a:t>Cadenas, bifurcaciones y colisionadores o… inmoralidades</a:t>
            </a:r>
            <a:endParaRPr lang="es-ES" dirty="0"/>
          </a:p>
        </p:txBody>
      </p:sp>
      <p:sp>
        <p:nvSpPr>
          <p:cNvPr id="9" name="8 CuadroTexto">
            <a:extLst>
              <a:ext uri="{FF2B5EF4-FFF2-40B4-BE49-F238E27FC236}">
                <a16:creationId xmlns:a16="http://schemas.microsoft.com/office/drawing/2014/main" id="{6380E14F-9254-81B1-B2FF-06BF6DCD81BC}"/>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Nueve minutos antes, otro conductor, el Sr. Yeh, había perdido el control de su vehículo. Su camioneta blanca estaba volcada, bloqueando casi por completo dos carriles de la autopista justo en el kilómetro 268.3.</a:t>
            </a:r>
            <a:endParaRPr lang="es-MX" sz="3200" dirty="0">
              <a:solidFill>
                <a:srgbClr val="161615"/>
              </a:solidFill>
              <a:latin typeface="Helvetica" pitchFamily="2" charset="0"/>
            </a:endParaRPr>
          </a:p>
          <a:p>
            <a:pPr algn="just"/>
            <a:r>
              <a:rPr lang="es-MX" sz="3200" dirty="0">
                <a:effectLst/>
                <a:latin typeface="Helvetica" pitchFamily="2" charset="0"/>
              </a:rPr>
              <a:t>Unos 11 segundos después, para consternación del Sr. Huang, su Tesla se estrelló contra el techo del camión volcado. Afortunadamente, el conductor, el Sr. Huang, sobrevivió al choque y salió del accidente sin lesiones graves.</a:t>
            </a:r>
          </a:p>
        </p:txBody>
      </p:sp>
    </p:spTree>
    <p:extLst>
      <p:ext uri="{BB962C8B-B14F-4D97-AF65-F5344CB8AC3E}">
        <p14:creationId xmlns:p14="http://schemas.microsoft.com/office/powerpoint/2010/main" val="660034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BE20-6567-0D1F-3262-24FF0293823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776EE9D-3BD5-36B9-3337-5D2808956228}"/>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9" name="8 CuadroTexto">
            <a:extLst>
              <a:ext uri="{FF2B5EF4-FFF2-40B4-BE49-F238E27FC236}">
                <a16:creationId xmlns:a16="http://schemas.microsoft.com/office/drawing/2014/main" id="{6C8BD310-630D-CD13-57BF-45A53EA44B55}"/>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latin typeface="Helvetica" pitchFamily="2" charset="0"/>
              </a:rPr>
              <a:t>Muchos </a:t>
            </a:r>
            <a:r>
              <a:rPr lang="es-MX" sz="3200" dirty="0">
                <a:solidFill>
                  <a:srgbClr val="C00000"/>
                </a:solidFill>
                <a:latin typeface="Helvetica" pitchFamily="2" charset="0"/>
              </a:rPr>
              <a:t>coches modernos están equipados con algún tipo de sistema de advertencia o prevención de colisiones</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A grandes rasgos, un </a:t>
            </a:r>
            <a:r>
              <a:rPr lang="es-MX" sz="3200" dirty="0">
                <a:solidFill>
                  <a:srgbClr val="7030A0"/>
                </a:solidFill>
                <a:latin typeface="Helvetica" pitchFamily="2" charset="0"/>
              </a:rPr>
              <a:t>sistema como este consta de un detector (o módulo detector) y un sistema de alerta</a:t>
            </a:r>
            <a:r>
              <a:rPr lang="es-MX" sz="3200" dirty="0">
                <a:solidFill>
                  <a:srgbClr val="161615"/>
                </a:solidFill>
                <a:latin typeface="Helvetica" pitchFamily="2" charset="0"/>
              </a:rPr>
              <a:t> (a veces también un sistema de asistencia a la conducción automática).</a:t>
            </a:r>
          </a:p>
        </p:txBody>
      </p:sp>
    </p:spTree>
    <p:extLst>
      <p:ext uri="{BB962C8B-B14F-4D97-AF65-F5344CB8AC3E}">
        <p14:creationId xmlns:p14="http://schemas.microsoft.com/office/powerpoint/2010/main" val="784511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12A1-3173-43C7-9A96-23A2FC626B0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E23E823-1531-63B2-81B7-0CBABEC771E3}"/>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9" name="8 CuadroTexto">
            <a:extLst>
              <a:ext uri="{FF2B5EF4-FFF2-40B4-BE49-F238E27FC236}">
                <a16:creationId xmlns:a16="http://schemas.microsoft.com/office/drawing/2014/main" id="{1FE3B92F-BF9B-9868-92E6-4CE30ED92AC6}"/>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Cuando el </a:t>
            </a:r>
            <a:r>
              <a:rPr lang="es-MX" sz="3200" dirty="0">
                <a:solidFill>
                  <a:srgbClr val="C00000"/>
                </a:solidFill>
                <a:latin typeface="Helvetica" pitchFamily="2" charset="0"/>
              </a:rPr>
              <a:t>detector detecta un obstáculo en la trayectoria de colisión, envía una señal que activa el sistema de alerta</a:t>
            </a:r>
            <a:r>
              <a:rPr lang="es-MX" sz="3200" dirty="0">
                <a:solidFill>
                  <a:srgbClr val="161615"/>
                </a:solidFill>
                <a:latin typeface="Helvetica" pitchFamily="2" charset="0"/>
              </a:rPr>
              <a:t>. Supongamos que el </a:t>
            </a:r>
            <a:r>
              <a:rPr lang="es-MX" sz="3200" dirty="0">
                <a:solidFill>
                  <a:srgbClr val="00B050"/>
                </a:solidFill>
                <a:latin typeface="Helvetica" pitchFamily="2" charset="0"/>
              </a:rPr>
              <a:t>detector está en estado 1 cuando detecta un obstáculo y en estado 0 cuando no detecta ningún obstáculo</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A continuación se presenta un DAG de un sistema de prevensión de colisiones.</a:t>
            </a:r>
          </a:p>
        </p:txBody>
      </p:sp>
    </p:spTree>
    <p:extLst>
      <p:ext uri="{BB962C8B-B14F-4D97-AF65-F5344CB8AC3E}">
        <p14:creationId xmlns:p14="http://schemas.microsoft.com/office/powerpoint/2010/main" val="292003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16B5-C74F-BDF4-4C21-CFD92653D2C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9F9630A-35E2-861C-C6DB-E5A99C9CB6FB}"/>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4" name="CuadroTexto 3">
            <a:extLst>
              <a:ext uri="{FF2B5EF4-FFF2-40B4-BE49-F238E27FC236}">
                <a16:creationId xmlns:a16="http://schemas.microsoft.com/office/drawing/2014/main" id="{C1B906DA-1F65-E4C5-0E51-4BF72D5B223E}"/>
              </a:ext>
            </a:extLst>
          </p:cNvPr>
          <p:cNvSpPr txBox="1"/>
          <p:nvPr/>
        </p:nvSpPr>
        <p:spPr>
          <a:xfrm>
            <a:off x="1349829" y="5979663"/>
            <a:ext cx="6912427" cy="369332"/>
          </a:xfrm>
          <a:prstGeom prst="rect">
            <a:avLst/>
          </a:prstGeom>
          <a:noFill/>
        </p:spPr>
        <p:txBody>
          <a:bodyPr wrap="square">
            <a:spAutoFit/>
          </a:bodyPr>
          <a:lstStyle/>
          <a:p>
            <a:r>
              <a:rPr lang="es-MX" dirty="0"/>
              <a:t>Un DAG que representa un sistema de advertencia de colisión</a:t>
            </a:r>
          </a:p>
        </p:txBody>
      </p:sp>
      <p:pic>
        <p:nvPicPr>
          <p:cNvPr id="6" name="Imagen 5">
            <a:extLst>
              <a:ext uri="{FF2B5EF4-FFF2-40B4-BE49-F238E27FC236}">
                <a16:creationId xmlns:a16="http://schemas.microsoft.com/office/drawing/2014/main" id="{BBC3CF56-3D54-F94C-F278-C632699BC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9" y="2124691"/>
            <a:ext cx="9122171" cy="2129645"/>
          </a:xfrm>
          <a:prstGeom prst="rect">
            <a:avLst/>
          </a:prstGeom>
        </p:spPr>
      </p:pic>
    </p:spTree>
    <p:extLst>
      <p:ext uri="{BB962C8B-B14F-4D97-AF65-F5344CB8AC3E}">
        <p14:creationId xmlns:p14="http://schemas.microsoft.com/office/powerpoint/2010/main" val="3735421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C2E1-3704-9A52-0278-E18AFB19783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05A448A-7EFA-DDA1-78D9-FD70656527FC}"/>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9" name="8 CuadroTexto">
            <a:extLst>
              <a:ext uri="{FF2B5EF4-FFF2-40B4-BE49-F238E27FC236}">
                <a16:creationId xmlns:a16="http://schemas.microsoft.com/office/drawing/2014/main" id="{5562B6B6-5F23-D47D-EFF1-99874DB74633}"/>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rgbClr val="161615"/>
                </a:solidFill>
                <a:latin typeface="Helvetica" pitchFamily="2" charset="0"/>
              </a:rPr>
              <a:t>Un hecho importante sobre un sistema como el presentado en la Figura anterior es que </a:t>
            </a:r>
            <a:r>
              <a:rPr lang="es-MX" sz="3200" dirty="0">
                <a:solidFill>
                  <a:srgbClr val="00B050"/>
                </a:solidFill>
                <a:latin typeface="Helvetica" pitchFamily="2" charset="0"/>
              </a:rPr>
              <a:t>la existencia del obstáculo no proporciona información nueva sobre la alerta cuando conocemos el estado del detector</a:t>
            </a:r>
            <a:r>
              <a:rPr lang="es-MX" sz="3200" dirty="0">
                <a:solidFill>
                  <a:srgbClr val="161615"/>
                </a:solidFill>
                <a:latin typeface="Helvetica" pitchFamily="2" charset="0"/>
              </a:rPr>
              <a:t>. </a:t>
            </a:r>
            <a:r>
              <a:rPr lang="es-MX" sz="3200" dirty="0">
                <a:solidFill>
                  <a:srgbClr val="00B0F0"/>
                </a:solidFill>
                <a:latin typeface="Helvetica" pitchFamily="2" charset="0"/>
              </a:rPr>
              <a:t>El obstáculo y la alerta son independientes, dado el estado del detector.</a:t>
            </a:r>
          </a:p>
        </p:txBody>
      </p:sp>
    </p:spTree>
    <p:extLst>
      <p:ext uri="{BB962C8B-B14F-4D97-AF65-F5344CB8AC3E}">
        <p14:creationId xmlns:p14="http://schemas.microsoft.com/office/powerpoint/2010/main" val="504958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BF53A-CC8B-6248-A93A-F4CA1022AE3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3FA5305-5980-D2D0-7DD0-9580DD3497F6}"/>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9" name="8 CuadroTexto">
            <a:extLst>
              <a:ext uri="{FF2B5EF4-FFF2-40B4-BE49-F238E27FC236}">
                <a16:creationId xmlns:a16="http://schemas.microsoft.com/office/drawing/2014/main" id="{EA8A2968-AC2D-2CD1-A4EA-5F502C25B5B1}"/>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latin typeface="Helvetica" pitchFamily="2" charset="0"/>
              </a:rPr>
              <a:t>En otras palabras, cuando el </a:t>
            </a:r>
            <a:r>
              <a:rPr lang="es-MX" sz="3200" dirty="0">
                <a:solidFill>
                  <a:srgbClr val="00B0F0"/>
                </a:solidFill>
                <a:latin typeface="Helvetica" pitchFamily="2" charset="0"/>
              </a:rPr>
              <a:t>detector detecta que hay un peatón delante del coche</a:t>
            </a:r>
            <a:r>
              <a:rPr lang="es-MX" sz="3200" dirty="0">
                <a:solidFill>
                  <a:srgbClr val="161615"/>
                </a:solidFill>
                <a:latin typeface="Helvetica" pitchFamily="2" charset="0"/>
              </a:rPr>
              <a:t>, </a:t>
            </a:r>
            <a:r>
              <a:rPr lang="es-MX" sz="3200" dirty="0">
                <a:solidFill>
                  <a:srgbClr val="00B0F0"/>
                </a:solidFill>
                <a:latin typeface="Helvetica" pitchFamily="2" charset="0"/>
              </a:rPr>
              <a:t>la alarma se activará incluso si no hay ningún peatón delante</a:t>
            </a:r>
            <a:r>
              <a:rPr lang="es-MX" sz="3200" dirty="0">
                <a:solidFill>
                  <a:srgbClr val="161615"/>
                </a:solidFill>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De igual manera, </a:t>
            </a:r>
            <a:r>
              <a:rPr lang="es-MX" sz="3200" dirty="0">
                <a:solidFill>
                  <a:srgbClr val="FFC000"/>
                </a:solidFill>
                <a:latin typeface="Helvetica" pitchFamily="2" charset="0"/>
              </a:rPr>
              <a:t>si hay un obstáculo en la carretera y el detector no lo reconoce como tal, la alerta permanecerá en silencio</a:t>
            </a:r>
            <a:r>
              <a:rPr lang="es-MX" sz="3200" dirty="0">
                <a:solidFill>
                  <a:srgbClr val="161615"/>
                </a:solidFill>
                <a:latin typeface="Helvetica" pitchFamily="2" charset="0"/>
              </a:rPr>
              <a:t>.</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3263444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7EB5D-A036-93C9-2E5B-22D4C1753D2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568EF30-59E0-4516-5B70-267F219C7B22}"/>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9" name="8 CuadroTexto">
            <a:extLst>
              <a:ext uri="{FF2B5EF4-FFF2-40B4-BE49-F238E27FC236}">
                <a16:creationId xmlns:a16="http://schemas.microsoft.com/office/drawing/2014/main" id="{405179D9-5140-D939-F9D1-EB4E14449628}"/>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latin typeface="Helvetica" pitchFamily="2" charset="0"/>
              </a:rPr>
              <a:t>En particular, </a:t>
            </a:r>
            <a:r>
              <a:rPr lang="es-MX" sz="3200" dirty="0">
                <a:solidFill>
                  <a:srgbClr val="FFC000"/>
                </a:solidFill>
                <a:latin typeface="Helvetica" pitchFamily="2" charset="0"/>
              </a:rPr>
              <a:t>si un detector se basa en un sistema de visión artificial </a:t>
            </a:r>
            <a:r>
              <a:rPr lang="es-MX" sz="3200" dirty="0">
                <a:solidFill>
                  <a:srgbClr val="161615"/>
                </a:solidFill>
                <a:latin typeface="Helvetica" pitchFamily="2" charset="0"/>
              </a:rPr>
              <a:t>y el </a:t>
            </a:r>
            <a:r>
              <a:rPr lang="es-MX" sz="3200" dirty="0">
                <a:solidFill>
                  <a:srgbClr val="FFC000"/>
                </a:solidFill>
                <a:latin typeface="Helvetica" pitchFamily="2" charset="0"/>
              </a:rPr>
              <a:t>modelo alucina con un peatón en la trayectoria del coche, la alerta se activará</a:t>
            </a:r>
            <a:r>
              <a:rPr lang="es-MX" sz="3200" dirty="0">
                <a:solidFill>
                  <a:srgbClr val="161615"/>
                </a:solidFill>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Por otro lado, </a:t>
            </a:r>
            <a:r>
              <a:rPr lang="es-MX" sz="3200" dirty="0">
                <a:solidFill>
                  <a:srgbClr val="002060"/>
                </a:solidFill>
                <a:latin typeface="Helvetica" pitchFamily="2" charset="0"/>
              </a:rPr>
              <a:t>si hay un peatón real delante del coche y el modelo no lo reconoce, la alerta permanecerá en silencio</a:t>
            </a:r>
            <a:r>
              <a:rPr lang="es-MX" sz="3200" dirty="0">
                <a:solidFill>
                  <a:srgbClr val="161615"/>
                </a:solidFill>
                <a:latin typeface="Helvetica" pitchFamily="2" charset="0"/>
              </a:rPr>
              <a:t>.</a:t>
            </a:r>
          </a:p>
        </p:txBody>
      </p:sp>
    </p:spTree>
    <p:extLst>
      <p:ext uri="{BB962C8B-B14F-4D97-AF65-F5344CB8AC3E}">
        <p14:creationId xmlns:p14="http://schemas.microsoft.com/office/powerpoint/2010/main" val="145520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Cómo hablar de independencia</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902864"/>
            <a:ext cx="8776353" cy="4524315"/>
          </a:xfrm>
          <a:prstGeom prst="rect">
            <a:avLst/>
          </a:prstGeom>
        </p:spPr>
        <p:txBody>
          <a:bodyPr wrap="square">
            <a:spAutoFit/>
          </a:bodyPr>
          <a:lstStyle/>
          <a:p>
            <a:pPr algn="just"/>
            <a:r>
              <a:rPr lang="es-MX" sz="3200" dirty="0"/>
              <a:t>En otras palabras: </a:t>
            </a:r>
            <a:r>
              <a:rPr lang="es-MX" sz="3200" dirty="0">
                <a:solidFill>
                  <a:schemeClr val="accent5">
                    <a:lumMod val="50000"/>
                  </a:schemeClr>
                </a:solidFill>
              </a:rPr>
              <a:t>la probabilidad marginal de Y es igual a la probabilidad condicional de Y dado X</a:t>
            </a:r>
            <a:r>
              <a:rPr lang="es-MX" sz="3200" dirty="0"/>
              <a:t> y, respectivamente, </a:t>
            </a:r>
            <a:r>
              <a:rPr lang="es-MX" sz="3200" dirty="0">
                <a:solidFill>
                  <a:schemeClr val="accent5">
                    <a:lumMod val="50000"/>
                  </a:schemeClr>
                </a:solidFill>
              </a:rPr>
              <a:t>la probabilidad marginal de X es igual a la probabilidad condicional de X dado Y</a:t>
            </a:r>
            <a:r>
              <a:rPr lang="es-MX" sz="3200" dirty="0"/>
              <a:t>.</a:t>
            </a:r>
          </a:p>
          <a:p>
            <a:pPr algn="just"/>
            <a:endParaRPr lang="es-MX" sz="3200" dirty="0"/>
          </a:p>
          <a:p>
            <a:pPr algn="just"/>
            <a:r>
              <a:rPr lang="es-MX" sz="3200" dirty="0"/>
              <a:t>En otras palabras: </a:t>
            </a:r>
            <a:r>
              <a:rPr lang="es-MX" sz="3200" dirty="0">
                <a:solidFill>
                  <a:schemeClr val="accent6">
                    <a:lumMod val="75000"/>
                  </a:schemeClr>
                </a:solidFill>
              </a:rPr>
              <a:t>aprender algo nuevo sobre X no cambiará nuestras creencias sobre Y (y viceversa)</a:t>
            </a:r>
            <a:r>
              <a:rPr lang="es-MX" sz="3200" dirty="0"/>
              <a:t>.</a:t>
            </a:r>
            <a:endParaRPr lang="en-US" sz="3200" dirty="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9784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EA66-8E68-14C1-0A93-0CE48BA4A7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F9B4F3D-6F38-0C37-C394-8139B29ACDE0}"/>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9" name="8 CuadroTexto">
            <a:extLst>
              <a:ext uri="{FF2B5EF4-FFF2-40B4-BE49-F238E27FC236}">
                <a16:creationId xmlns:a16="http://schemas.microsoft.com/office/drawing/2014/main" id="{BD8BC676-3C7B-AA54-D028-8D94589B0792}"/>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Un ejemplo de un comportamiento inesperado del sistema de detección se hizo viral en agosto de 2022. </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El usuario de TikTok RealRusty compartió un vídeo que mostraba cómo reaccionaba el sistema de detección de objetos de su coche ante un carruaje tirado por caballos (https://bit.ly/HorseVsTesla).</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2931844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851B-F7F8-C86A-3F87-676D336DB8C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12825D4-3C79-35A0-FA2B-44036E6698F2}"/>
              </a:ext>
            </a:extLst>
          </p:cNvPr>
          <p:cNvSpPr>
            <a:spLocks noGrp="1"/>
          </p:cNvSpPr>
          <p:nvPr>
            <p:ph type="title"/>
          </p:nvPr>
        </p:nvSpPr>
        <p:spPr>
          <a:xfrm>
            <a:off x="0" y="0"/>
            <a:ext cx="9144000" cy="1143000"/>
          </a:xfrm>
        </p:spPr>
        <p:txBody>
          <a:bodyPr>
            <a:normAutofit/>
          </a:bodyPr>
          <a:lstStyle/>
          <a:p>
            <a:pPr algn="ctr"/>
            <a:r>
              <a:rPr lang="es-MX" dirty="0"/>
              <a:t>Una cadena de eventos</a:t>
            </a:r>
            <a:endParaRPr lang="es-ES" dirty="0"/>
          </a:p>
        </p:txBody>
      </p:sp>
      <p:sp>
        <p:nvSpPr>
          <p:cNvPr id="9" name="8 CuadroTexto">
            <a:extLst>
              <a:ext uri="{FF2B5EF4-FFF2-40B4-BE49-F238E27FC236}">
                <a16:creationId xmlns:a16="http://schemas.microsoft.com/office/drawing/2014/main" id="{0DF43940-A8AB-73F4-7188-B3609D75C50F}"/>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latin typeface="Helvetica" pitchFamily="2" charset="0"/>
              </a:rPr>
              <a:t>Otro excelente ejemplo de una cadena de eventos causalmente relacionados proviene de </a:t>
            </a:r>
            <a:r>
              <a:rPr lang="es-MX" sz="3200" dirty="0">
                <a:solidFill>
                  <a:srgbClr val="002060"/>
                </a:solidFill>
                <a:latin typeface="Helvetica" pitchFamily="2" charset="0"/>
              </a:rPr>
              <a:t>The Book of Why de Judea Pearl y Dana Mackenzie</a:t>
            </a:r>
            <a:r>
              <a:rPr lang="es-MX" sz="3200" dirty="0">
                <a:solidFill>
                  <a:srgbClr val="161615"/>
                </a:solidFill>
                <a:latin typeface="Helvetica" pitchFamily="2" charset="0"/>
              </a:rPr>
              <a:t>. Los autores analizan la </a:t>
            </a:r>
            <a:r>
              <a:rPr lang="es-MX" sz="3200" dirty="0">
                <a:solidFill>
                  <a:srgbClr val="FFC000"/>
                </a:solidFill>
                <a:latin typeface="Helvetica" pitchFamily="2" charset="0"/>
              </a:rPr>
              <a:t>mecánica de una alarma de incendios</a:t>
            </a:r>
            <a:r>
              <a:rPr lang="es-MX" sz="3200" dirty="0">
                <a:solidFill>
                  <a:srgbClr val="161615"/>
                </a:solidFill>
                <a:latin typeface="Helvetica" pitchFamily="2" charset="0"/>
              </a:rPr>
              <a:t>. La </a:t>
            </a:r>
            <a:r>
              <a:rPr lang="es-MX" sz="3200" dirty="0">
                <a:solidFill>
                  <a:srgbClr val="FFC000"/>
                </a:solidFill>
                <a:latin typeface="Helvetica" pitchFamily="2" charset="0"/>
              </a:rPr>
              <a:t>cadena es fuego → humo → alarma</a:t>
            </a:r>
            <a:r>
              <a:rPr lang="es-MX" sz="3200" dirty="0">
                <a:solidFill>
                  <a:srgbClr val="161615"/>
                </a:solidFill>
                <a:latin typeface="Helvetica" pitchFamily="2" charset="0"/>
              </a:rPr>
              <a:t> porque la </a:t>
            </a:r>
            <a:r>
              <a:rPr lang="es-MX" sz="3200" dirty="0">
                <a:solidFill>
                  <a:srgbClr val="FFC000"/>
                </a:solidFill>
                <a:latin typeface="Helvetica" pitchFamily="2" charset="0"/>
              </a:rPr>
              <a:t>alarma está controlada por un detector de partículas de humo y no por cualquier otro indicador de incendio, como la temperatura</a:t>
            </a:r>
            <a:r>
              <a:rPr lang="es-MX" sz="3200" dirty="0">
                <a:solidFill>
                  <a:srgbClr val="161615"/>
                </a:solidFill>
                <a:latin typeface="Helvetica" pitchFamily="2" charset="0"/>
              </a:rPr>
              <a:t>.</a:t>
            </a:r>
          </a:p>
          <a:p>
            <a:pPr algn="just"/>
            <a:r>
              <a:rPr lang="es-MX" sz="3200" dirty="0">
                <a:solidFill>
                  <a:srgbClr val="161615"/>
                </a:solidFill>
                <a:latin typeface="Helvetica" pitchFamily="2" charset="0"/>
              </a:rPr>
              <a:t>Abstraigamos la estructura que comparten estos dos ejemplos.</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153775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EC9D4-F5CE-1A3A-7BC1-060743FFD14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F650296-91F3-BE9D-AD52-60AD0EFCCB50}"/>
              </a:ext>
            </a:extLst>
          </p:cNvPr>
          <p:cNvSpPr>
            <a:spLocks noGrp="1"/>
          </p:cNvSpPr>
          <p:nvPr>
            <p:ph type="title"/>
          </p:nvPr>
        </p:nvSpPr>
        <p:spPr>
          <a:xfrm>
            <a:off x="0" y="0"/>
            <a:ext cx="9144000" cy="1143000"/>
          </a:xfrm>
        </p:spPr>
        <p:txBody>
          <a:bodyPr>
            <a:normAutofit/>
          </a:bodyPr>
          <a:lstStyle/>
          <a:p>
            <a:pPr algn="ctr"/>
            <a:r>
              <a:rPr lang="es-MX" dirty="0"/>
              <a:t>Cadenas</a:t>
            </a:r>
            <a:endParaRPr lang="es-ES" dirty="0"/>
          </a:p>
        </p:txBody>
      </p:sp>
      <p:sp>
        <p:nvSpPr>
          <p:cNvPr id="9" name="8 CuadroTexto">
            <a:extLst>
              <a:ext uri="{FF2B5EF4-FFF2-40B4-BE49-F238E27FC236}">
                <a16:creationId xmlns:a16="http://schemas.microsoft.com/office/drawing/2014/main" id="{10679D15-09EA-D0A2-88EE-82F9BBDBBE96}"/>
              </a:ext>
            </a:extLst>
          </p:cNvPr>
          <p:cNvSpPr txBox="1"/>
          <p:nvPr/>
        </p:nvSpPr>
        <p:spPr>
          <a:xfrm>
            <a:off x="185057" y="1143000"/>
            <a:ext cx="8752114" cy="2062103"/>
          </a:xfrm>
          <a:prstGeom prst="rect">
            <a:avLst/>
          </a:prstGeom>
          <a:noFill/>
        </p:spPr>
        <p:txBody>
          <a:bodyPr wrap="square" rtlCol="0">
            <a:spAutoFit/>
          </a:bodyPr>
          <a:lstStyle/>
          <a:p>
            <a:pPr algn="just"/>
            <a:r>
              <a:rPr lang="es-MX" sz="3200" dirty="0">
                <a:solidFill>
                  <a:srgbClr val="161615"/>
                </a:solidFill>
                <a:latin typeface="Helvetica" pitchFamily="2" charset="0"/>
              </a:rPr>
              <a:t>Primero, reemplacemos las variables en el gráfico de la última Figura por A, B y C. Esta estructura general se denomina cadena y se puede ver en la siguiente Figura:</a:t>
            </a:r>
          </a:p>
        </p:txBody>
      </p:sp>
      <p:pic>
        <p:nvPicPr>
          <p:cNvPr id="4" name="Imagen 3">
            <a:extLst>
              <a:ext uri="{FF2B5EF4-FFF2-40B4-BE49-F238E27FC236}">
                <a16:creationId xmlns:a16="http://schemas.microsoft.com/office/drawing/2014/main" id="{18DE4361-CC3B-85F9-44F1-8C8559437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 y="3744685"/>
            <a:ext cx="9005351" cy="1970315"/>
          </a:xfrm>
          <a:prstGeom prst="rect">
            <a:avLst/>
          </a:prstGeom>
        </p:spPr>
      </p:pic>
    </p:spTree>
    <p:extLst>
      <p:ext uri="{BB962C8B-B14F-4D97-AF65-F5344CB8AC3E}">
        <p14:creationId xmlns:p14="http://schemas.microsoft.com/office/powerpoint/2010/main" val="2182409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79EE-BD87-AB9E-C431-73D3FFCE38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FFE1E3C-3B2E-0E91-FFD6-78F9535B79A6}"/>
              </a:ext>
            </a:extLst>
          </p:cNvPr>
          <p:cNvSpPr>
            <a:spLocks noGrp="1"/>
          </p:cNvSpPr>
          <p:nvPr>
            <p:ph type="title"/>
          </p:nvPr>
        </p:nvSpPr>
        <p:spPr>
          <a:xfrm>
            <a:off x="0" y="0"/>
            <a:ext cx="9144000" cy="1143000"/>
          </a:xfrm>
        </p:spPr>
        <p:txBody>
          <a:bodyPr>
            <a:normAutofit/>
          </a:bodyPr>
          <a:lstStyle/>
          <a:p>
            <a:pPr algn="ctr"/>
            <a:r>
              <a:rPr lang="es-MX" dirty="0"/>
              <a:t>Cadenas</a:t>
            </a:r>
            <a:endParaRPr lang="es-ES" dirty="0"/>
          </a:p>
        </p:txBody>
      </p:sp>
      <p:sp>
        <p:nvSpPr>
          <p:cNvPr id="9" name="8 CuadroTexto">
            <a:extLst>
              <a:ext uri="{FF2B5EF4-FFF2-40B4-BE49-F238E27FC236}">
                <a16:creationId xmlns:a16="http://schemas.microsoft.com/office/drawing/2014/main" id="{D0C23ECE-D55F-CE40-23F1-8EF94BC2DC6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Podemos </a:t>
            </a:r>
            <a:r>
              <a:rPr lang="es-MX" sz="3200" dirty="0">
                <a:solidFill>
                  <a:srgbClr val="FFC000"/>
                </a:solidFill>
                <a:effectLst/>
                <a:latin typeface="Helvetica" pitchFamily="2" charset="0"/>
              </a:rPr>
              <a:t>generalizar</a:t>
            </a:r>
            <a:r>
              <a:rPr lang="es-MX" sz="3200" dirty="0">
                <a:effectLst/>
                <a:latin typeface="Helvetica" pitchFamily="2" charset="0"/>
              </a:rPr>
              <a:t> la </a:t>
            </a:r>
            <a:r>
              <a:rPr lang="es-MX" sz="3200" dirty="0">
                <a:solidFill>
                  <a:srgbClr val="FFC000"/>
                </a:solidFill>
                <a:effectLst/>
                <a:latin typeface="Helvetica" pitchFamily="2" charset="0"/>
              </a:rPr>
              <a:t>propiedad de independencia</a:t>
            </a:r>
            <a:r>
              <a:rPr lang="es-MX" sz="3200" dirty="0">
                <a:effectLst/>
                <a:latin typeface="Helvetica" pitchFamily="2" charset="0"/>
              </a:rPr>
              <a:t> de nuestro ejemplo de advertencia de colisión </a:t>
            </a:r>
            <a:r>
              <a:rPr lang="es-MX" sz="3200" dirty="0">
                <a:solidFill>
                  <a:srgbClr val="FFC000"/>
                </a:solidFill>
                <a:effectLst/>
                <a:latin typeface="Helvetica" pitchFamily="2" charset="0"/>
              </a:rPr>
              <a:t>a todas las estructuras de cadena</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Esto significa que, en </a:t>
            </a:r>
            <a:r>
              <a:rPr lang="es-MX" sz="3200" dirty="0">
                <a:solidFill>
                  <a:srgbClr val="C00000"/>
                </a:solidFill>
                <a:effectLst/>
                <a:latin typeface="Helvetica" pitchFamily="2" charset="0"/>
              </a:rPr>
              <a:t>toda estructura que pueda codificarse como A → B → C</a:t>
            </a:r>
            <a:r>
              <a:rPr lang="es-MX" sz="3200" dirty="0">
                <a:effectLst/>
                <a:latin typeface="Helvetica" pitchFamily="2" charset="0"/>
              </a:rPr>
              <a:t>, </a:t>
            </a:r>
            <a:r>
              <a:rPr lang="es-MX" sz="3200" dirty="0">
                <a:solidFill>
                  <a:srgbClr val="C00000"/>
                </a:solidFill>
                <a:effectLst/>
                <a:latin typeface="Helvetica" pitchFamily="2" charset="0"/>
              </a:rPr>
              <a:t>A y C son independientes en el grafo dado B</a:t>
            </a:r>
            <a:r>
              <a:rPr lang="es-MX" sz="3200" dirty="0">
                <a:effectLst/>
                <a:latin typeface="Helvetica" pitchFamily="2" charset="0"/>
              </a:rPr>
              <a:t>. Por lo tanto, formalmente, se puede representar de la siguiente manera:</a:t>
            </a:r>
          </a:p>
          <a:p>
            <a:pPr algn="ctr"/>
            <a:r>
              <a:rPr lang="es-MX" sz="3200" dirty="0">
                <a:solidFill>
                  <a:srgbClr val="92D050"/>
                </a:solidFill>
                <a:effectLst/>
                <a:latin typeface="Helvetica" pitchFamily="2" charset="0"/>
              </a:rPr>
              <a:t>A ⫫G C|B</a:t>
            </a:r>
          </a:p>
        </p:txBody>
      </p:sp>
    </p:spTree>
    <p:extLst>
      <p:ext uri="{BB962C8B-B14F-4D97-AF65-F5344CB8AC3E}">
        <p14:creationId xmlns:p14="http://schemas.microsoft.com/office/powerpoint/2010/main" val="1294821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BFAA-EC81-E5B8-8A44-BAB18962D4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B912792-528C-CF4D-10BC-A958727FBE01}"/>
              </a:ext>
            </a:extLst>
          </p:cNvPr>
          <p:cNvSpPr>
            <a:spLocks noGrp="1"/>
          </p:cNvSpPr>
          <p:nvPr>
            <p:ph type="title"/>
          </p:nvPr>
        </p:nvSpPr>
        <p:spPr>
          <a:xfrm>
            <a:off x="0" y="0"/>
            <a:ext cx="9144000" cy="1143000"/>
          </a:xfrm>
        </p:spPr>
        <p:txBody>
          <a:bodyPr>
            <a:normAutofit/>
          </a:bodyPr>
          <a:lstStyle/>
          <a:p>
            <a:pPr algn="ctr"/>
            <a:r>
              <a:rPr lang="es-MX" dirty="0"/>
              <a:t>Cadenas</a:t>
            </a:r>
            <a:endParaRPr lang="es-ES" dirty="0"/>
          </a:p>
        </p:txBody>
      </p:sp>
      <p:sp>
        <p:nvSpPr>
          <p:cNvPr id="9" name="8 CuadroTexto">
            <a:extLst>
              <a:ext uri="{FF2B5EF4-FFF2-40B4-BE49-F238E27FC236}">
                <a16:creationId xmlns:a16="http://schemas.microsoft.com/office/drawing/2014/main" id="{B48F5D8F-6874-DA2D-6171-D41994600D2C}"/>
              </a:ext>
            </a:extLst>
          </p:cNvPr>
          <p:cNvSpPr txBox="1"/>
          <p:nvPr/>
        </p:nvSpPr>
        <p:spPr>
          <a:xfrm>
            <a:off x="185057" y="1143000"/>
            <a:ext cx="8752114" cy="5509200"/>
          </a:xfrm>
          <a:prstGeom prst="rect">
            <a:avLst/>
          </a:prstGeom>
          <a:noFill/>
        </p:spPr>
        <p:txBody>
          <a:bodyPr wrap="square" rtlCol="0">
            <a:spAutoFit/>
          </a:bodyPr>
          <a:lstStyle/>
          <a:p>
            <a:pPr algn="just"/>
            <a:r>
              <a:rPr lang="es-MX" sz="3200" dirty="0">
                <a:latin typeface="Helvetica" pitchFamily="2" charset="0"/>
              </a:rPr>
              <a:t>Intuitivamente, controlar B cierra el único camino abierto entre A y C. Nótese que A y C se vuelven dependientes cuando no controlamos B.</a:t>
            </a:r>
          </a:p>
          <a:p>
            <a:pPr algn="just"/>
            <a:endParaRPr lang="es-MX" sz="3200" dirty="0">
              <a:latin typeface="Helvetica" pitchFamily="2" charset="0"/>
            </a:endParaRPr>
          </a:p>
          <a:p>
            <a:pPr algn="just"/>
            <a:r>
              <a:rPr lang="es-MX" sz="3200" dirty="0">
                <a:latin typeface="Helvetica" pitchFamily="2" charset="0"/>
              </a:rPr>
              <a:t>Aplicando esto a nuestro sistema de detección de objetos: </a:t>
            </a:r>
            <a:r>
              <a:rPr lang="es-MX" sz="3200" dirty="0">
                <a:solidFill>
                  <a:srgbClr val="92D050"/>
                </a:solidFill>
                <a:latin typeface="Helvetica" pitchFamily="2" charset="0"/>
              </a:rPr>
              <a:t>si no observamos el estado del detector, la presencia del obstáculo dentro del alcance del sistema se correlaciona con la respuesta de seguridad </a:t>
            </a:r>
            <a:r>
              <a:rPr lang="es-MX" sz="3200" dirty="0">
                <a:latin typeface="Helvetica" pitchFamily="2" charset="0"/>
              </a:rPr>
              <a:t>(alarma y frenado de emergencia).</a:t>
            </a:r>
            <a:endParaRPr lang="es-MX" sz="3200" dirty="0">
              <a:effectLst/>
              <a:latin typeface="Helvetica" pitchFamily="2" charset="0"/>
            </a:endParaRPr>
          </a:p>
        </p:txBody>
      </p:sp>
    </p:spTree>
    <p:extLst>
      <p:ext uri="{BB962C8B-B14F-4D97-AF65-F5344CB8AC3E}">
        <p14:creationId xmlns:p14="http://schemas.microsoft.com/office/powerpoint/2010/main" val="3945842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5EC3-A93E-B4EB-60FC-6668F75DA75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827446E-5EE7-9BB7-B3C9-E697A6FAB697}"/>
              </a:ext>
            </a:extLst>
          </p:cNvPr>
          <p:cNvSpPr>
            <a:spLocks noGrp="1"/>
          </p:cNvSpPr>
          <p:nvPr>
            <p:ph type="title"/>
          </p:nvPr>
        </p:nvSpPr>
        <p:spPr>
          <a:xfrm>
            <a:off x="0" y="0"/>
            <a:ext cx="9144000" cy="1143000"/>
          </a:xfrm>
        </p:spPr>
        <p:txBody>
          <a:bodyPr>
            <a:normAutofit/>
          </a:bodyPr>
          <a:lstStyle/>
          <a:p>
            <a:pPr algn="ctr"/>
            <a:r>
              <a:rPr lang="es-MX" dirty="0"/>
              <a:t>Cadenas</a:t>
            </a:r>
            <a:endParaRPr lang="es-ES" dirty="0"/>
          </a:p>
        </p:txBody>
      </p:sp>
      <p:sp>
        <p:nvSpPr>
          <p:cNvPr id="9" name="8 CuadroTexto">
            <a:extLst>
              <a:ext uri="{FF2B5EF4-FFF2-40B4-BE49-F238E27FC236}">
                <a16:creationId xmlns:a16="http://schemas.microsoft.com/office/drawing/2014/main" id="{DD7C6076-1F99-10EC-0C8D-2574F644C5D7}"/>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92D050"/>
                </a:solidFill>
                <a:latin typeface="Helvetica" pitchFamily="2" charset="0"/>
              </a:rPr>
              <a:t>Si cumplimos los supuestos </a:t>
            </a:r>
            <a:r>
              <a:rPr lang="es-MX" sz="3200" dirty="0">
                <a:solidFill>
                  <a:srgbClr val="161615"/>
                </a:solidFill>
                <a:latin typeface="Helvetica" pitchFamily="2" charset="0"/>
              </a:rPr>
              <a:t>que discutimos en la sección anterior (</a:t>
            </a:r>
            <a:r>
              <a:rPr lang="es-MX" sz="3200" dirty="0">
                <a:solidFill>
                  <a:srgbClr val="92D050"/>
                </a:solidFill>
                <a:latin typeface="Helvetica" pitchFamily="2" charset="0"/>
              </a:rPr>
              <a:t>condición causal de Markov, sin confusión oculta</a:t>
            </a:r>
            <a:r>
              <a:rPr lang="es-MX" sz="3200" dirty="0">
                <a:solidFill>
                  <a:srgbClr val="161615"/>
                </a:solidFill>
                <a:latin typeface="Helvetica" pitchFamily="2" charset="0"/>
              </a:rPr>
              <a:t>), </a:t>
            </a:r>
            <a:r>
              <a:rPr lang="es-MX" sz="3200" dirty="0">
                <a:solidFill>
                  <a:srgbClr val="92D050"/>
                </a:solidFill>
                <a:latin typeface="Helvetica" pitchFamily="2" charset="0"/>
              </a:rPr>
              <a:t>podemos predecir la estructura de independencia condicional en los datos a partir de la propia estructura del grafo</a:t>
            </a:r>
            <a:r>
              <a:rPr lang="es-MX" sz="3200" dirty="0">
                <a:solidFill>
                  <a:srgbClr val="161615"/>
                </a:solidFill>
                <a:latin typeface="Helvetica" pitchFamily="2" charset="0"/>
              </a:rPr>
              <a:t> (y si esto es cierto, también </a:t>
            </a:r>
            <a:r>
              <a:rPr lang="es-MX" sz="3200" dirty="0">
                <a:solidFill>
                  <a:srgbClr val="7030A0"/>
                </a:solidFill>
                <a:latin typeface="Helvetica" pitchFamily="2" charset="0"/>
              </a:rPr>
              <a:t>podemos determinar qué variables debemos controlar en nuestro modelo para obtener estimaciones válidas del efecto causal</a:t>
            </a:r>
            <a:r>
              <a:rPr lang="es-MX" sz="3200" dirty="0">
                <a:solidFill>
                  <a:srgbClr val="161615"/>
                </a:solidFill>
                <a:latin typeface="Helvetica" pitchFamily="2" charset="0"/>
              </a:rPr>
              <a:t>). </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907827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4162-D842-F0EA-7779-5F54C7D379B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DEEE06B-B14C-A8BA-FCA8-13B24C4C136E}"/>
              </a:ext>
            </a:extLst>
          </p:cNvPr>
          <p:cNvSpPr>
            <a:spLocks noGrp="1"/>
          </p:cNvSpPr>
          <p:nvPr>
            <p:ph type="title"/>
          </p:nvPr>
        </p:nvSpPr>
        <p:spPr>
          <a:xfrm>
            <a:off x="0" y="0"/>
            <a:ext cx="9144000" cy="1143000"/>
          </a:xfrm>
        </p:spPr>
        <p:txBody>
          <a:bodyPr>
            <a:normAutofit/>
          </a:bodyPr>
          <a:lstStyle/>
          <a:p>
            <a:pPr algn="ctr"/>
            <a:r>
              <a:rPr lang="es-MX" dirty="0"/>
              <a:t>Cadenas</a:t>
            </a:r>
            <a:endParaRPr lang="es-ES" dirty="0"/>
          </a:p>
        </p:txBody>
      </p:sp>
      <p:sp>
        <p:nvSpPr>
          <p:cNvPr id="9" name="8 CuadroTexto">
            <a:extLst>
              <a:ext uri="{FF2B5EF4-FFF2-40B4-BE49-F238E27FC236}">
                <a16:creationId xmlns:a16="http://schemas.microsoft.com/office/drawing/2014/main" id="{B2F34382-1872-C5F3-D151-2B35C91DFA52}"/>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latin typeface="Helvetica" pitchFamily="2" charset="0"/>
              </a:rPr>
              <a:t>Además, </a:t>
            </a:r>
            <a:r>
              <a:rPr lang="es-MX" sz="3200" dirty="0">
                <a:solidFill>
                  <a:srgbClr val="7030A0"/>
                </a:solidFill>
                <a:latin typeface="Helvetica" pitchFamily="2" charset="0"/>
              </a:rPr>
              <a:t>predecir la estructura del grafo solo a partir de los datos observacionales también se convierte en una opción</a:t>
            </a:r>
            <a:r>
              <a:rPr lang="es-MX" sz="3200" dirty="0">
                <a:solidFill>
                  <a:srgbClr val="161615"/>
                </a:solidFill>
                <a:latin typeface="Helvetica" pitchFamily="2" charset="0"/>
              </a:rPr>
              <a:t>. Es una posibilidad emocionante, pero vayamos con calma.</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Ahora, veamos qué sucede si cambiamos la dirección de una de las aristas de nuestra estructura de cadena.</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3000634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15CC7-77FC-D643-17F7-B357542A37C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E34DBEA-C0AC-37A8-FA2D-A5AFAA7E22A5}"/>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90724A8C-99A1-2EC4-9F0E-DDA0E308242E}"/>
              </a:ext>
            </a:extLst>
          </p:cNvPr>
          <p:cNvSpPr txBox="1"/>
          <p:nvPr/>
        </p:nvSpPr>
        <p:spPr>
          <a:xfrm>
            <a:off x="185057" y="1143000"/>
            <a:ext cx="8752114" cy="2554545"/>
          </a:xfrm>
          <a:prstGeom prst="rect">
            <a:avLst/>
          </a:prstGeom>
          <a:noFill/>
        </p:spPr>
        <p:txBody>
          <a:bodyPr wrap="square" rtlCol="0">
            <a:spAutoFit/>
          </a:bodyPr>
          <a:lstStyle/>
          <a:p>
            <a:pPr algn="just"/>
            <a:r>
              <a:rPr lang="es-MX" sz="3200" dirty="0">
                <a:solidFill>
                  <a:srgbClr val="161615"/>
                </a:solidFill>
                <a:effectLst/>
                <a:latin typeface="Helvetica" pitchFamily="2" charset="0"/>
              </a:rPr>
              <a:t>La siguiente figura 5 representa una bifurcación. Una bifurcación es una estructura donde el borde entre los nodos A y B está invertido en comparación con la estructura de la cadena:</a:t>
            </a:r>
          </a:p>
        </p:txBody>
      </p:sp>
      <p:pic>
        <p:nvPicPr>
          <p:cNvPr id="4" name="Imagen 3">
            <a:extLst>
              <a:ext uri="{FF2B5EF4-FFF2-40B4-BE49-F238E27FC236}">
                <a16:creationId xmlns:a16="http://schemas.microsoft.com/office/drawing/2014/main" id="{75874B22-BABB-8389-908C-5E2141010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2525"/>
            <a:ext cx="9067800" cy="1927888"/>
          </a:xfrm>
          <a:prstGeom prst="rect">
            <a:avLst/>
          </a:prstGeom>
        </p:spPr>
      </p:pic>
    </p:spTree>
    <p:extLst>
      <p:ext uri="{BB962C8B-B14F-4D97-AF65-F5344CB8AC3E}">
        <p14:creationId xmlns:p14="http://schemas.microsoft.com/office/powerpoint/2010/main" val="2923302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819A-A526-62E6-7A24-46FFEA7E9C8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8EDFF6D-8093-616A-20E2-E4182850D6D3}"/>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8E3593F1-0299-D344-F5E1-9984D9987518}"/>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effectLst/>
                <a:latin typeface="Helvetica" pitchFamily="2" charset="0"/>
              </a:rPr>
              <a:t>En la bifurcación, el </a:t>
            </a:r>
            <a:r>
              <a:rPr lang="es-MX" sz="3200" dirty="0">
                <a:solidFill>
                  <a:srgbClr val="7030A0"/>
                </a:solidFill>
                <a:effectLst/>
                <a:latin typeface="Helvetica" pitchFamily="2" charset="0"/>
              </a:rPr>
              <a:t>nodo B se convierte en lo que solemos llamar una causa común de los nodos A y C</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Imagina que conduces y de repente ves una llama en medio de la carretera. </a:t>
            </a:r>
            <a:r>
              <a:rPr lang="es-MX" sz="3200" dirty="0">
                <a:solidFill>
                  <a:srgbClr val="92D050"/>
                </a:solidFill>
                <a:effectLst/>
                <a:latin typeface="Helvetica" pitchFamily="2" charset="0"/>
              </a:rPr>
              <a:t>El detector reconoce la llama como un obstáculo. El freno de emergencia se activa antes de que te des cuenta. </a:t>
            </a:r>
          </a:p>
        </p:txBody>
      </p:sp>
    </p:spTree>
    <p:extLst>
      <p:ext uri="{BB962C8B-B14F-4D97-AF65-F5344CB8AC3E}">
        <p14:creationId xmlns:p14="http://schemas.microsoft.com/office/powerpoint/2010/main" val="2925663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CBAD-2C51-CC96-B754-0417BBA86A1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AF8881E-8F9C-F3D7-D4D8-4A29EA24E316}"/>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D446603E-3F7B-49F8-66D8-6BCAF923AB39}"/>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Al mismo tiempo, una pequeña parte subcortical del cerebro, llamada amígdala, envía una señal a otra estructura, el hipotálamo, que a su vez activa las glándulas suprarrenales. Esto produce una inyección de adrenalina en el torrente sanguíneo.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Antes de que te des cuenta, tu cuerpo ha entrado en un estado conocido popularmente como modo de lucha o huida.</a:t>
            </a:r>
          </a:p>
        </p:txBody>
      </p:sp>
    </p:spTree>
    <p:extLst>
      <p:ext uri="{BB962C8B-B14F-4D97-AF65-F5344CB8AC3E}">
        <p14:creationId xmlns:p14="http://schemas.microsoft.com/office/powerpoint/2010/main" val="31381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AE87-5DB6-1652-5013-58504700C7D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2CF6EE0-B4A4-3705-504D-62084B0B5C32}"/>
              </a:ext>
            </a:extLst>
          </p:cNvPr>
          <p:cNvSpPr>
            <a:spLocks noGrp="1"/>
          </p:cNvSpPr>
          <p:nvPr>
            <p:ph type="title"/>
          </p:nvPr>
        </p:nvSpPr>
        <p:spPr>
          <a:xfrm>
            <a:off x="0" y="0"/>
            <a:ext cx="9144000" cy="1143000"/>
          </a:xfrm>
        </p:spPr>
        <p:txBody>
          <a:bodyPr>
            <a:normAutofit/>
          </a:bodyPr>
          <a:lstStyle/>
          <a:p>
            <a:pPr algn="ctr"/>
            <a:r>
              <a:rPr lang="es-MX" dirty="0"/>
              <a:t>Probabilidades y creencias</a:t>
            </a:r>
            <a:endParaRPr lang="es-ES" dirty="0"/>
          </a:p>
        </p:txBody>
      </p:sp>
      <p:sp>
        <p:nvSpPr>
          <p:cNvPr id="9" name="8 CuadroTexto">
            <a:extLst>
              <a:ext uri="{FF2B5EF4-FFF2-40B4-BE49-F238E27FC236}">
                <a16:creationId xmlns:a16="http://schemas.microsoft.com/office/drawing/2014/main" id="{6CDE9B14-BC4C-968B-1F1F-B03B91570A64}"/>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Quizás haya notado que aquí hablamos de </a:t>
            </a:r>
            <a:r>
              <a:rPr lang="es-MX" sz="3200" dirty="0">
                <a:solidFill>
                  <a:schemeClr val="accent6">
                    <a:lumMod val="75000"/>
                  </a:schemeClr>
                </a:solidFill>
              </a:rPr>
              <a:t>«conocimiento» </a:t>
            </a:r>
            <a:r>
              <a:rPr lang="es-MX" sz="3200" dirty="0"/>
              <a:t>y </a:t>
            </a:r>
            <a:r>
              <a:rPr lang="es-MX" sz="3200" dirty="0">
                <a:solidFill>
                  <a:schemeClr val="accent6">
                    <a:lumMod val="75000"/>
                  </a:schemeClr>
                </a:solidFill>
              </a:rPr>
              <a:t>«creencias» </a:t>
            </a:r>
            <a:r>
              <a:rPr lang="es-MX" sz="3200" dirty="0"/>
              <a:t>en el </a:t>
            </a:r>
            <a:r>
              <a:rPr lang="es-MX" sz="3200" dirty="0">
                <a:solidFill>
                  <a:schemeClr val="accent6">
                    <a:lumMod val="75000"/>
                  </a:schemeClr>
                </a:solidFill>
              </a:rPr>
              <a:t>contexto de la probabilidad</a:t>
            </a:r>
            <a:r>
              <a:rPr lang="es-MX" sz="3200" dirty="0"/>
              <a:t>. </a:t>
            </a:r>
          </a:p>
          <a:p>
            <a:pPr algn="just"/>
            <a:endParaRPr lang="es-MX" sz="3200" dirty="0"/>
          </a:p>
          <a:p>
            <a:pPr algn="just"/>
            <a:r>
              <a:rPr lang="es-MX" sz="3200" dirty="0"/>
              <a:t>Este vocabulario suele asociarse con el </a:t>
            </a:r>
            <a:r>
              <a:rPr lang="es-MX" sz="3200" dirty="0">
                <a:solidFill>
                  <a:schemeClr val="accent6">
                    <a:lumMod val="75000"/>
                  </a:schemeClr>
                </a:solidFill>
              </a:rPr>
              <a:t>enfoque bayesiano de la probabilidad </a:t>
            </a:r>
            <a:r>
              <a:rPr lang="es-MX" sz="3200" dirty="0"/>
              <a:t>(a diferencia del </a:t>
            </a:r>
            <a:r>
              <a:rPr lang="es-MX" sz="3200" dirty="0">
                <a:solidFill>
                  <a:srgbClr val="002060"/>
                </a:solidFill>
              </a:rPr>
              <a:t>enfoque frecuentista</a:t>
            </a:r>
            <a:r>
              <a:rPr lang="es-MX" sz="3200" dirty="0"/>
              <a:t>). Utilizamos el </a:t>
            </a:r>
            <a:r>
              <a:rPr lang="es-MX" sz="3200" dirty="0">
                <a:solidFill>
                  <a:srgbClr val="002060"/>
                </a:solidFill>
              </a:rPr>
              <a:t>enfoque bayesiano </a:t>
            </a:r>
            <a:r>
              <a:rPr lang="es-MX" sz="3200" dirty="0"/>
              <a:t>porque creemos que aporta una </a:t>
            </a:r>
            <a:r>
              <a:rPr lang="es-MX" sz="3200" dirty="0">
                <a:solidFill>
                  <a:srgbClr val="002060"/>
                </a:solidFill>
              </a:rPr>
              <a:t>perspectiva más intuitiva sobre la independencia</a:t>
            </a:r>
            <a:r>
              <a:rPr lang="es-MX" sz="3200" dirty="0"/>
              <a:t>. </a:t>
            </a:r>
          </a:p>
        </p:txBody>
      </p:sp>
    </p:spTree>
    <p:extLst>
      <p:ext uri="{BB962C8B-B14F-4D97-AF65-F5344CB8AC3E}">
        <p14:creationId xmlns:p14="http://schemas.microsoft.com/office/powerpoint/2010/main" val="676196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45E5-B0DF-C7A3-AC96-7D8C48ACF5D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6B382E5-442E-5BB9-502D-1ABBB2EEF4BB}"/>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ABB0A8AE-D572-3099-0397-7A017DD8E46E}"/>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effectLst/>
                <a:latin typeface="Helvetica" pitchFamily="2" charset="0"/>
              </a:rPr>
              <a:t>La presencia de una llama en la carretera provocó que el detector activara el freno de emergencia y provocó que usted desarrollara una respuesta rápida ante esta situación potencialmente amenazante.</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Esto hace que la llama en la carretera sea una causa común de su respuesta de estrés y de la respuesta del detector.</a:t>
            </a:r>
          </a:p>
        </p:txBody>
      </p:sp>
    </p:spTree>
    <p:extLst>
      <p:ext uri="{BB962C8B-B14F-4D97-AF65-F5344CB8AC3E}">
        <p14:creationId xmlns:p14="http://schemas.microsoft.com/office/powerpoint/2010/main" val="1088946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E2C5-3001-3EB5-6DEE-C3381E5BB4D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E016169-9703-070F-454B-D4D9B234CC90}"/>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6698C9F5-A0BD-0C67-4BB2-F606BE184024}"/>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Sin embargo, al controlar la presencia de la llama en la carretera, tu respuesta a la amenaza y la respuesta del detector se vuelven independientes.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Podrías sentirte estresado porque llegas tarde a una reunión importante o porque tuviste una conversación difícil con tu amigo, y esto no tiene ninguna relación con el estado del detector.</a:t>
            </a:r>
          </a:p>
        </p:txBody>
      </p:sp>
    </p:spTree>
    <p:extLst>
      <p:ext uri="{BB962C8B-B14F-4D97-AF65-F5344CB8AC3E}">
        <p14:creationId xmlns:p14="http://schemas.microsoft.com/office/powerpoint/2010/main" val="130896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2CB60-B474-3C11-8C19-6CC570720D3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59CE1F7-8719-1082-1424-7C499AAEFB51}"/>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6E967BAE-2CE3-57D7-5570-B9DA11F3048D}"/>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Ten en cuenta que, en el mundo real, probablemente también reaccionarías con una respuesta de lucha o huida ante el simple hecho de que se activaran los frenos de emergencia. La ruta </a:t>
            </a:r>
            <a:r>
              <a:rPr lang="es-MX" sz="3200" dirty="0">
                <a:solidFill>
                  <a:srgbClr val="92D050"/>
                </a:solidFill>
                <a:effectLst/>
                <a:latin typeface="Helvetica" pitchFamily="2" charset="0"/>
              </a:rPr>
              <a:t>llama → detector → frenos → lucha o huida introducirá una conexión falsa entre la llama y la lucha o huida que puede eliminarse controlando la variable de frenos</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1913212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FFEA6-5B29-2FE8-8390-BF1377B7F91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EA23AEF-F42F-CA56-9CEA-C04B0B504B92}"/>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EED8ADE2-9D46-E0DE-859D-FAF053952A7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Observando la Figura anterior y pensando en las independencias condicionales. </a:t>
            </a:r>
            <a:r>
              <a:rPr lang="es-MX" sz="3200" dirty="0">
                <a:solidFill>
                  <a:srgbClr val="92D050"/>
                </a:solidFill>
                <a:effectLst/>
                <a:latin typeface="Helvetica" pitchFamily="2" charset="0"/>
              </a:rPr>
              <a:t>¿Son A y C incondicionalmente dependientes?</a:t>
            </a:r>
            <a:r>
              <a:rPr lang="es-MX" sz="3200" dirty="0">
                <a:effectLst/>
                <a:latin typeface="Helvetica" pitchFamily="2" charset="0"/>
              </a:rPr>
              <a:t> En otras palabras: </a:t>
            </a:r>
            <a:r>
              <a:rPr lang="es-MX" sz="3200" dirty="0">
                <a:solidFill>
                  <a:srgbClr val="7030A0"/>
                </a:solidFill>
                <a:effectLst/>
                <a:latin typeface="Helvetica" pitchFamily="2" charset="0"/>
              </a:rPr>
              <a:t>¿son A y C dependientes cuando no controlamos por B? </a:t>
            </a:r>
            <a:r>
              <a:rPr lang="es-MX" sz="3200" dirty="0">
                <a:effectLst/>
                <a:latin typeface="Helvetica" pitchFamily="2" charset="0"/>
              </a:rPr>
              <a:t>La </a:t>
            </a:r>
            <a:r>
              <a:rPr lang="es-MX" sz="3200" dirty="0">
                <a:solidFill>
                  <a:srgbClr val="7030A0"/>
                </a:solidFill>
                <a:effectLst/>
                <a:latin typeface="Helvetica" pitchFamily="2" charset="0"/>
              </a:rPr>
              <a:t>respuesta es sí</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solidFill>
                  <a:srgbClr val="FFC000"/>
                </a:solidFill>
                <a:effectLst/>
                <a:latin typeface="Helvetica" pitchFamily="2" charset="0"/>
              </a:rPr>
              <a:t>¿Por qué son dependientes? </a:t>
            </a:r>
            <a:r>
              <a:rPr lang="es-MX" sz="3200" dirty="0">
                <a:effectLst/>
                <a:latin typeface="Helvetica" pitchFamily="2" charset="0"/>
              </a:rPr>
              <a:t>Son dependientes </a:t>
            </a:r>
            <a:r>
              <a:rPr lang="es-MX" sz="3200" dirty="0">
                <a:solidFill>
                  <a:srgbClr val="FFC000"/>
                </a:solidFill>
                <a:effectLst/>
                <a:latin typeface="Helvetica" pitchFamily="2" charset="0"/>
              </a:rPr>
              <a:t>porque ambos heredan información de B</a:t>
            </a:r>
            <a:r>
              <a:rPr lang="es-MX" sz="3200" dirty="0">
                <a:effectLst/>
                <a:latin typeface="Helvetica" pitchFamily="2" charset="0"/>
              </a:rPr>
              <a:t>.</a:t>
            </a:r>
          </a:p>
          <a:p>
            <a:pPr algn="just"/>
            <a:r>
              <a:rPr lang="es-MX" sz="3200" dirty="0">
                <a:effectLst/>
                <a:latin typeface="Helvetica" pitchFamily="2" charset="0"/>
              </a:rPr>
              <a:t>Al mismo tiempo, la información heredada de B </a:t>
            </a:r>
            <a:r>
              <a:rPr lang="es-MX" sz="3200" dirty="0">
                <a:solidFill>
                  <a:srgbClr val="FFC000"/>
                </a:solidFill>
                <a:effectLst/>
                <a:latin typeface="Helvetica" pitchFamily="2" charset="0"/>
              </a:rPr>
              <a:t>es todo lo que tienen en común</a:t>
            </a:r>
            <a:r>
              <a:rPr lang="es-MX" sz="3200" dirty="0">
                <a:effectLst/>
                <a:latin typeface="Helvetica" pitchFamily="2" charset="0"/>
              </a:rPr>
              <a:t>.</a:t>
            </a:r>
          </a:p>
        </p:txBody>
      </p:sp>
    </p:spTree>
    <p:extLst>
      <p:ext uri="{BB962C8B-B14F-4D97-AF65-F5344CB8AC3E}">
        <p14:creationId xmlns:p14="http://schemas.microsoft.com/office/powerpoint/2010/main" val="792092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3585-9FA1-462D-DF7E-79AEB2CC53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1C95A1D-12E1-C5C4-EE18-E7FB893CDED6}"/>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C638404F-4E37-1480-79A0-DABC0152704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latin typeface="Helvetica" pitchFamily="2" charset="0"/>
              </a:rPr>
              <a:t>Analicemos un modelo estructural simple que describe una </a:t>
            </a:r>
            <a:r>
              <a:rPr lang="es-MX" sz="3200" dirty="0">
                <a:solidFill>
                  <a:srgbClr val="FFC000"/>
                </a:solidFill>
                <a:latin typeface="Helvetica" pitchFamily="2" charset="0"/>
              </a:rPr>
              <a:t>estructura de bifurcacion </a:t>
            </a:r>
            <a:r>
              <a:rPr lang="es-MX" sz="3200" dirty="0">
                <a:solidFill>
                  <a:srgbClr val="161615"/>
                </a:solidFill>
                <a:latin typeface="Helvetica" pitchFamily="2" charset="0"/>
              </a:rPr>
              <a:t>para ver cómo se manifiesta la </a:t>
            </a:r>
            <a:r>
              <a:rPr lang="es-MX" sz="3200" dirty="0">
                <a:solidFill>
                  <a:srgbClr val="FFC000"/>
                </a:solidFill>
                <a:latin typeface="Helvetica" pitchFamily="2" charset="0"/>
              </a:rPr>
              <a:t>independencia en la distribución</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00B050"/>
                </a:solidFill>
                <a:latin typeface="Helvetica" pitchFamily="2" charset="0"/>
              </a:rPr>
              <a:t>U</a:t>
            </a:r>
            <a:r>
              <a:rPr lang="es-MX" sz="3200" baseline="-25000" dirty="0">
                <a:solidFill>
                  <a:srgbClr val="00B050"/>
                </a:solidFill>
                <a:latin typeface="Helvetica" pitchFamily="2" charset="0"/>
              </a:rPr>
              <a:t>A </a:t>
            </a:r>
            <a:r>
              <a:rPr lang="es-MX" sz="3200" dirty="0">
                <a:solidFill>
                  <a:srgbClr val="00B050"/>
                </a:solidFill>
                <a:latin typeface="Helvetica" pitchFamily="2" charset="0"/>
              </a:rPr>
              <a:t>~ 𝒩(0,1)</a:t>
            </a:r>
          </a:p>
          <a:p>
            <a:pPr algn="just"/>
            <a:r>
              <a:rPr lang="es-MX" sz="3200" dirty="0">
                <a:solidFill>
                  <a:srgbClr val="00B050"/>
                </a:solidFill>
                <a:latin typeface="Helvetica" pitchFamily="2" charset="0"/>
              </a:rPr>
              <a:t>U</a:t>
            </a:r>
            <a:r>
              <a:rPr lang="es-MX" sz="3200" baseline="-25000" dirty="0">
                <a:solidFill>
                  <a:srgbClr val="00B050"/>
                </a:solidFill>
                <a:latin typeface="Helvetica" pitchFamily="2" charset="0"/>
              </a:rPr>
              <a:t>B </a:t>
            </a:r>
            <a:r>
              <a:rPr lang="es-MX" sz="3200" dirty="0">
                <a:solidFill>
                  <a:srgbClr val="00B050"/>
                </a:solidFill>
                <a:latin typeface="Helvetica" pitchFamily="2" charset="0"/>
              </a:rPr>
              <a:t>~ 𝒩(0,1)</a:t>
            </a:r>
          </a:p>
          <a:p>
            <a:pPr algn="just"/>
            <a:r>
              <a:rPr lang="es-MX" sz="3200" dirty="0">
                <a:solidFill>
                  <a:srgbClr val="00B050"/>
                </a:solidFill>
                <a:latin typeface="Helvetica" pitchFamily="2" charset="0"/>
              </a:rPr>
              <a:t>U</a:t>
            </a:r>
            <a:r>
              <a:rPr lang="es-MX" sz="3200" baseline="-25000" dirty="0">
                <a:solidFill>
                  <a:srgbClr val="00B050"/>
                </a:solidFill>
                <a:latin typeface="Helvetica" pitchFamily="2" charset="0"/>
              </a:rPr>
              <a:t>C </a:t>
            </a:r>
            <a:r>
              <a:rPr lang="es-MX" sz="3200" dirty="0">
                <a:solidFill>
                  <a:srgbClr val="00B050"/>
                </a:solidFill>
                <a:latin typeface="Helvetica" pitchFamily="2" charset="0"/>
              </a:rPr>
              <a:t>~ 𝒩(0,1)</a:t>
            </a:r>
          </a:p>
          <a:p>
            <a:pPr algn="just"/>
            <a:r>
              <a:rPr lang="es-MX" sz="3200" dirty="0">
                <a:solidFill>
                  <a:srgbClr val="00B050"/>
                </a:solidFill>
                <a:latin typeface="Helvetica" pitchFamily="2" charset="0"/>
              </a:rPr>
              <a:t>B := U</a:t>
            </a:r>
            <a:r>
              <a:rPr lang="es-MX" sz="3200" baseline="-25000" dirty="0">
                <a:solidFill>
                  <a:srgbClr val="00B050"/>
                </a:solidFill>
                <a:latin typeface="Helvetica" pitchFamily="2" charset="0"/>
              </a:rPr>
              <a:t>B</a:t>
            </a:r>
          </a:p>
          <a:p>
            <a:pPr algn="just"/>
            <a:r>
              <a:rPr lang="es-MX" sz="3200" dirty="0">
                <a:solidFill>
                  <a:srgbClr val="00B050"/>
                </a:solidFill>
                <a:latin typeface="Helvetica" pitchFamily="2" charset="0"/>
              </a:rPr>
              <a:t>A := B + U</a:t>
            </a:r>
            <a:r>
              <a:rPr lang="es-MX" sz="3200" baseline="-25000" dirty="0">
                <a:solidFill>
                  <a:srgbClr val="00B050"/>
                </a:solidFill>
                <a:latin typeface="Helvetica" pitchFamily="2" charset="0"/>
              </a:rPr>
              <a:t>A</a:t>
            </a:r>
          </a:p>
          <a:p>
            <a:pPr algn="just"/>
            <a:r>
              <a:rPr lang="es-MX" sz="3200" dirty="0">
                <a:solidFill>
                  <a:srgbClr val="00B050"/>
                </a:solidFill>
                <a:latin typeface="Helvetica" pitchFamily="2" charset="0"/>
              </a:rPr>
              <a:t>C := B + U</a:t>
            </a:r>
            <a:r>
              <a:rPr lang="es-MX" sz="3200" baseline="-25000" dirty="0">
                <a:solidFill>
                  <a:srgbClr val="00B050"/>
                </a:solidFill>
                <a:latin typeface="Helvetica" pitchFamily="2" charset="0"/>
              </a:rPr>
              <a:t>C</a:t>
            </a:r>
            <a:endParaRPr lang="es-MX" sz="3200" baseline="-25000" dirty="0">
              <a:solidFill>
                <a:srgbClr val="00B050"/>
              </a:solidFill>
              <a:effectLst/>
              <a:latin typeface="Helvetica" pitchFamily="2" charset="0"/>
            </a:endParaRPr>
          </a:p>
        </p:txBody>
      </p:sp>
    </p:spTree>
    <p:extLst>
      <p:ext uri="{BB962C8B-B14F-4D97-AF65-F5344CB8AC3E}">
        <p14:creationId xmlns:p14="http://schemas.microsoft.com/office/powerpoint/2010/main" val="2996237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9E425-2B01-F63B-B9C6-AAC26DC47F4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788803A-EA07-9737-81C7-E218BE3E445A}"/>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83B24D67-421A-49A6-2A6A-66577DB0E3E4}"/>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En la fórmula anterior, </a:t>
            </a:r>
            <a:r>
              <a:rPr lang="es-MX" sz="3200" dirty="0">
                <a:solidFill>
                  <a:srgbClr val="00B050"/>
                </a:solidFill>
                <a:effectLst/>
                <a:latin typeface="Helvetica" pitchFamily="2" charset="0"/>
              </a:rPr>
              <a:t>UX∈ {A, B, C} representa variables de ruido distribuidas independientemente </a:t>
            </a:r>
            <a:r>
              <a:rPr lang="es-MX" sz="3200" dirty="0">
                <a:solidFill>
                  <a:srgbClr val="161615"/>
                </a:solidFill>
                <a:effectLst/>
                <a:latin typeface="Helvetica" pitchFamily="2" charset="0"/>
              </a:rPr>
              <a:t>(en este caso, siguen una distribución normal, pero en general no es obligatorio) y </a:t>
            </a:r>
            <a:r>
              <a:rPr lang="es-MX" sz="3200" dirty="0">
                <a:solidFill>
                  <a:srgbClr val="00B050"/>
                </a:solidFill>
                <a:effectLst/>
                <a:latin typeface="Helvetica" pitchFamily="2" charset="0"/>
              </a:rPr>
              <a:t>:= es el operador de asignación</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Ahora imagina que solo consideramos las observaciones donde B=0.</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¿Qué ocurriría?</a:t>
            </a:r>
            <a:endParaRPr lang="es-MX" sz="3200" dirty="0">
              <a:solidFill>
                <a:schemeClr val="bg2">
                  <a:lumMod val="50000"/>
                </a:schemeClr>
              </a:solidFill>
              <a:effectLst/>
              <a:latin typeface="Helvetica" pitchFamily="2" charset="0"/>
            </a:endParaRPr>
          </a:p>
        </p:txBody>
      </p:sp>
    </p:spTree>
    <p:extLst>
      <p:ext uri="{BB962C8B-B14F-4D97-AF65-F5344CB8AC3E}">
        <p14:creationId xmlns:p14="http://schemas.microsoft.com/office/powerpoint/2010/main" val="855818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6D25-2CFB-1FDB-2819-02F8D0CF904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4520C79-67D8-8CB5-5D91-102C9BD5034E}"/>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15AF9587-ADEA-DAD3-8D79-E1ADEDD9422C}"/>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Cuando </a:t>
            </a:r>
            <a:r>
              <a:rPr lang="es-MX" sz="3200" dirty="0">
                <a:solidFill>
                  <a:srgbClr val="00B050"/>
                </a:solidFill>
                <a:effectLst/>
                <a:latin typeface="Helvetica" pitchFamily="2" charset="0"/>
              </a:rPr>
              <a:t>B = 0, entonces A y C </a:t>
            </a:r>
            <a:r>
              <a:rPr lang="es-MX" sz="3200" dirty="0">
                <a:solidFill>
                  <a:srgbClr val="161615"/>
                </a:solidFill>
                <a:effectLst/>
                <a:latin typeface="Helvetica" pitchFamily="2" charset="0"/>
              </a:rPr>
              <a:t>solo se verán </a:t>
            </a:r>
            <a:r>
              <a:rPr lang="es-MX" sz="3200" dirty="0">
                <a:solidFill>
                  <a:srgbClr val="00B050"/>
                </a:solidFill>
                <a:effectLst/>
                <a:latin typeface="Helvetica" pitchFamily="2" charset="0"/>
              </a:rPr>
              <a:t>influenciados por sus respectivos términos de ruido</a:t>
            </a:r>
            <a:r>
              <a:rPr lang="es-MX" sz="3200" dirty="0">
                <a:solidFill>
                  <a:srgbClr val="161615"/>
                </a:solidFill>
                <a:effectLst/>
                <a:latin typeface="Helvetica" pitchFamily="2" charset="0"/>
              </a:rPr>
              <a:t>, que </a:t>
            </a:r>
            <a:r>
              <a:rPr lang="es-MX" sz="3200" dirty="0">
                <a:solidFill>
                  <a:srgbClr val="00B050"/>
                </a:solidFill>
                <a:effectLst/>
                <a:latin typeface="Helvetica" pitchFamily="2" charset="0"/>
              </a:rPr>
              <a:t>son independientes por definición</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Por lo tanto, podemos concluir que, en las bifurcaciones, </a:t>
            </a:r>
            <a:r>
              <a:rPr lang="es-MX" sz="3200" dirty="0">
                <a:solidFill>
                  <a:srgbClr val="7030A0"/>
                </a:solidFill>
                <a:effectLst/>
                <a:latin typeface="Helvetica" pitchFamily="2" charset="0"/>
              </a:rPr>
              <a:t>A y C son condicionalmente independientes dado B</a:t>
            </a:r>
            <a:r>
              <a:rPr lang="es-MX" sz="3200" dirty="0">
                <a:solidFill>
                  <a:srgbClr val="161615"/>
                </a:solidFill>
                <a:effectLst/>
                <a:latin typeface="Helvetica" pitchFamily="2" charset="0"/>
              </a:rPr>
              <a:t>. Formalmente, se puede presentar de la siguiente manera:</a:t>
            </a:r>
          </a:p>
          <a:p>
            <a:pPr algn="just"/>
            <a:endParaRPr lang="es-MX" sz="3200" dirty="0">
              <a:solidFill>
                <a:srgbClr val="161615"/>
              </a:solidFill>
              <a:effectLst/>
              <a:latin typeface="Helvetica" pitchFamily="2" charset="0"/>
            </a:endParaRPr>
          </a:p>
          <a:p>
            <a:pPr algn="ctr"/>
            <a:r>
              <a:rPr lang="es-MX" sz="3200" dirty="0">
                <a:solidFill>
                  <a:srgbClr val="7030A0"/>
                </a:solidFill>
                <a:effectLst/>
                <a:latin typeface="Helvetica" pitchFamily="2" charset="0"/>
              </a:rPr>
              <a:t>A ⫫ C|B</a:t>
            </a:r>
          </a:p>
        </p:txBody>
      </p:sp>
    </p:spTree>
    <p:extLst>
      <p:ext uri="{BB962C8B-B14F-4D97-AF65-F5344CB8AC3E}">
        <p14:creationId xmlns:p14="http://schemas.microsoft.com/office/powerpoint/2010/main" val="237940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7BFC-77DA-56D8-C539-3D2632E76C4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87E9BFB-6A58-CA27-2F6A-C3F14D542D7A}"/>
              </a:ext>
            </a:extLst>
          </p:cNvPr>
          <p:cNvSpPr>
            <a:spLocks noGrp="1"/>
          </p:cNvSpPr>
          <p:nvPr>
            <p:ph type="title"/>
          </p:nvPr>
        </p:nvSpPr>
        <p:spPr>
          <a:xfrm>
            <a:off x="0" y="0"/>
            <a:ext cx="9144000" cy="1143000"/>
          </a:xfrm>
        </p:spPr>
        <p:txBody>
          <a:bodyPr>
            <a:normAutofit/>
          </a:bodyPr>
          <a:lstStyle/>
          <a:p>
            <a:pPr algn="ctr"/>
            <a:r>
              <a:rPr lang="es-MX" dirty="0"/>
              <a:t>Bifurcaciones</a:t>
            </a:r>
            <a:endParaRPr lang="es-ES" dirty="0"/>
          </a:p>
        </p:txBody>
      </p:sp>
      <p:sp>
        <p:nvSpPr>
          <p:cNvPr id="9" name="8 CuadroTexto">
            <a:extLst>
              <a:ext uri="{FF2B5EF4-FFF2-40B4-BE49-F238E27FC236}">
                <a16:creationId xmlns:a16="http://schemas.microsoft.com/office/drawing/2014/main" id="{988CC0B5-BE9F-C6C0-64E5-52FBE272D27B}"/>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7030A0"/>
                </a:solidFill>
                <a:effectLst/>
                <a:latin typeface="Helvetica" pitchFamily="2" charset="0"/>
              </a:rPr>
              <a:t>Si no controlamos B, A y C son dependientes</a:t>
            </a:r>
            <a:r>
              <a:rPr lang="es-MX" sz="3200" dirty="0">
                <a:solidFill>
                  <a:srgbClr val="161615"/>
                </a:solidFill>
                <a:effectLst/>
                <a:latin typeface="Helvetica" pitchFamily="2" charset="0"/>
              </a:rPr>
              <a:t>. Este </a:t>
            </a:r>
            <a:r>
              <a:rPr lang="es-MX" sz="3200" dirty="0">
                <a:solidFill>
                  <a:srgbClr val="7030A0"/>
                </a:solidFill>
                <a:effectLst/>
                <a:latin typeface="Helvetica" pitchFamily="2" charset="0"/>
              </a:rPr>
              <a:t>patrón de independencia es idéntico al que obtuvimos de la estructura de cadena</a:t>
            </a:r>
            <a:r>
              <a:rPr lang="es-MX" sz="3200" dirty="0">
                <a:solidFill>
                  <a:srgbClr val="161615"/>
                </a:solidFill>
                <a:effectLst/>
                <a:latin typeface="Helvetica" pitchFamily="2" charset="0"/>
              </a:rPr>
              <a:t>. Esto no es una buena noticia.</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Parece que las </a:t>
            </a:r>
            <a:r>
              <a:rPr lang="es-MX" sz="3200" dirty="0">
                <a:solidFill>
                  <a:schemeClr val="accent2"/>
                </a:solidFill>
                <a:effectLst/>
                <a:latin typeface="Helvetica" pitchFamily="2" charset="0"/>
              </a:rPr>
              <a:t>cadenas y las bifurcaciones conducen al mismo patrón de independencia condicional</a:t>
            </a:r>
            <a:r>
              <a:rPr lang="es-MX" sz="3200" dirty="0">
                <a:solidFill>
                  <a:srgbClr val="161615"/>
                </a:solidFill>
                <a:effectLst/>
                <a:latin typeface="Helvetica" pitchFamily="2" charset="0"/>
              </a:rPr>
              <a:t>, y si queremos </a:t>
            </a:r>
            <a:r>
              <a:rPr lang="es-MX" sz="3200" dirty="0">
                <a:solidFill>
                  <a:schemeClr val="accent2"/>
                </a:solidFill>
                <a:effectLst/>
                <a:latin typeface="Helvetica" pitchFamily="2" charset="0"/>
              </a:rPr>
              <a:t>recrear un grafo real a partir de los datos, ¡terminamos sin saber cómo orientar las aristas del grafo!</a:t>
            </a:r>
          </a:p>
        </p:txBody>
      </p:sp>
    </p:spTree>
    <p:extLst>
      <p:ext uri="{BB962C8B-B14F-4D97-AF65-F5344CB8AC3E}">
        <p14:creationId xmlns:p14="http://schemas.microsoft.com/office/powerpoint/2010/main" val="1527772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FD54-3992-FAC7-5D37-FF7A37D72CC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35D64B1-CACB-29CB-ACA7-4F1CBC5AB55B}"/>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83036D9E-3902-9E39-7C35-16F4E49677B0}"/>
              </a:ext>
            </a:extLst>
          </p:cNvPr>
          <p:cNvSpPr txBox="1"/>
          <p:nvPr/>
        </p:nvSpPr>
        <p:spPr>
          <a:xfrm>
            <a:off x="185057" y="1143000"/>
            <a:ext cx="8752114" cy="3046988"/>
          </a:xfrm>
          <a:prstGeom prst="rect">
            <a:avLst/>
          </a:prstGeom>
          <a:noFill/>
        </p:spPr>
        <p:txBody>
          <a:bodyPr wrap="square" rtlCol="0">
            <a:spAutoFit/>
          </a:bodyPr>
          <a:lstStyle/>
          <a:p>
            <a:pPr algn="just"/>
            <a:r>
              <a:rPr lang="es-MX" sz="3200" dirty="0">
                <a:effectLst/>
                <a:latin typeface="Helvetica" pitchFamily="2" charset="0"/>
              </a:rPr>
              <a:t>Como pueden ver, el </a:t>
            </a:r>
            <a:r>
              <a:rPr lang="es-MX" sz="3200" dirty="0">
                <a:solidFill>
                  <a:schemeClr val="accent2"/>
                </a:solidFill>
                <a:effectLst/>
                <a:latin typeface="Helvetica" pitchFamily="2" charset="0"/>
              </a:rPr>
              <a:t>colisionador tiene muchos nombres</a:t>
            </a:r>
            <a:r>
              <a:rPr lang="es-MX" sz="3200" dirty="0">
                <a:effectLst/>
                <a:latin typeface="Helvetica" pitchFamily="2" charset="0"/>
              </a:rPr>
              <a:t>. ¿Es eso lo único que hace especial a esta estructura? En el colisionador, la </a:t>
            </a:r>
            <a:r>
              <a:rPr lang="es-MX" sz="3200" dirty="0">
                <a:solidFill>
                  <a:schemeClr val="tx2">
                    <a:lumMod val="60000"/>
                    <a:lumOff val="40000"/>
                  </a:schemeClr>
                </a:solidFill>
                <a:effectLst/>
                <a:latin typeface="Helvetica" pitchFamily="2" charset="0"/>
              </a:rPr>
              <a:t>influencia causal fluye desde dos nodos principales diferentes hacia un único nodo secundario</a:t>
            </a:r>
            <a:r>
              <a:rPr lang="es-MX" sz="3200" dirty="0">
                <a:effectLst/>
                <a:latin typeface="Helvetica" pitchFamily="2" charset="0"/>
              </a:rPr>
              <a:t>:</a:t>
            </a:r>
          </a:p>
        </p:txBody>
      </p:sp>
      <p:pic>
        <p:nvPicPr>
          <p:cNvPr id="6" name="Imagen 5">
            <a:extLst>
              <a:ext uri="{FF2B5EF4-FFF2-40B4-BE49-F238E27FC236}">
                <a16:creationId xmlns:a16="http://schemas.microsoft.com/office/drawing/2014/main" id="{798684B7-C40F-0774-102F-FBC18795A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4233532"/>
            <a:ext cx="9016111" cy="1916898"/>
          </a:xfrm>
          <a:prstGeom prst="rect">
            <a:avLst/>
          </a:prstGeom>
        </p:spPr>
      </p:pic>
    </p:spTree>
    <p:extLst>
      <p:ext uri="{BB962C8B-B14F-4D97-AF65-F5344CB8AC3E}">
        <p14:creationId xmlns:p14="http://schemas.microsoft.com/office/powerpoint/2010/main" val="2969769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A263-371C-CDF4-CB5E-6082986C9FA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9E57479-58E4-7704-941A-12A4B82226CB}"/>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FD163638-761B-C3F8-9393-8A2A0222E118}"/>
              </a:ext>
            </a:extLst>
          </p:cNvPr>
          <p:cNvSpPr txBox="1"/>
          <p:nvPr/>
        </p:nvSpPr>
        <p:spPr>
          <a:xfrm>
            <a:off x="185057" y="1143000"/>
            <a:ext cx="8752114" cy="5509200"/>
          </a:xfrm>
          <a:prstGeom prst="rect">
            <a:avLst/>
          </a:prstGeom>
          <a:noFill/>
        </p:spPr>
        <p:txBody>
          <a:bodyPr wrap="square" rtlCol="0">
            <a:spAutoFit/>
          </a:bodyPr>
          <a:lstStyle/>
          <a:p>
            <a:pPr algn="just"/>
            <a:r>
              <a:rPr lang="es-MX" sz="3200" dirty="0">
                <a:latin typeface="Helvetica" pitchFamily="2" charset="0"/>
              </a:rPr>
              <a:t>La </a:t>
            </a:r>
            <a:r>
              <a:rPr lang="es-MX" sz="3200" dirty="0">
                <a:solidFill>
                  <a:schemeClr val="tx2">
                    <a:lumMod val="60000"/>
                    <a:lumOff val="40000"/>
                  </a:schemeClr>
                </a:solidFill>
                <a:latin typeface="Helvetica" pitchFamily="2" charset="0"/>
              </a:rPr>
              <a:t>característica más importante de un colisionador </a:t>
            </a:r>
            <a:r>
              <a:rPr lang="es-MX" sz="3200" dirty="0">
                <a:latin typeface="Helvetica" pitchFamily="2" charset="0"/>
              </a:rPr>
              <a:t>es que su </a:t>
            </a:r>
            <a:r>
              <a:rPr lang="es-MX" sz="3200" dirty="0">
                <a:solidFill>
                  <a:schemeClr val="tx2">
                    <a:lumMod val="60000"/>
                    <a:lumOff val="40000"/>
                  </a:schemeClr>
                </a:solidFill>
                <a:latin typeface="Helvetica" pitchFamily="2" charset="0"/>
              </a:rPr>
              <a:t>patrón de independencia es inverso al de las cadenas y las bifurcaciones</a:t>
            </a:r>
            <a:r>
              <a:rPr lang="es-MX" sz="3200" dirty="0">
                <a:latin typeface="Helvetica" pitchFamily="2" charset="0"/>
              </a:rPr>
              <a:t>. Entonces, ¿qué significa esto?</a:t>
            </a:r>
          </a:p>
          <a:p>
            <a:pPr algn="just"/>
            <a:endParaRPr lang="es-MX" sz="3200" dirty="0">
              <a:latin typeface="Helvetica" pitchFamily="2" charset="0"/>
            </a:endParaRPr>
          </a:p>
          <a:p>
            <a:pPr algn="just"/>
            <a:r>
              <a:rPr lang="es-MX" sz="3200" dirty="0">
                <a:solidFill>
                  <a:srgbClr val="00B050"/>
                </a:solidFill>
                <a:latin typeface="Helvetica" pitchFamily="2" charset="0"/>
              </a:rPr>
              <a:t>En los colisionadores, A y C son incondicionalmente independientes</a:t>
            </a:r>
            <a:r>
              <a:rPr lang="es-MX" sz="3200" dirty="0">
                <a:latin typeface="Helvetica" pitchFamily="2" charset="0"/>
              </a:rPr>
              <a:t>. Formalmente, esto se puede representar de la siguiente manera:</a:t>
            </a:r>
          </a:p>
          <a:p>
            <a:pPr algn="ctr"/>
            <a:r>
              <a:rPr lang="es-MX" sz="3200" dirty="0">
                <a:solidFill>
                  <a:srgbClr val="00B050"/>
                </a:solidFill>
                <a:latin typeface="Helvetica" pitchFamily="2" charset="0"/>
              </a:rPr>
              <a:t>A ⫫ C</a:t>
            </a:r>
            <a:endParaRPr lang="es-MX" sz="3200" dirty="0">
              <a:solidFill>
                <a:srgbClr val="00B050"/>
              </a:solidFill>
              <a:effectLst/>
              <a:latin typeface="Helvetica" pitchFamily="2" charset="0"/>
            </a:endParaRPr>
          </a:p>
        </p:txBody>
      </p:sp>
    </p:spTree>
    <p:extLst>
      <p:ext uri="{BB962C8B-B14F-4D97-AF65-F5344CB8AC3E}">
        <p14:creationId xmlns:p14="http://schemas.microsoft.com/office/powerpoint/2010/main" val="196665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FDF4-DA21-85C9-6234-5D1E4519894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2AD16C-74F6-ADD1-8025-E69C5927AC9E}"/>
              </a:ext>
            </a:extLst>
          </p:cNvPr>
          <p:cNvSpPr>
            <a:spLocks noGrp="1"/>
          </p:cNvSpPr>
          <p:nvPr>
            <p:ph type="title"/>
          </p:nvPr>
        </p:nvSpPr>
        <p:spPr>
          <a:xfrm>
            <a:off x="0" y="0"/>
            <a:ext cx="9144000" cy="1143000"/>
          </a:xfrm>
        </p:spPr>
        <p:txBody>
          <a:bodyPr>
            <a:normAutofit/>
          </a:bodyPr>
          <a:lstStyle/>
          <a:p>
            <a:pPr algn="ctr"/>
            <a:r>
              <a:rPr lang="es-MX" dirty="0"/>
              <a:t>Probabilidades y creencias</a:t>
            </a:r>
            <a:endParaRPr lang="es-ES" dirty="0"/>
          </a:p>
        </p:txBody>
      </p:sp>
      <p:sp>
        <p:nvSpPr>
          <p:cNvPr id="9" name="8 CuadroTexto">
            <a:extLst>
              <a:ext uri="{FF2B5EF4-FFF2-40B4-BE49-F238E27FC236}">
                <a16:creationId xmlns:a16="http://schemas.microsoft.com/office/drawing/2014/main" id="{05FF61BC-C219-4004-9E69-D88832075202}"/>
              </a:ext>
            </a:extLst>
          </p:cNvPr>
          <p:cNvSpPr txBox="1"/>
          <p:nvPr/>
        </p:nvSpPr>
        <p:spPr>
          <a:xfrm>
            <a:off x="316829" y="1143000"/>
            <a:ext cx="8215370" cy="4031873"/>
          </a:xfrm>
          <a:prstGeom prst="rect">
            <a:avLst/>
          </a:prstGeom>
          <a:noFill/>
        </p:spPr>
        <p:txBody>
          <a:bodyPr wrap="square" rtlCol="0">
            <a:spAutoFit/>
          </a:bodyPr>
          <a:lstStyle/>
          <a:p>
            <a:pPr algn="just"/>
            <a:r>
              <a:rPr lang="es-MX" sz="3200" dirty="0">
                <a:solidFill>
                  <a:srgbClr val="002060"/>
                </a:solidFill>
              </a:rPr>
              <a:t>Bayesiano y frecuentista </a:t>
            </a:r>
            <a:r>
              <a:rPr lang="es-MX" sz="3200" dirty="0"/>
              <a:t>son dos enfoques </a:t>
            </a:r>
            <a:r>
              <a:rPr lang="es-MX" sz="3200" dirty="0">
                <a:solidFill>
                  <a:srgbClr val="002060"/>
                </a:solidFill>
              </a:rPr>
              <a:t>estadísticos diferentes</a:t>
            </a:r>
            <a:r>
              <a:rPr lang="es-MX" sz="3200" dirty="0"/>
              <a:t>. </a:t>
            </a:r>
            <a:r>
              <a:rPr lang="es-MX" sz="3200" dirty="0">
                <a:solidFill>
                  <a:schemeClr val="accent2"/>
                </a:solidFill>
              </a:rPr>
              <a:t>Convergen en resultados prácticamente idénticos en muestras grandes</a:t>
            </a:r>
            <a:r>
              <a:rPr lang="es-MX" sz="3200" dirty="0"/>
              <a:t>, pero se </a:t>
            </a:r>
            <a:r>
              <a:rPr lang="es-MX" sz="3200" dirty="0">
                <a:solidFill>
                  <a:schemeClr val="accent2"/>
                </a:solidFill>
              </a:rPr>
              <a:t>enfocan de forma ligeramente distinta</a:t>
            </a:r>
            <a:r>
              <a:rPr lang="es-MX" sz="3200" dirty="0"/>
              <a:t> (por ejemplo, podemos </a:t>
            </a:r>
            <a:r>
              <a:rPr lang="es-MX" sz="3200" dirty="0">
                <a:solidFill>
                  <a:srgbClr val="92D050"/>
                </a:solidFill>
              </a:rPr>
              <a:t>hablar de creencias en el marco bayesiano</a:t>
            </a:r>
            <a:r>
              <a:rPr lang="es-MX" sz="3200" dirty="0"/>
              <a:t>, pero </a:t>
            </a:r>
            <a:r>
              <a:rPr lang="es-MX" sz="3200" dirty="0">
                <a:solidFill>
                  <a:srgbClr val="92D050"/>
                </a:solidFill>
              </a:rPr>
              <a:t>no realmente en el frecuentista</a:t>
            </a:r>
            <a:r>
              <a:rPr lang="es-MX" sz="3200" dirty="0"/>
              <a:t>).</a:t>
            </a:r>
          </a:p>
        </p:txBody>
      </p:sp>
    </p:spTree>
    <p:extLst>
      <p:ext uri="{BB962C8B-B14F-4D97-AF65-F5344CB8AC3E}">
        <p14:creationId xmlns:p14="http://schemas.microsoft.com/office/powerpoint/2010/main" val="23015827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0777C-BA68-2CCC-0FF0-66E5C906FB2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8E51E33-718F-D6C9-9213-DB48EB8C90B3}"/>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3E4F2D84-841D-BB79-0D87-E3B5FBECB8F1}"/>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Al controlar por B, </a:t>
            </a:r>
            <a:r>
              <a:rPr lang="es-MX" sz="3200" dirty="0">
                <a:solidFill>
                  <a:srgbClr val="00B050"/>
                </a:solidFill>
                <a:effectLst/>
                <a:latin typeface="Helvetica" pitchFamily="2" charset="0"/>
              </a:rPr>
              <a:t>¡se vuelven dependientes! </a:t>
            </a:r>
            <a:r>
              <a:rPr lang="es-MX" sz="3200" dirty="0">
                <a:solidFill>
                  <a:srgbClr val="161615"/>
                </a:solidFill>
                <a:effectLst/>
                <a:latin typeface="Helvetica" pitchFamily="2" charset="0"/>
              </a:rPr>
              <a:t>Formalmente se representan así:</a:t>
            </a:r>
          </a:p>
          <a:p>
            <a:pPr algn="ctr"/>
            <a:r>
              <a:rPr lang="es-MX" sz="3200" dirty="0">
                <a:solidFill>
                  <a:srgbClr val="00B050"/>
                </a:solidFill>
                <a:effectLst/>
                <a:latin typeface="Helvetica" pitchFamily="2" charset="0"/>
              </a:rPr>
              <a:t>A ⫫ ̸ C|B</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En la fórmula anterior, el </a:t>
            </a:r>
            <a:r>
              <a:rPr lang="es-MX" sz="3200" dirty="0">
                <a:solidFill>
                  <a:srgbClr val="C00000"/>
                </a:solidFill>
                <a:effectLst/>
                <a:latin typeface="Helvetica" pitchFamily="2" charset="0"/>
              </a:rPr>
              <a:t>símbolo ⫫ ̸ con barra </a:t>
            </a:r>
            <a:r>
              <a:rPr lang="es-MX" sz="3200" dirty="0">
                <a:solidFill>
                  <a:srgbClr val="161615"/>
                </a:solidFill>
                <a:effectLst/>
                <a:latin typeface="Helvetica" pitchFamily="2" charset="0"/>
              </a:rPr>
              <a:t>se lee es </a:t>
            </a:r>
            <a:r>
              <a:rPr lang="es-MX" sz="3200" dirty="0">
                <a:solidFill>
                  <a:srgbClr val="C00000"/>
                </a:solidFill>
                <a:effectLst/>
                <a:latin typeface="Helvetica" pitchFamily="2" charset="0"/>
              </a:rPr>
              <a:t>dependiente</a:t>
            </a:r>
            <a:r>
              <a:rPr lang="es-MX" sz="3200" dirty="0">
                <a:solidFill>
                  <a:srgbClr val="161615"/>
                </a:solidFill>
                <a:effectLst/>
                <a:latin typeface="Helvetica" pitchFamily="2" charset="0"/>
              </a:rPr>
              <a:t>. Como pueden ver, este </a:t>
            </a:r>
            <a:r>
              <a:rPr lang="es-MX" sz="3200" dirty="0">
                <a:solidFill>
                  <a:srgbClr val="C00000"/>
                </a:solidFill>
                <a:effectLst/>
                <a:latin typeface="Helvetica" pitchFamily="2" charset="0"/>
              </a:rPr>
              <a:t>patrón es exactamente el inverso </a:t>
            </a:r>
            <a:r>
              <a:rPr lang="es-MX" sz="3200" dirty="0">
                <a:solidFill>
                  <a:srgbClr val="161615"/>
                </a:solidFill>
                <a:effectLst/>
                <a:latin typeface="Helvetica" pitchFamily="2" charset="0"/>
              </a:rPr>
              <a:t>del que hemos </a:t>
            </a:r>
            <a:r>
              <a:rPr lang="es-MX" sz="3200" dirty="0">
                <a:solidFill>
                  <a:srgbClr val="C00000"/>
                </a:solidFill>
                <a:effectLst/>
                <a:latin typeface="Helvetica" pitchFamily="2" charset="0"/>
              </a:rPr>
              <a:t>visto para cadenas y bifurcaciones</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¡Y esta vez son excelentes noticias!</a:t>
            </a:r>
          </a:p>
        </p:txBody>
      </p:sp>
    </p:spTree>
    <p:extLst>
      <p:ext uri="{BB962C8B-B14F-4D97-AF65-F5344CB8AC3E}">
        <p14:creationId xmlns:p14="http://schemas.microsoft.com/office/powerpoint/2010/main" val="1508743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476D-D41F-29EC-0937-7C0F68EA986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3C863D1-1467-0D68-E381-E957D3AF09D2}"/>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3C386610-C567-ADF3-FDC9-687D58830189}"/>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Podemos </a:t>
            </a:r>
            <a:r>
              <a:rPr lang="es-MX" sz="3200" dirty="0">
                <a:solidFill>
                  <a:srgbClr val="C00000"/>
                </a:solidFill>
                <a:effectLst/>
                <a:latin typeface="Helvetica" pitchFamily="2" charset="0"/>
              </a:rPr>
              <a:t>aprovechar la estructura del colisionador para orientar inequívocamente las aristas de un grafo cada vez que lo vemos </a:t>
            </a:r>
            <a:r>
              <a:rPr lang="es-MX" sz="3200" dirty="0">
                <a:effectLst/>
                <a:latin typeface="Helvetica" pitchFamily="2" charset="0"/>
              </a:rPr>
              <a:t>(esto puede presentar algunas dificultades, pero las omitimos por ahora). </a:t>
            </a:r>
          </a:p>
          <a:p>
            <a:pPr algn="just"/>
            <a:endParaRPr lang="es-MX" sz="3200" dirty="0">
              <a:latin typeface="Helvetica" pitchFamily="2" charset="0"/>
            </a:endParaRPr>
          </a:p>
          <a:p>
            <a:pPr algn="just"/>
            <a:r>
              <a:rPr lang="es-MX" sz="3200" dirty="0">
                <a:effectLst/>
                <a:latin typeface="Helvetica" pitchFamily="2" charset="0"/>
              </a:rPr>
              <a:t>Además, con suerte, los </a:t>
            </a:r>
            <a:r>
              <a:rPr lang="es-MX" sz="3200" dirty="0">
                <a:solidFill>
                  <a:srgbClr val="0070C0"/>
                </a:solidFill>
                <a:effectLst/>
                <a:latin typeface="Helvetica" pitchFamily="2" charset="0"/>
              </a:rPr>
              <a:t>colisionadores pueden ayudarnos a orientar las aristas ambiguas provenientes de cadenas y bifurcaciones</a:t>
            </a:r>
            <a:r>
              <a:rPr lang="es-MX" sz="3200" dirty="0">
                <a:effectLst/>
                <a:latin typeface="Helvetica" pitchFamily="2" charset="0"/>
              </a:rPr>
              <a:t>. </a:t>
            </a:r>
          </a:p>
        </p:txBody>
      </p:sp>
    </p:spTree>
    <p:extLst>
      <p:ext uri="{BB962C8B-B14F-4D97-AF65-F5344CB8AC3E}">
        <p14:creationId xmlns:p14="http://schemas.microsoft.com/office/powerpoint/2010/main" val="1209916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41F47-3A6F-8BA7-B138-5F843DD682D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055D519-0AF8-3FA5-A2F1-EBDEC748573B}"/>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65D97AC9-AE81-64DD-9139-8985D5CE49C3}"/>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Para ampliar nuestra serie de ejemplos de conducción, pensemos en las llamas en la carretera y en conducir contra el sol. Creo que la mayoría de la gente estaría de acuerdo en que es razonable decir que </a:t>
            </a:r>
            <a:r>
              <a:rPr lang="es-MX" sz="3200" dirty="0">
                <a:solidFill>
                  <a:srgbClr val="0070C0"/>
                </a:solidFill>
                <a:effectLst/>
                <a:latin typeface="Helvetica" pitchFamily="2" charset="0"/>
              </a:rPr>
              <a:t>conducir contra el sol es independiente de si hay una llama en la carretera</a:t>
            </a:r>
            <a:r>
              <a:rPr lang="es-MX" sz="3200" dirty="0">
                <a:effectLst/>
                <a:latin typeface="Helvetica" pitchFamily="2" charset="0"/>
              </a:rPr>
              <a:t>.</a:t>
            </a:r>
            <a:endParaRPr lang="es-MX" sz="3200" dirty="0">
              <a:solidFill>
                <a:schemeClr val="accent4">
                  <a:lumMod val="20000"/>
                  <a:lumOff val="80000"/>
                </a:schemeClr>
              </a:solidFill>
              <a:effectLst/>
              <a:latin typeface="Helvetica" pitchFamily="2" charset="0"/>
            </a:endParaRPr>
          </a:p>
        </p:txBody>
      </p:sp>
    </p:spTree>
    <p:extLst>
      <p:ext uri="{BB962C8B-B14F-4D97-AF65-F5344CB8AC3E}">
        <p14:creationId xmlns:p14="http://schemas.microsoft.com/office/powerpoint/2010/main" val="4036096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B9CF-BDC1-A905-1516-3189174548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79F0F4-6336-5989-88D7-8AA8CC5A3C1F}"/>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008EF526-C99A-1B05-626E-BFFA195CB967}"/>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Ahora, supongamos que su </a:t>
            </a:r>
            <a:r>
              <a:rPr lang="es-MX" sz="3200" dirty="0">
                <a:solidFill>
                  <a:srgbClr val="0070C0"/>
                </a:solidFill>
                <a:effectLst/>
                <a:latin typeface="Helvetica" pitchFamily="2" charset="0"/>
              </a:rPr>
              <a:t>detector</a:t>
            </a:r>
            <a:r>
              <a:rPr lang="es-MX" sz="3200" dirty="0">
                <a:effectLst/>
                <a:latin typeface="Helvetica" pitchFamily="2" charset="0"/>
              </a:rPr>
              <a:t> reacciona con </a:t>
            </a:r>
            <a:r>
              <a:rPr lang="es-MX" sz="3200" dirty="0">
                <a:solidFill>
                  <a:srgbClr val="0070C0"/>
                </a:solidFill>
                <a:effectLst/>
                <a:latin typeface="Helvetica" pitchFamily="2" charset="0"/>
              </a:rPr>
              <a:t>cierta probabilidad a los reflejos del sol </a:t>
            </a:r>
            <a:r>
              <a:rPr lang="es-MX" sz="3200" dirty="0">
                <a:effectLst/>
                <a:latin typeface="Helvetica" pitchFamily="2" charset="0"/>
              </a:rPr>
              <a:t>como si hubiera un </a:t>
            </a:r>
            <a:r>
              <a:rPr lang="es-MX" sz="3200" dirty="0">
                <a:solidFill>
                  <a:srgbClr val="0070C0"/>
                </a:solidFill>
                <a:effectLst/>
                <a:latin typeface="Helvetica" pitchFamily="2" charset="0"/>
              </a:rPr>
              <a:t>obstáculo en la carretera</a:t>
            </a:r>
            <a:r>
              <a:rPr lang="es-MX" sz="3200" dirty="0">
                <a:effectLst/>
                <a:latin typeface="Helvetica" pitchFamily="2" charset="0"/>
              </a:rPr>
              <a:t>.</a:t>
            </a:r>
          </a:p>
          <a:p>
            <a:pPr algn="just"/>
            <a:r>
              <a:rPr lang="es-MX" sz="3200" dirty="0">
                <a:effectLst/>
                <a:latin typeface="Helvetica" pitchFamily="2" charset="0"/>
              </a:rPr>
              <a:t>En este caso, </a:t>
            </a:r>
            <a:r>
              <a:rPr lang="es-MX" sz="3200" dirty="0">
                <a:solidFill>
                  <a:srgbClr val="00B050"/>
                </a:solidFill>
                <a:effectLst/>
                <a:latin typeface="Helvetica" pitchFamily="2" charset="0"/>
              </a:rPr>
              <a:t>si solo se controla la reacción del detector</a:t>
            </a:r>
            <a:r>
              <a:rPr lang="es-MX" sz="3200" dirty="0">
                <a:effectLst/>
                <a:latin typeface="Helvetica" pitchFamily="2" charset="0"/>
              </a:rPr>
              <a:t>, la </a:t>
            </a:r>
            <a:r>
              <a:rPr lang="es-MX" sz="3200" dirty="0">
                <a:solidFill>
                  <a:srgbClr val="00B050"/>
                </a:solidFill>
                <a:effectLst/>
                <a:latin typeface="Helvetica" pitchFamily="2" charset="0"/>
              </a:rPr>
              <a:t>presencia de una llama en la carretera se correlaciona (negativamente) con si se conduce contra el sol</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La </a:t>
            </a:r>
            <a:r>
              <a:rPr lang="es-MX" sz="3200" dirty="0">
                <a:solidFill>
                  <a:srgbClr val="FFC000"/>
                </a:solidFill>
                <a:effectLst/>
                <a:latin typeface="Helvetica" pitchFamily="2" charset="0"/>
              </a:rPr>
              <a:t>siguiente figura </a:t>
            </a:r>
            <a:r>
              <a:rPr lang="es-MX" sz="3200" dirty="0">
                <a:effectLst/>
                <a:latin typeface="Helvetica" pitchFamily="2" charset="0"/>
              </a:rPr>
              <a:t>muestra simbólicamente la </a:t>
            </a:r>
            <a:r>
              <a:rPr lang="es-MX" sz="3200" dirty="0">
                <a:solidFill>
                  <a:srgbClr val="FFC000"/>
                </a:solidFill>
                <a:effectLst/>
                <a:latin typeface="Helvetica" pitchFamily="2" charset="0"/>
              </a:rPr>
              <a:t>pérdida de independencia entre ambos al controlar el estado del detector</a:t>
            </a:r>
            <a:r>
              <a:rPr lang="es-MX" sz="3200" dirty="0">
                <a:effectLst/>
                <a:latin typeface="Helvetica" pitchFamily="2" charset="0"/>
              </a:rPr>
              <a:t>:</a:t>
            </a:r>
            <a:endParaRPr lang="es-MX" sz="3200" baseline="-25000" dirty="0">
              <a:effectLst/>
              <a:latin typeface="Helvetica" pitchFamily="2" charset="0"/>
            </a:endParaRPr>
          </a:p>
        </p:txBody>
      </p:sp>
    </p:spTree>
    <p:extLst>
      <p:ext uri="{BB962C8B-B14F-4D97-AF65-F5344CB8AC3E}">
        <p14:creationId xmlns:p14="http://schemas.microsoft.com/office/powerpoint/2010/main" val="15787134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D720-0233-C002-9AFC-9BC4A685CBA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A2F9EBB-97A6-A3F1-122C-815DD179FC6F}"/>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pic>
        <p:nvPicPr>
          <p:cNvPr id="4" name="Imagen 3">
            <a:extLst>
              <a:ext uri="{FF2B5EF4-FFF2-40B4-BE49-F238E27FC236}">
                <a16:creationId xmlns:a16="http://schemas.microsoft.com/office/drawing/2014/main" id="{CC7E1F17-00D0-99E1-5E83-5EAA19646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7105"/>
            <a:ext cx="9144000" cy="5604760"/>
          </a:xfrm>
          <a:prstGeom prst="rect">
            <a:avLst/>
          </a:prstGeom>
        </p:spPr>
      </p:pic>
    </p:spTree>
    <p:extLst>
      <p:ext uri="{BB962C8B-B14F-4D97-AF65-F5344CB8AC3E}">
        <p14:creationId xmlns:p14="http://schemas.microsoft.com/office/powerpoint/2010/main" val="708402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F536E-0679-B631-21D9-B7D83F81A4B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C42F367-E688-5B5C-C4A4-4BFA78E86B1B}"/>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E6D9CA4D-A01B-CDA4-BF4A-02A357BF59F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La </a:t>
            </a:r>
            <a:r>
              <a:rPr lang="es-MX" sz="3200" dirty="0">
                <a:solidFill>
                  <a:srgbClr val="FFC000"/>
                </a:solidFill>
                <a:effectLst/>
                <a:latin typeface="Helvetica" pitchFamily="2" charset="0"/>
              </a:rPr>
              <a:t>pérdida de independencia entre dos variables</a:t>
            </a:r>
            <a:r>
              <a:rPr lang="es-MX" sz="3200" dirty="0">
                <a:solidFill>
                  <a:srgbClr val="161615"/>
                </a:solidFill>
                <a:effectLst/>
                <a:latin typeface="Helvetica" pitchFamily="2" charset="0"/>
              </a:rPr>
              <a:t>, al </a:t>
            </a:r>
            <a:r>
              <a:rPr lang="es-MX" sz="3200" dirty="0">
                <a:solidFill>
                  <a:srgbClr val="FFC000"/>
                </a:solidFill>
                <a:effectLst/>
                <a:latin typeface="Helvetica" pitchFamily="2" charset="0"/>
              </a:rPr>
              <a:t>controlar el colisionador</a:t>
            </a:r>
            <a:r>
              <a:rPr lang="es-MX" sz="3200" dirty="0">
                <a:solidFill>
                  <a:srgbClr val="161615"/>
                </a:solidFill>
                <a:effectLst/>
                <a:latin typeface="Helvetica" pitchFamily="2" charset="0"/>
              </a:rPr>
              <a:t>, puede resultar sorprendente para muchos al principio. </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P</a:t>
            </a:r>
            <a:r>
              <a:rPr lang="es-MX" sz="3200" dirty="0">
                <a:solidFill>
                  <a:srgbClr val="161615"/>
                </a:solidFill>
                <a:effectLst/>
                <a:latin typeface="Helvetica" pitchFamily="2" charset="0"/>
              </a:rPr>
              <a:t>ara muchos, </a:t>
            </a:r>
            <a:r>
              <a:rPr lang="es-MX" sz="3200" dirty="0">
                <a:solidFill>
                  <a:srgbClr val="92D050"/>
                </a:solidFill>
                <a:effectLst/>
                <a:latin typeface="Helvetica" pitchFamily="2" charset="0"/>
              </a:rPr>
              <a:t>los ejemplos con objetos reales generan más confusión que claridad </a:t>
            </a:r>
            <a:r>
              <a:rPr lang="es-MX" sz="3200" dirty="0">
                <a:solidFill>
                  <a:srgbClr val="161615"/>
                </a:solidFill>
                <a:effectLst/>
                <a:latin typeface="Helvetica" pitchFamily="2" charset="0"/>
              </a:rPr>
              <a:t>en lo que respecta a los </a:t>
            </a:r>
            <a:r>
              <a:rPr lang="es-MX" sz="3200" dirty="0">
                <a:solidFill>
                  <a:srgbClr val="92D050"/>
                </a:solidFill>
                <a:effectLst/>
                <a:latin typeface="Helvetica" pitchFamily="2" charset="0"/>
              </a:rPr>
              <a:t>colisionadores</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Construyamos un ejemplo un poco más </a:t>
            </a:r>
            <a:r>
              <a:rPr lang="es-MX" sz="3200" dirty="0">
                <a:solidFill>
                  <a:srgbClr val="00B0F0"/>
                </a:solidFill>
                <a:effectLst/>
                <a:latin typeface="Helvetica" pitchFamily="2" charset="0"/>
              </a:rPr>
              <a:t>abstracto</a:t>
            </a:r>
            <a:r>
              <a:rPr lang="es-MX" sz="3200" dirty="0">
                <a:solidFill>
                  <a:srgbClr val="161615"/>
                </a:solidFill>
                <a:effectLst/>
                <a:latin typeface="Helvetica" pitchFamily="2" charset="0"/>
              </a:rPr>
              <a:t>, pero muy simple, para aclarar cualquier duda que aún pueda surgir.</a:t>
            </a:r>
          </a:p>
        </p:txBody>
      </p:sp>
    </p:spTree>
    <p:extLst>
      <p:ext uri="{BB962C8B-B14F-4D97-AF65-F5344CB8AC3E}">
        <p14:creationId xmlns:p14="http://schemas.microsoft.com/office/powerpoint/2010/main" val="1856144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04901-6596-125D-6407-8C78160D12F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4E9D4B8-4F69-BF1B-082B-964D42FCEBE6}"/>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3D81078C-8319-34EB-4F26-FD72974F13A6}"/>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latin typeface="Helvetica" pitchFamily="2" charset="0"/>
              </a:rPr>
              <a:t>I</a:t>
            </a:r>
            <a:r>
              <a:rPr lang="es-MX" sz="3200" dirty="0">
                <a:solidFill>
                  <a:srgbClr val="161615"/>
                </a:solidFill>
                <a:effectLst/>
                <a:latin typeface="Helvetica" pitchFamily="2" charset="0"/>
              </a:rPr>
              <a:t>maginemos que A y C generan aleatoriamente números enteros entre 1 y 3. Supongamos también que B es la suma de A y C. Analicemos los valores de A y C cuando el valor de B = 4. Las siguientes son las combinaciones de A y C que resultan en B = 4:</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A = 1, C = 3</a:t>
            </a:r>
          </a:p>
          <a:p>
            <a:pPr algn="just"/>
            <a:r>
              <a:rPr lang="es-MX" sz="3200" dirty="0">
                <a:solidFill>
                  <a:srgbClr val="161615"/>
                </a:solidFill>
                <a:effectLst/>
                <a:latin typeface="Helvetica" pitchFamily="2" charset="0"/>
              </a:rPr>
              <a:t>A = 2, C = 2</a:t>
            </a:r>
          </a:p>
          <a:p>
            <a:pPr algn="just"/>
            <a:r>
              <a:rPr lang="es-MX" sz="3200" dirty="0">
                <a:solidFill>
                  <a:srgbClr val="161615"/>
                </a:solidFill>
                <a:effectLst/>
                <a:latin typeface="Helvetica" pitchFamily="2" charset="0"/>
              </a:rPr>
              <a:t>A = 3, C = 1</a:t>
            </a:r>
          </a:p>
        </p:txBody>
      </p:sp>
    </p:spTree>
    <p:extLst>
      <p:ext uri="{BB962C8B-B14F-4D97-AF65-F5344CB8AC3E}">
        <p14:creationId xmlns:p14="http://schemas.microsoft.com/office/powerpoint/2010/main" val="2702765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6AEA0-07B2-8AC0-C04F-C9C0AC8E0AF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3B1C6FC-D40B-B515-002E-383320C621F1}"/>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03193FC9-25A6-250E-DBB1-5D37EA7CA0DC}"/>
              </a:ext>
            </a:extLst>
          </p:cNvPr>
          <p:cNvSpPr txBox="1"/>
          <p:nvPr/>
        </p:nvSpPr>
        <p:spPr>
          <a:xfrm>
            <a:off x="185057" y="1143000"/>
            <a:ext cx="8752114" cy="5509200"/>
          </a:xfrm>
          <a:prstGeom prst="rect">
            <a:avLst/>
          </a:prstGeom>
          <a:noFill/>
        </p:spPr>
        <p:txBody>
          <a:bodyPr wrap="square" rtlCol="0">
            <a:spAutoFit/>
          </a:bodyPr>
          <a:lstStyle/>
          <a:p>
            <a:pPr algn="just"/>
            <a:r>
              <a:rPr lang="es-MX" sz="3200" dirty="0">
                <a:latin typeface="Helvetica" pitchFamily="2" charset="0"/>
              </a:rPr>
              <a:t>¿Ves el patrón? Aunque </a:t>
            </a:r>
            <a:r>
              <a:rPr lang="es-MX" sz="3200" dirty="0">
                <a:solidFill>
                  <a:srgbClr val="00B0F0"/>
                </a:solidFill>
                <a:latin typeface="Helvetica" pitchFamily="2" charset="0"/>
              </a:rPr>
              <a:t>A y C son incondicionalmente independientes </a:t>
            </a:r>
            <a:r>
              <a:rPr lang="es-MX" sz="3200" dirty="0">
                <a:latin typeface="Helvetica" pitchFamily="2" charset="0"/>
              </a:rPr>
              <a:t>(no hay correlación entre ellos, ya que generan números enteros aleatoria e independientemente), </a:t>
            </a:r>
            <a:r>
              <a:rPr lang="es-MX" sz="3200" dirty="0">
                <a:solidFill>
                  <a:srgbClr val="00B0F0"/>
                </a:solidFill>
                <a:latin typeface="Helvetica" pitchFamily="2" charset="0"/>
              </a:rPr>
              <a:t>se correlacionan cuando observamos B</a:t>
            </a:r>
            <a:r>
              <a:rPr lang="es-MX" sz="3200" dirty="0">
                <a:latin typeface="Helvetica" pitchFamily="2" charset="0"/>
              </a:rPr>
              <a:t>. </a:t>
            </a:r>
          </a:p>
          <a:p>
            <a:pPr algn="just"/>
            <a:endParaRPr lang="es-MX" sz="3200" dirty="0">
              <a:latin typeface="Helvetica" pitchFamily="2" charset="0"/>
            </a:endParaRPr>
          </a:p>
          <a:p>
            <a:pPr algn="just"/>
            <a:r>
              <a:rPr lang="es-MX" sz="3200" dirty="0">
                <a:latin typeface="Helvetica" pitchFamily="2" charset="0"/>
              </a:rPr>
              <a:t>Esto se debe a que, cuando </a:t>
            </a:r>
            <a:r>
              <a:rPr lang="es-MX" sz="3200" dirty="0">
                <a:solidFill>
                  <a:schemeClr val="accent2">
                    <a:lumMod val="60000"/>
                    <a:lumOff val="40000"/>
                  </a:schemeClr>
                </a:solidFill>
                <a:latin typeface="Helvetica" pitchFamily="2" charset="0"/>
              </a:rPr>
              <a:t>mantenemos B constante y el valor de A aumenta, el valor de C debe disminuir si queremos mantener el valor de B constante</a:t>
            </a:r>
            <a:r>
              <a:rPr lang="es-MX" sz="3200" dirty="0">
                <a:latin typeface="Helvetica" pitchFamily="2" charset="0"/>
              </a:rPr>
              <a:t>.</a:t>
            </a:r>
          </a:p>
        </p:txBody>
      </p:sp>
    </p:spTree>
    <p:extLst>
      <p:ext uri="{BB962C8B-B14F-4D97-AF65-F5344CB8AC3E}">
        <p14:creationId xmlns:p14="http://schemas.microsoft.com/office/powerpoint/2010/main" val="2135523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8AA4E-248E-C860-90A7-88FA1B72F5A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BD3C8BF-0AF7-4DB2-FED4-22CC8BCA2146}"/>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610637D6-489C-38FD-762D-5C6187AA7095}"/>
              </a:ext>
            </a:extLst>
          </p:cNvPr>
          <p:cNvSpPr txBox="1"/>
          <p:nvPr/>
        </p:nvSpPr>
        <p:spPr>
          <a:xfrm>
            <a:off x="185057" y="1143000"/>
            <a:ext cx="8752114" cy="5016758"/>
          </a:xfrm>
          <a:prstGeom prst="rect">
            <a:avLst/>
          </a:prstGeom>
          <a:noFill/>
        </p:spPr>
        <p:txBody>
          <a:bodyPr wrap="square" rtlCol="0">
            <a:spAutoFit/>
          </a:bodyPr>
          <a:lstStyle/>
          <a:p>
            <a:pPr algn="just"/>
            <a:r>
              <a:rPr lang="es-MX" sz="3200" dirty="0">
                <a:latin typeface="Helvetica" pitchFamily="2" charset="0"/>
              </a:rPr>
              <a:t>Para hacerlo más visual, imagina dos vasos de agua idénticos. Si viertes agua de un vaso al otro al azar, la cantidad total en ambos vasos permanecerá igual (suponiendo que no se derrame nada). </a:t>
            </a:r>
          </a:p>
          <a:p>
            <a:pPr algn="just"/>
            <a:endParaRPr lang="es-MX" sz="3200" dirty="0">
              <a:latin typeface="Helvetica" pitchFamily="2" charset="0"/>
            </a:endParaRPr>
          </a:p>
          <a:p>
            <a:pPr algn="just"/>
            <a:r>
              <a:rPr lang="es-MX" sz="3200" dirty="0">
                <a:latin typeface="Helvetica" pitchFamily="2" charset="0"/>
              </a:rPr>
              <a:t>Si repites esto n veces y mides la cantidad de agua en ambos vasos en cada etapa, la cantidad de agua entre los vasos se correlacionará negativamente.</a:t>
            </a:r>
            <a:endParaRPr lang="es-MX" sz="3200" baseline="-25000" dirty="0">
              <a:effectLst/>
              <a:latin typeface="Helvetica" pitchFamily="2" charset="0"/>
            </a:endParaRPr>
          </a:p>
        </p:txBody>
      </p:sp>
    </p:spTree>
    <p:extLst>
      <p:ext uri="{BB962C8B-B14F-4D97-AF65-F5344CB8AC3E}">
        <p14:creationId xmlns:p14="http://schemas.microsoft.com/office/powerpoint/2010/main" val="1885607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705F4-2D0E-BA76-911E-A536CE69F37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23ABB97-4C40-9E58-5E10-2458FC8E5611}"/>
              </a:ext>
            </a:extLst>
          </p:cNvPr>
          <p:cNvSpPr>
            <a:spLocks noGrp="1"/>
          </p:cNvSpPr>
          <p:nvPr>
            <p:ph type="title"/>
          </p:nvPr>
        </p:nvSpPr>
        <p:spPr>
          <a:xfrm>
            <a:off x="0" y="0"/>
            <a:ext cx="9144000" cy="1143000"/>
          </a:xfrm>
        </p:spPr>
        <p:txBody>
          <a:bodyPr>
            <a:normAutofit fontScale="90000"/>
          </a:bodyPr>
          <a:lstStyle/>
          <a:p>
            <a:pPr algn="ctr"/>
            <a:r>
              <a:rPr lang="es-MX" dirty="0"/>
              <a:t>Colisionadores, inmoralidades o estructuras en V</a:t>
            </a:r>
            <a:endParaRPr lang="es-ES" dirty="0"/>
          </a:p>
        </p:txBody>
      </p:sp>
      <p:sp>
        <p:nvSpPr>
          <p:cNvPr id="9" name="8 CuadroTexto">
            <a:extLst>
              <a:ext uri="{FF2B5EF4-FFF2-40B4-BE49-F238E27FC236}">
                <a16:creationId xmlns:a16="http://schemas.microsoft.com/office/drawing/2014/main" id="{BC94496C-E219-FB96-03E4-55B7D255006A}"/>
              </a:ext>
            </a:extLst>
          </p:cNvPr>
          <p:cNvSpPr txBox="1"/>
          <p:nvPr/>
        </p:nvSpPr>
        <p:spPr>
          <a:xfrm>
            <a:off x="185057" y="1143000"/>
            <a:ext cx="8752114" cy="5016758"/>
          </a:xfrm>
          <a:prstGeom prst="rect">
            <a:avLst/>
          </a:prstGeom>
          <a:noFill/>
        </p:spPr>
        <p:txBody>
          <a:bodyPr wrap="square" rtlCol="0">
            <a:spAutoFit/>
          </a:bodyPr>
          <a:lstStyle/>
          <a:p>
            <a:pPr algn="just"/>
            <a:r>
              <a:rPr lang="es-MX" sz="3200" dirty="0">
                <a:latin typeface="Helvetica" pitchFamily="2" charset="0"/>
              </a:rPr>
              <a:t>Gracias a sus </a:t>
            </a:r>
            <a:r>
              <a:rPr lang="es-MX" sz="3200" dirty="0">
                <a:solidFill>
                  <a:schemeClr val="accent2">
                    <a:lumMod val="60000"/>
                    <a:lumOff val="40000"/>
                  </a:schemeClr>
                </a:solidFill>
                <a:latin typeface="Helvetica" pitchFamily="2" charset="0"/>
              </a:rPr>
              <a:t>propiedades únicas</a:t>
            </a:r>
            <a:r>
              <a:rPr lang="es-MX" sz="3200" dirty="0">
                <a:latin typeface="Helvetica" pitchFamily="2" charset="0"/>
              </a:rPr>
              <a:t>, </a:t>
            </a:r>
            <a:r>
              <a:rPr lang="es-MX" sz="3200" dirty="0">
                <a:solidFill>
                  <a:schemeClr val="accent2">
                    <a:lumMod val="60000"/>
                    <a:lumOff val="40000"/>
                  </a:schemeClr>
                </a:solidFill>
                <a:latin typeface="Helvetica" pitchFamily="2" charset="0"/>
              </a:rPr>
              <a:t>los colisionadores pueden ser de gran ayuda al intentar recuperar estructuras de grafos a partir de datos observacionales</a:t>
            </a:r>
            <a:r>
              <a:rPr lang="es-MX" sz="3200" dirty="0">
                <a:latin typeface="Helvetica" pitchFamily="2" charset="0"/>
              </a:rPr>
              <a:t>. </a:t>
            </a:r>
          </a:p>
          <a:p>
            <a:pPr algn="just"/>
            <a:endParaRPr lang="es-MX" sz="3200" dirty="0">
              <a:latin typeface="Helvetica" pitchFamily="2" charset="0"/>
            </a:endParaRPr>
          </a:p>
          <a:p>
            <a:pPr algn="just"/>
            <a:r>
              <a:rPr lang="es-MX" sz="3200" dirty="0">
                <a:latin typeface="Helvetica" pitchFamily="2" charset="0"/>
              </a:rPr>
              <a:t>Además, a veces podemos </a:t>
            </a:r>
            <a:r>
              <a:rPr lang="es-MX" sz="3200" dirty="0">
                <a:solidFill>
                  <a:srgbClr val="00B050"/>
                </a:solidFill>
                <a:latin typeface="Helvetica" pitchFamily="2" charset="0"/>
              </a:rPr>
              <a:t>usarlos para desambiguar estructuras vecinas</a:t>
            </a:r>
            <a:r>
              <a:rPr lang="es-MX" sz="3200" dirty="0">
                <a:latin typeface="Helvetica" pitchFamily="2" charset="0"/>
              </a:rPr>
              <a:t>.</a:t>
            </a:r>
          </a:p>
          <a:p>
            <a:pPr algn="just"/>
            <a:endParaRPr lang="es-MX" sz="3200" dirty="0">
              <a:latin typeface="Helvetica" pitchFamily="2" charset="0"/>
            </a:endParaRPr>
          </a:p>
          <a:p>
            <a:pPr algn="just"/>
            <a:r>
              <a:rPr lang="es-MX" sz="3200" dirty="0">
                <a:latin typeface="Helvetica" pitchFamily="2" charset="0"/>
              </a:rPr>
              <a:t>Desafortunadamente, esto no siempre es así. Analicemos estos escenarios.</a:t>
            </a:r>
            <a:endParaRPr lang="es-MX" sz="3200" baseline="-25000" dirty="0">
              <a:effectLst/>
              <a:latin typeface="Helvetica" pitchFamily="2" charset="0"/>
            </a:endParaRPr>
          </a:p>
        </p:txBody>
      </p:sp>
    </p:spTree>
    <p:extLst>
      <p:ext uri="{BB962C8B-B14F-4D97-AF65-F5344CB8AC3E}">
        <p14:creationId xmlns:p14="http://schemas.microsoft.com/office/powerpoint/2010/main" val="101649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64AD-B728-2CB7-BB91-4CAB3904196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FE0F747-2700-E256-BC11-D9C06DDD44BE}"/>
              </a:ext>
            </a:extLst>
          </p:cNvPr>
          <p:cNvSpPr>
            <a:spLocks noGrp="1"/>
          </p:cNvSpPr>
          <p:nvPr>
            <p:ph type="title"/>
          </p:nvPr>
        </p:nvSpPr>
        <p:spPr>
          <a:xfrm>
            <a:off x="0" y="0"/>
            <a:ext cx="9144000" cy="1143000"/>
          </a:xfrm>
        </p:spPr>
        <p:txBody>
          <a:bodyPr>
            <a:normAutofit/>
          </a:bodyPr>
          <a:lstStyle/>
          <a:p>
            <a:pPr algn="ctr"/>
            <a:r>
              <a:rPr lang="es-MX" dirty="0"/>
              <a:t>Cómo hablar de independencia</a:t>
            </a:r>
            <a:endParaRPr lang="es-ES" dirty="0"/>
          </a:p>
        </p:txBody>
      </p:sp>
      <p:sp>
        <p:nvSpPr>
          <p:cNvPr id="9" name="8 CuadroTexto">
            <a:extLst>
              <a:ext uri="{FF2B5EF4-FFF2-40B4-BE49-F238E27FC236}">
                <a16:creationId xmlns:a16="http://schemas.microsoft.com/office/drawing/2014/main" id="{7939B121-19C7-D141-90A4-D0B05AFFD06F}"/>
              </a:ext>
            </a:extLst>
          </p:cNvPr>
          <p:cNvSpPr txBox="1"/>
          <p:nvPr/>
        </p:nvSpPr>
        <p:spPr>
          <a:xfrm>
            <a:off x="316829" y="1143000"/>
            <a:ext cx="8215370" cy="5509200"/>
          </a:xfrm>
          <a:prstGeom prst="rect">
            <a:avLst/>
          </a:prstGeom>
          <a:noFill/>
        </p:spPr>
        <p:txBody>
          <a:bodyPr wrap="square" rtlCol="0">
            <a:spAutoFit/>
          </a:bodyPr>
          <a:lstStyle/>
          <a:p>
            <a:pPr algn="just"/>
            <a:r>
              <a:rPr lang="es-MX" sz="3200" dirty="0"/>
              <a:t>Una </a:t>
            </a:r>
            <a:r>
              <a:rPr lang="es-MX" sz="3200" dirty="0">
                <a:solidFill>
                  <a:srgbClr val="92D050"/>
                </a:solidFill>
              </a:rPr>
              <a:t>consecuencia</a:t>
            </a:r>
            <a:r>
              <a:rPr lang="es-MX" sz="3200" dirty="0"/>
              <a:t> interesante de la </a:t>
            </a:r>
            <a:r>
              <a:rPr lang="es-MX" sz="3200" dirty="0">
                <a:solidFill>
                  <a:srgbClr val="92D050"/>
                </a:solidFill>
              </a:rPr>
              <a:t>independencia entre dos variables </a:t>
            </a:r>
            <a:r>
              <a:rPr lang="es-MX" sz="3200" dirty="0"/>
              <a:t>es que su </a:t>
            </a:r>
            <a:r>
              <a:rPr lang="es-MX" sz="3200" dirty="0">
                <a:solidFill>
                  <a:srgbClr val="7030A0"/>
                </a:solidFill>
              </a:rPr>
              <a:t>distribución conjunta se factoriza en el producto de las marginales</a:t>
            </a:r>
            <a:r>
              <a:rPr lang="es-MX" sz="3200" dirty="0"/>
              <a:t>:</a:t>
            </a:r>
          </a:p>
          <a:p>
            <a:pPr algn="ctr"/>
            <a:r>
              <a:rPr lang="es-MX" sz="3200" dirty="0">
                <a:solidFill>
                  <a:srgbClr val="7030A0"/>
                </a:solidFill>
              </a:rPr>
              <a:t>P (X, Y) = P (X) P (Y)</a:t>
            </a:r>
          </a:p>
          <a:p>
            <a:pPr algn="just"/>
            <a:endParaRPr lang="es-MX" sz="3200" dirty="0"/>
          </a:p>
          <a:p>
            <a:pPr algn="just"/>
            <a:r>
              <a:rPr lang="es-MX" sz="3200" dirty="0"/>
              <a:t>Una </a:t>
            </a:r>
            <a:r>
              <a:rPr lang="es-MX" sz="3200" dirty="0">
                <a:solidFill>
                  <a:srgbClr val="C00000"/>
                </a:solidFill>
              </a:rPr>
              <a:t>notación más general </a:t>
            </a:r>
            <a:r>
              <a:rPr lang="es-MX" sz="3200" dirty="0"/>
              <a:t>para la </a:t>
            </a:r>
            <a:r>
              <a:rPr lang="es-MX" sz="3200" dirty="0">
                <a:solidFill>
                  <a:srgbClr val="C00000"/>
                </a:solidFill>
              </a:rPr>
              <a:t>independencia</a:t>
            </a:r>
            <a:r>
              <a:rPr lang="es-MX" sz="3200" dirty="0"/>
              <a:t> implica el </a:t>
            </a:r>
            <a:r>
              <a:rPr lang="es-MX" sz="3200" dirty="0">
                <a:solidFill>
                  <a:srgbClr val="C00000"/>
                </a:solidFill>
              </a:rPr>
              <a:t>símbolo ⫫</a:t>
            </a:r>
            <a:r>
              <a:rPr lang="es-MX" sz="3200" dirty="0"/>
              <a:t> (generalmente llamado </a:t>
            </a:r>
            <a:r>
              <a:rPr lang="es-MX" sz="3200" dirty="0">
                <a:solidFill>
                  <a:srgbClr val="C00000"/>
                </a:solidFill>
              </a:rPr>
              <a:t>doble tachuela</a:t>
            </a:r>
            <a:r>
              <a:rPr lang="es-MX" sz="3200" dirty="0"/>
              <a:t>), cuya forma </a:t>
            </a:r>
            <a:r>
              <a:rPr lang="es-MX" sz="3200" dirty="0">
                <a:solidFill>
                  <a:srgbClr val="C00000"/>
                </a:solidFill>
              </a:rPr>
              <a:t>codifica visualmente el concepto de ortogonalidad</a:t>
            </a:r>
            <a:r>
              <a:rPr lang="es-MX" sz="3200" dirty="0"/>
              <a:t>. </a:t>
            </a:r>
          </a:p>
        </p:txBody>
      </p:sp>
    </p:spTree>
    <p:extLst>
      <p:ext uri="{BB962C8B-B14F-4D97-AF65-F5344CB8AC3E}">
        <p14:creationId xmlns:p14="http://schemas.microsoft.com/office/powerpoint/2010/main" val="5859591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6B44D-879B-F30E-BF48-D043101A98D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6FCB94-77BA-76B7-AC80-25D79BD1541F}"/>
              </a:ext>
            </a:extLst>
          </p:cNvPr>
          <p:cNvSpPr>
            <a:spLocks noGrp="1"/>
          </p:cNvSpPr>
          <p:nvPr>
            <p:ph type="title"/>
          </p:nvPr>
        </p:nvSpPr>
        <p:spPr>
          <a:xfrm>
            <a:off x="0" y="0"/>
            <a:ext cx="9144000" cy="1143000"/>
          </a:xfrm>
        </p:spPr>
        <p:txBody>
          <a:bodyPr>
            <a:normAutofit/>
          </a:bodyPr>
          <a:lstStyle/>
          <a:p>
            <a:pPr algn="ctr"/>
            <a:r>
              <a:rPr lang="es-MX" dirty="0"/>
              <a:t>Casos ambiguos</a:t>
            </a:r>
            <a:endParaRPr lang="es-ES" dirty="0"/>
          </a:p>
        </p:txBody>
      </p:sp>
      <p:sp>
        <p:nvSpPr>
          <p:cNvPr id="9" name="8 CuadroTexto">
            <a:extLst>
              <a:ext uri="{FF2B5EF4-FFF2-40B4-BE49-F238E27FC236}">
                <a16:creationId xmlns:a16="http://schemas.microsoft.com/office/drawing/2014/main" id="{F36892F7-6415-B6F1-889F-040C59CD03A5}"/>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00B050"/>
                </a:solidFill>
                <a:latin typeface="Helvetica" pitchFamily="2" charset="0"/>
              </a:rPr>
              <a:t>Diversas configuraciones gráficas pueden conducir a la misma estructura de independencia estadística</a:t>
            </a:r>
            <a:r>
              <a:rPr lang="es-MX" sz="3200" dirty="0">
                <a:latin typeface="Helvetica" pitchFamily="2" charset="0"/>
              </a:rPr>
              <a:t>. </a:t>
            </a:r>
          </a:p>
          <a:p>
            <a:pPr algn="just"/>
            <a:endParaRPr lang="es-MX" sz="3200" dirty="0">
              <a:latin typeface="Helvetica" pitchFamily="2" charset="0"/>
            </a:endParaRPr>
          </a:p>
          <a:p>
            <a:pPr algn="just"/>
            <a:r>
              <a:rPr lang="es-MX" sz="3200" dirty="0">
                <a:latin typeface="Helvetica" pitchFamily="2" charset="0"/>
              </a:rPr>
              <a:t>En algunos casos, podríamos tener suerte y contar con suficientes colisionadores en el grafo para compensarlo. </a:t>
            </a:r>
          </a:p>
          <a:p>
            <a:pPr algn="just"/>
            <a:endParaRPr lang="es-MX" sz="3200" dirty="0">
              <a:latin typeface="Helvetica" pitchFamily="2" charset="0"/>
            </a:endParaRPr>
          </a:p>
          <a:p>
            <a:pPr algn="just"/>
            <a:r>
              <a:rPr lang="es-MX" sz="3200" dirty="0">
                <a:latin typeface="Helvetica" pitchFamily="2" charset="0"/>
              </a:rPr>
              <a:t>Sin embargo, en realidad, a menudo no tenemos tanta suerte.</a:t>
            </a:r>
          </a:p>
        </p:txBody>
      </p:sp>
    </p:spTree>
    <p:extLst>
      <p:ext uri="{BB962C8B-B14F-4D97-AF65-F5344CB8AC3E}">
        <p14:creationId xmlns:p14="http://schemas.microsoft.com/office/powerpoint/2010/main" val="10306770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C9A2-1A7D-6590-51CD-E03BAC36CD6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CDAA478-C7E1-D5CF-BF70-892D2D86A860}"/>
              </a:ext>
            </a:extLst>
          </p:cNvPr>
          <p:cNvSpPr>
            <a:spLocks noGrp="1"/>
          </p:cNvSpPr>
          <p:nvPr>
            <p:ph type="title"/>
          </p:nvPr>
        </p:nvSpPr>
        <p:spPr>
          <a:xfrm>
            <a:off x="0" y="0"/>
            <a:ext cx="9144000" cy="1143000"/>
          </a:xfrm>
        </p:spPr>
        <p:txBody>
          <a:bodyPr>
            <a:normAutofit/>
          </a:bodyPr>
          <a:lstStyle/>
          <a:p>
            <a:pPr algn="ctr"/>
            <a:r>
              <a:rPr lang="es-MX" dirty="0"/>
              <a:t>Casos ambiguos</a:t>
            </a:r>
            <a:endParaRPr lang="es-ES" dirty="0"/>
          </a:p>
        </p:txBody>
      </p:sp>
      <p:sp>
        <p:nvSpPr>
          <p:cNvPr id="9" name="8 CuadroTexto">
            <a:extLst>
              <a:ext uri="{FF2B5EF4-FFF2-40B4-BE49-F238E27FC236}">
                <a16:creationId xmlns:a16="http://schemas.microsoft.com/office/drawing/2014/main" id="{9C85C494-BB4E-4077-981E-1991A731243A}"/>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00B050"/>
                </a:solidFill>
                <a:latin typeface="Helvetica" pitchFamily="2" charset="0"/>
              </a:rPr>
              <a:t>¿Significa esto que la discusión que hemos tenido hasta ahora nos lleva a la conclusión de que, en muchos casos, simplemente no podemos recuperar el grafo a partir de los datos?</a:t>
            </a:r>
          </a:p>
          <a:p>
            <a:pPr algn="just"/>
            <a:endParaRPr lang="es-MX" sz="3200" dirty="0">
              <a:effectLst/>
              <a:latin typeface="Helvetica" pitchFamily="2" charset="0"/>
            </a:endParaRPr>
          </a:p>
          <a:p>
            <a:pPr algn="just"/>
            <a:r>
              <a:rPr lang="es-MX" sz="3200" dirty="0">
                <a:effectLst/>
                <a:latin typeface="Helvetica" pitchFamily="2" charset="0"/>
              </a:rPr>
              <a:t>Esto no es del todo cierto. Incluso en casos donde algunas aristas no pueden orientarse mediante métodos basados ​​en restricciones, ¡podemos obtener información útil!</a:t>
            </a:r>
          </a:p>
        </p:txBody>
      </p:sp>
    </p:spTree>
    <p:extLst>
      <p:ext uri="{BB962C8B-B14F-4D97-AF65-F5344CB8AC3E}">
        <p14:creationId xmlns:p14="http://schemas.microsoft.com/office/powerpoint/2010/main" val="40921828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4829E-9084-112F-B493-0F852C4A973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7A6C5C7-1DCF-9F14-F063-7D354D97B8A9}"/>
              </a:ext>
            </a:extLst>
          </p:cNvPr>
          <p:cNvSpPr>
            <a:spLocks noGrp="1"/>
          </p:cNvSpPr>
          <p:nvPr>
            <p:ph type="title"/>
          </p:nvPr>
        </p:nvSpPr>
        <p:spPr>
          <a:xfrm>
            <a:off x="0" y="0"/>
            <a:ext cx="9144000" cy="1143000"/>
          </a:xfrm>
        </p:spPr>
        <p:txBody>
          <a:bodyPr>
            <a:normAutofit/>
          </a:bodyPr>
          <a:lstStyle/>
          <a:p>
            <a:pPr algn="ctr"/>
            <a:r>
              <a:rPr lang="es-MX" dirty="0"/>
              <a:t>Casos ambiguos</a:t>
            </a:r>
            <a:endParaRPr lang="es-ES" dirty="0"/>
          </a:p>
        </p:txBody>
      </p:sp>
      <p:sp>
        <p:nvSpPr>
          <p:cNvPr id="9" name="8 CuadroTexto">
            <a:extLst>
              <a:ext uri="{FF2B5EF4-FFF2-40B4-BE49-F238E27FC236}">
                <a16:creationId xmlns:a16="http://schemas.microsoft.com/office/drawing/2014/main" id="{A01E9DEE-7876-45C0-28EA-87B05F01FB0E}"/>
              </a:ext>
            </a:extLst>
          </p:cNvPr>
          <p:cNvSpPr txBox="1"/>
          <p:nvPr/>
        </p:nvSpPr>
        <p:spPr>
          <a:xfrm>
            <a:off x="185057" y="1143000"/>
            <a:ext cx="8752114" cy="3046988"/>
          </a:xfrm>
          <a:prstGeom prst="rect">
            <a:avLst/>
          </a:prstGeom>
          <a:noFill/>
        </p:spPr>
        <p:txBody>
          <a:bodyPr wrap="square" rtlCol="0">
            <a:spAutoFit/>
          </a:bodyPr>
          <a:lstStyle/>
          <a:p>
            <a:pPr algn="just"/>
            <a:r>
              <a:rPr lang="es-MX" sz="3200" dirty="0">
                <a:effectLst/>
                <a:latin typeface="Helvetica" pitchFamily="2" charset="0"/>
              </a:rPr>
              <a:t>Introduzcamos el concepto de </a:t>
            </a:r>
            <a:r>
              <a:rPr lang="es-MX" sz="3200" dirty="0">
                <a:solidFill>
                  <a:srgbClr val="00B050"/>
                </a:solidFill>
                <a:effectLst/>
                <a:latin typeface="Helvetica" pitchFamily="2" charset="0"/>
              </a:rPr>
              <a:t>clase de equivalencia de Markov (CEM)</a:t>
            </a:r>
            <a:r>
              <a:rPr lang="es-MX" sz="3200" dirty="0">
                <a:effectLst/>
                <a:latin typeface="Helvetica" pitchFamily="2" charset="0"/>
              </a:rPr>
              <a:t>. Un conjunto de </a:t>
            </a:r>
            <a:r>
              <a:rPr lang="es-MX" sz="3200" dirty="0">
                <a:solidFill>
                  <a:schemeClr val="accent4">
                    <a:lumMod val="60000"/>
                    <a:lumOff val="40000"/>
                  </a:schemeClr>
                </a:solidFill>
                <a:effectLst/>
                <a:latin typeface="Helvetica" pitchFamily="2" charset="0"/>
              </a:rPr>
              <a:t>DAG</a:t>
            </a:r>
            <a:r>
              <a:rPr lang="es-MX" sz="3200" dirty="0">
                <a:effectLst/>
                <a:latin typeface="Helvetica" pitchFamily="2" charset="0"/>
              </a:rPr>
              <a:t>, </a:t>
            </a:r>
            <a:r>
              <a:rPr lang="es-MX" sz="3200" dirty="0">
                <a:solidFill>
                  <a:schemeClr val="accent4">
                    <a:lumMod val="60000"/>
                    <a:lumOff val="40000"/>
                  </a:schemeClr>
                </a:solidFill>
                <a:effectLst/>
                <a:latin typeface="Helvetica" pitchFamily="2" charset="0"/>
              </a:rPr>
              <a:t>𝒟={G</a:t>
            </a:r>
            <a:r>
              <a:rPr lang="es-MX" sz="3200" baseline="-25000" dirty="0">
                <a:solidFill>
                  <a:schemeClr val="accent4">
                    <a:lumMod val="60000"/>
                    <a:lumOff val="40000"/>
                  </a:schemeClr>
                </a:solidFill>
                <a:effectLst/>
                <a:latin typeface="Helvetica" pitchFamily="2" charset="0"/>
              </a:rPr>
              <a:t>0</a:t>
            </a:r>
            <a:r>
              <a:rPr lang="es-MX" sz="3200" dirty="0">
                <a:solidFill>
                  <a:schemeClr val="accent4">
                    <a:lumMod val="60000"/>
                    <a:lumOff val="40000"/>
                  </a:schemeClr>
                </a:solidFill>
                <a:effectLst/>
                <a:latin typeface="Helvetica" pitchFamily="2" charset="0"/>
              </a:rPr>
              <a:t>(V,E</a:t>
            </a:r>
            <a:r>
              <a:rPr lang="es-MX" sz="3200" baseline="-25000" dirty="0">
                <a:solidFill>
                  <a:schemeClr val="accent4">
                    <a:lumMod val="60000"/>
                    <a:lumOff val="40000"/>
                  </a:schemeClr>
                </a:solidFill>
                <a:effectLst/>
                <a:latin typeface="Helvetica" pitchFamily="2" charset="0"/>
              </a:rPr>
              <a:t>0</a:t>
            </a:r>
            <a:r>
              <a:rPr lang="es-MX" sz="3200" dirty="0">
                <a:solidFill>
                  <a:schemeClr val="accent4">
                    <a:lumMod val="60000"/>
                    <a:lumOff val="40000"/>
                  </a:schemeClr>
                </a:solidFill>
                <a:effectLst/>
                <a:latin typeface="Helvetica" pitchFamily="2" charset="0"/>
              </a:rPr>
              <a:t>), … , G</a:t>
            </a:r>
            <a:r>
              <a:rPr lang="es-MX" sz="3200" baseline="-25000" dirty="0">
                <a:solidFill>
                  <a:schemeClr val="accent4">
                    <a:lumMod val="60000"/>
                    <a:lumOff val="40000"/>
                  </a:schemeClr>
                </a:solidFill>
                <a:effectLst/>
                <a:latin typeface="Helvetica" pitchFamily="2" charset="0"/>
              </a:rPr>
              <a:t>n</a:t>
            </a:r>
            <a:r>
              <a:rPr lang="es-MX" sz="3200" dirty="0">
                <a:solidFill>
                  <a:schemeClr val="accent4">
                    <a:lumMod val="60000"/>
                    <a:lumOff val="40000"/>
                  </a:schemeClr>
                </a:solidFill>
                <a:effectLst/>
                <a:latin typeface="Helvetica" pitchFamily="2" charset="0"/>
              </a:rPr>
              <a:t>(V,E</a:t>
            </a:r>
            <a:r>
              <a:rPr lang="es-MX" sz="3200" baseline="-25000" dirty="0">
                <a:solidFill>
                  <a:schemeClr val="accent4">
                    <a:lumMod val="60000"/>
                    <a:lumOff val="40000"/>
                  </a:schemeClr>
                </a:solidFill>
                <a:effectLst/>
                <a:latin typeface="Helvetica" pitchFamily="2" charset="0"/>
              </a:rPr>
              <a:t>n</a:t>
            </a:r>
            <a:r>
              <a:rPr lang="es-MX" sz="3200" dirty="0">
                <a:solidFill>
                  <a:schemeClr val="accent4">
                    <a:lumMod val="60000"/>
                    <a:lumOff val="40000"/>
                  </a:schemeClr>
                </a:solidFill>
                <a:effectLst/>
                <a:latin typeface="Helvetica" pitchFamily="2" charset="0"/>
              </a:rPr>
              <a:t>)}</a:t>
            </a:r>
            <a:r>
              <a:rPr lang="es-MX" sz="3200" dirty="0">
                <a:effectLst/>
                <a:latin typeface="Helvetica" pitchFamily="2" charset="0"/>
              </a:rPr>
              <a:t>, es </a:t>
            </a:r>
            <a:r>
              <a:rPr lang="es-MX" sz="3200" dirty="0">
                <a:solidFill>
                  <a:schemeClr val="accent4">
                    <a:lumMod val="60000"/>
                    <a:lumOff val="40000"/>
                  </a:schemeClr>
                </a:solidFill>
                <a:effectLst/>
                <a:latin typeface="Helvetica" pitchFamily="2" charset="0"/>
              </a:rPr>
              <a:t>equivalente de Markov si y solo si todos los DAG en 𝒟 tienen el mismo esqueleto y el mismo conjunto de colisionadores</a:t>
            </a:r>
            <a:r>
              <a:rPr lang="es-MX" sz="3200" dirty="0">
                <a:effectLst/>
                <a:latin typeface="Helvetica" pitchFamily="2" charset="0"/>
              </a:rPr>
              <a:t>.</a:t>
            </a:r>
          </a:p>
        </p:txBody>
      </p:sp>
    </p:spTree>
    <p:extLst>
      <p:ext uri="{BB962C8B-B14F-4D97-AF65-F5344CB8AC3E}">
        <p14:creationId xmlns:p14="http://schemas.microsoft.com/office/powerpoint/2010/main" val="2293220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9C79C-280E-6B1D-A6AA-9F22720B694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BC1C261-AD4E-84DC-26C8-A3C53264C0DF}"/>
              </a:ext>
            </a:extLst>
          </p:cNvPr>
          <p:cNvSpPr>
            <a:spLocks noGrp="1"/>
          </p:cNvSpPr>
          <p:nvPr>
            <p:ph type="title"/>
          </p:nvPr>
        </p:nvSpPr>
        <p:spPr>
          <a:xfrm>
            <a:off x="0" y="0"/>
            <a:ext cx="9144000" cy="1143000"/>
          </a:xfrm>
        </p:spPr>
        <p:txBody>
          <a:bodyPr>
            <a:normAutofit/>
          </a:bodyPr>
          <a:lstStyle/>
          <a:p>
            <a:pPr algn="ctr"/>
            <a:r>
              <a:rPr lang="es-MX" dirty="0"/>
              <a:t>Casos ambiguos</a:t>
            </a:r>
            <a:endParaRPr lang="es-ES" dirty="0"/>
          </a:p>
        </p:txBody>
      </p:sp>
      <p:sp>
        <p:nvSpPr>
          <p:cNvPr id="9" name="8 CuadroTexto">
            <a:extLst>
              <a:ext uri="{FF2B5EF4-FFF2-40B4-BE49-F238E27FC236}">
                <a16:creationId xmlns:a16="http://schemas.microsoft.com/office/drawing/2014/main" id="{3E7919C7-8923-9184-CC8A-50636BD07E26}"/>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Un </a:t>
            </a:r>
            <a:r>
              <a:rPr lang="es-MX" sz="3200" dirty="0">
                <a:solidFill>
                  <a:srgbClr val="C00000"/>
                </a:solidFill>
                <a:effectLst/>
                <a:latin typeface="Helvetica" pitchFamily="2" charset="0"/>
              </a:rPr>
              <a:t>esqueleto</a:t>
            </a:r>
            <a:r>
              <a:rPr lang="es-MX" sz="3200" dirty="0">
                <a:effectLst/>
                <a:latin typeface="Helvetica" pitchFamily="2" charset="0"/>
              </a:rPr>
              <a:t> es básicamente una </a:t>
            </a:r>
            <a:r>
              <a:rPr lang="es-MX" sz="3200" dirty="0">
                <a:solidFill>
                  <a:srgbClr val="C00000"/>
                </a:solidFill>
                <a:effectLst/>
                <a:latin typeface="Helvetica" pitchFamily="2" charset="0"/>
              </a:rPr>
              <a:t>versión no dirigida de un DAG</a:t>
            </a:r>
            <a:r>
              <a:rPr lang="es-MX" sz="3200" dirty="0">
                <a:effectLst/>
                <a:latin typeface="Helvetica" pitchFamily="2" charset="0"/>
              </a:rPr>
              <a:t>: </a:t>
            </a:r>
            <a:r>
              <a:rPr lang="es-MX" sz="3200" dirty="0">
                <a:solidFill>
                  <a:srgbClr val="C00000"/>
                </a:solidFill>
                <a:effectLst/>
                <a:latin typeface="Helvetica" pitchFamily="2" charset="0"/>
              </a:rPr>
              <a:t>todas las aristas están en su lugar, pero no tenemos información sobre las flechas</a:t>
            </a:r>
            <a:r>
              <a:rPr lang="es-MX" sz="3200" dirty="0">
                <a:effectLst/>
                <a:latin typeface="Helvetica" pitchFamily="2" charset="0"/>
              </a:rPr>
              <a:t>. </a:t>
            </a:r>
          </a:p>
          <a:p>
            <a:pPr algn="just"/>
            <a:endParaRPr lang="es-MX" sz="3200" dirty="0">
              <a:latin typeface="Helvetica" pitchFamily="2" charset="0"/>
            </a:endParaRPr>
          </a:p>
          <a:p>
            <a:pPr algn="just"/>
            <a:r>
              <a:rPr lang="es-MX" sz="3200" dirty="0">
                <a:solidFill>
                  <a:schemeClr val="tx2">
                    <a:lumMod val="60000"/>
                    <a:lumOff val="40000"/>
                  </a:schemeClr>
                </a:solidFill>
                <a:effectLst/>
                <a:latin typeface="Helvetica" pitchFamily="2" charset="0"/>
              </a:rPr>
              <a:t>Si sumamos las aristas de todas las estructuras de colisionadores encontradas, obtendremos un grafo acíclico parcialmente dirigido (CPDAG) completo</a:t>
            </a:r>
            <a:r>
              <a:rPr lang="es-MX" sz="3200" dirty="0">
                <a:effectLst/>
                <a:latin typeface="Helvetica" pitchFamily="2" charset="0"/>
              </a:rPr>
              <a:t>.</a:t>
            </a:r>
          </a:p>
        </p:txBody>
      </p:sp>
    </p:spTree>
    <p:extLst>
      <p:ext uri="{BB962C8B-B14F-4D97-AF65-F5344CB8AC3E}">
        <p14:creationId xmlns:p14="http://schemas.microsoft.com/office/powerpoint/2010/main" val="142948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54280-F734-3686-77CA-B9A148A0786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5EEDF78-0B0A-7A2D-09C1-C36186CDDC13}"/>
              </a:ext>
            </a:extLst>
          </p:cNvPr>
          <p:cNvSpPr>
            <a:spLocks noGrp="1"/>
          </p:cNvSpPr>
          <p:nvPr>
            <p:ph type="title"/>
          </p:nvPr>
        </p:nvSpPr>
        <p:spPr>
          <a:xfrm>
            <a:off x="0" y="0"/>
            <a:ext cx="9144000" cy="1143000"/>
          </a:xfrm>
        </p:spPr>
        <p:txBody>
          <a:bodyPr>
            <a:normAutofit/>
          </a:bodyPr>
          <a:lstStyle/>
          <a:p>
            <a:pPr algn="ctr"/>
            <a:r>
              <a:rPr lang="es-MX" dirty="0"/>
              <a:t>Casos ambiguos</a:t>
            </a:r>
            <a:endParaRPr lang="es-ES" dirty="0"/>
          </a:p>
        </p:txBody>
      </p:sp>
      <p:sp>
        <p:nvSpPr>
          <p:cNvPr id="9" name="8 CuadroTexto">
            <a:extLst>
              <a:ext uri="{FF2B5EF4-FFF2-40B4-BE49-F238E27FC236}">
                <a16:creationId xmlns:a16="http://schemas.microsoft.com/office/drawing/2014/main" id="{BB9F8427-92E7-C07D-4F3E-7C5E4985193F}"/>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Si tomamos el </a:t>
            </a:r>
            <a:r>
              <a:rPr lang="es-MX" sz="3200" dirty="0">
                <a:solidFill>
                  <a:schemeClr val="tx2">
                    <a:lumMod val="60000"/>
                    <a:lumOff val="40000"/>
                  </a:schemeClr>
                </a:solidFill>
                <a:effectLst/>
                <a:latin typeface="Helvetica" pitchFamily="2" charset="0"/>
              </a:rPr>
              <a:t>CPDAG y generamos un conjunto de todos los DAG posibles a partir de él</a:t>
            </a:r>
            <a:r>
              <a:rPr lang="es-MX" sz="3200" dirty="0">
                <a:effectLst/>
                <a:latin typeface="Helvetica" pitchFamily="2" charset="0"/>
              </a:rPr>
              <a:t>, </a:t>
            </a:r>
            <a:r>
              <a:rPr lang="es-MX" sz="3200" dirty="0">
                <a:solidFill>
                  <a:schemeClr val="tx2">
                    <a:lumMod val="60000"/>
                    <a:lumOff val="40000"/>
                  </a:schemeClr>
                </a:solidFill>
                <a:effectLst/>
                <a:latin typeface="Helvetica" pitchFamily="2" charset="0"/>
              </a:rPr>
              <a:t>obtendremos un MEC</a:t>
            </a:r>
            <a:r>
              <a:rPr lang="es-MX" sz="3200" dirty="0">
                <a:effectLst/>
                <a:latin typeface="Helvetica" pitchFamily="2" charset="0"/>
              </a:rPr>
              <a:t>. Los MEC pueden ser muy útiles. </a:t>
            </a:r>
            <a:r>
              <a:rPr lang="es-MX" sz="3200" dirty="0">
                <a:solidFill>
                  <a:srgbClr val="7030A0"/>
                </a:solidFill>
                <a:effectLst/>
                <a:latin typeface="Helvetica" pitchFamily="2" charset="0"/>
              </a:rPr>
              <a:t>Incluso si no podemos recuperar un DAG completo</a:t>
            </a:r>
            <a:r>
              <a:rPr lang="es-MX" sz="3200" dirty="0">
                <a:effectLst/>
                <a:latin typeface="Helvetica" pitchFamily="2" charset="0"/>
              </a:rPr>
              <a:t>, un </a:t>
            </a:r>
            <a:r>
              <a:rPr lang="es-MX" sz="3200" dirty="0">
                <a:solidFill>
                  <a:srgbClr val="7030A0"/>
                </a:solidFill>
                <a:effectLst/>
                <a:latin typeface="Helvetica" pitchFamily="2" charset="0"/>
              </a:rPr>
              <a:t>MEC puede reducir significativamente la incertidumbre sobre la estructura causal de un conjunto de datos determinado</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En la </a:t>
            </a:r>
            <a:r>
              <a:rPr lang="es-MX" sz="3200" dirty="0">
                <a:latin typeface="Helvetica" pitchFamily="2" charset="0"/>
              </a:rPr>
              <a:t>siguiente f</a:t>
            </a:r>
            <a:r>
              <a:rPr lang="es-MX" sz="3200" dirty="0">
                <a:effectLst/>
                <a:latin typeface="Helvetica" pitchFamily="2" charset="0"/>
              </a:rPr>
              <a:t>igura se presenta un MEC simple:</a:t>
            </a:r>
          </a:p>
        </p:txBody>
      </p:sp>
    </p:spTree>
    <p:extLst>
      <p:ext uri="{BB962C8B-B14F-4D97-AF65-F5344CB8AC3E}">
        <p14:creationId xmlns:p14="http://schemas.microsoft.com/office/powerpoint/2010/main" val="3450192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F2528-CE90-FDD6-8A25-3FEA7FB703C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1E924AB-CA53-047B-B4FD-575E17D30588}"/>
              </a:ext>
            </a:extLst>
          </p:cNvPr>
          <p:cNvSpPr>
            <a:spLocks noGrp="1"/>
          </p:cNvSpPr>
          <p:nvPr>
            <p:ph type="title"/>
          </p:nvPr>
        </p:nvSpPr>
        <p:spPr>
          <a:xfrm>
            <a:off x="0" y="0"/>
            <a:ext cx="9144000" cy="1143000"/>
          </a:xfrm>
        </p:spPr>
        <p:txBody>
          <a:bodyPr>
            <a:normAutofit/>
          </a:bodyPr>
          <a:lstStyle/>
          <a:p>
            <a:pPr algn="ctr"/>
            <a:r>
              <a:rPr lang="es-MX"/>
              <a:t>Casos ambiguos</a:t>
            </a:r>
            <a:endParaRPr lang="es-ES" dirty="0"/>
          </a:p>
        </p:txBody>
      </p:sp>
      <p:sp>
        <p:nvSpPr>
          <p:cNvPr id="4" name="CuadroTexto 3">
            <a:extLst>
              <a:ext uri="{FF2B5EF4-FFF2-40B4-BE49-F238E27FC236}">
                <a16:creationId xmlns:a16="http://schemas.microsoft.com/office/drawing/2014/main" id="{CA9B6281-2C46-328B-E3D7-F7673D0AA2B1}"/>
              </a:ext>
            </a:extLst>
          </p:cNvPr>
          <p:cNvSpPr txBox="1"/>
          <p:nvPr/>
        </p:nvSpPr>
        <p:spPr>
          <a:xfrm>
            <a:off x="2286000" y="5793570"/>
            <a:ext cx="4572000" cy="369332"/>
          </a:xfrm>
          <a:prstGeom prst="rect">
            <a:avLst/>
          </a:prstGeom>
          <a:noFill/>
        </p:spPr>
        <p:txBody>
          <a:bodyPr wrap="square">
            <a:spAutoFit/>
          </a:bodyPr>
          <a:lstStyle/>
          <a:p>
            <a:r>
              <a:rPr lang="es-MX"/>
              <a:t>Un ejemplo de un MEC</a:t>
            </a:r>
            <a:endParaRPr lang="es-MX" dirty="0"/>
          </a:p>
        </p:txBody>
      </p:sp>
      <p:pic>
        <p:nvPicPr>
          <p:cNvPr id="6" name="Imagen 5">
            <a:extLst>
              <a:ext uri="{FF2B5EF4-FFF2-40B4-BE49-F238E27FC236}">
                <a16:creationId xmlns:a16="http://schemas.microsoft.com/office/drawing/2014/main" id="{ED97B5A1-71EF-F601-5A50-2C126F730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0" y="1463039"/>
            <a:ext cx="9041721" cy="3517751"/>
          </a:xfrm>
          <a:prstGeom prst="rect">
            <a:avLst/>
          </a:prstGeom>
        </p:spPr>
      </p:pic>
    </p:spTree>
    <p:extLst>
      <p:ext uri="{BB962C8B-B14F-4D97-AF65-F5344CB8AC3E}">
        <p14:creationId xmlns:p14="http://schemas.microsoft.com/office/powerpoint/2010/main" val="3112711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BAE08-1436-CFA6-CA66-17A7217C152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8B42940-87E1-0ED6-CF08-99D1BED01D1E}"/>
              </a:ext>
            </a:extLst>
          </p:cNvPr>
          <p:cNvSpPr>
            <a:spLocks noGrp="1"/>
          </p:cNvSpPr>
          <p:nvPr>
            <p:ph type="title"/>
          </p:nvPr>
        </p:nvSpPr>
        <p:spPr>
          <a:xfrm>
            <a:off x="0" y="0"/>
            <a:ext cx="9144000" cy="1143000"/>
          </a:xfrm>
        </p:spPr>
        <p:txBody>
          <a:bodyPr>
            <a:normAutofit/>
          </a:bodyPr>
          <a:lstStyle/>
          <a:p>
            <a:pPr algn="ctr"/>
            <a:r>
              <a:rPr lang="es-MX" dirty="0"/>
              <a:t>Casos ambiguos</a:t>
            </a:r>
            <a:endParaRPr lang="es-ES" dirty="0"/>
          </a:p>
        </p:txBody>
      </p:sp>
      <p:sp>
        <p:nvSpPr>
          <p:cNvPr id="9" name="8 CuadroTexto">
            <a:extLst>
              <a:ext uri="{FF2B5EF4-FFF2-40B4-BE49-F238E27FC236}">
                <a16:creationId xmlns:a16="http://schemas.microsoft.com/office/drawing/2014/main" id="{4FE349F4-AEBC-27DD-A82C-FA09C6EA8070}"/>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Los </a:t>
            </a:r>
            <a:r>
              <a:rPr lang="es-MX" sz="3200" dirty="0">
                <a:solidFill>
                  <a:srgbClr val="7030A0"/>
                </a:solidFill>
                <a:effectLst/>
                <a:latin typeface="Helvetica" pitchFamily="2" charset="0"/>
              </a:rPr>
              <a:t>grafos de la figura anterior tienen el mismo conjunto de aristas</a:t>
            </a:r>
            <a:r>
              <a:rPr lang="es-MX" sz="3200" dirty="0">
                <a:effectLst/>
                <a:latin typeface="Helvetica" pitchFamily="2" charset="0"/>
              </a:rPr>
              <a:t>. </a:t>
            </a:r>
          </a:p>
          <a:p>
            <a:pPr algn="just"/>
            <a:endParaRPr lang="es-MX" sz="3200" dirty="0">
              <a:latin typeface="Helvetica" pitchFamily="2" charset="0"/>
            </a:endParaRPr>
          </a:p>
          <a:p>
            <a:pPr algn="just"/>
            <a:r>
              <a:rPr lang="es-MX" sz="3200" dirty="0">
                <a:solidFill>
                  <a:srgbClr val="00B050"/>
                </a:solidFill>
                <a:effectLst/>
                <a:latin typeface="Helvetica" pitchFamily="2" charset="0"/>
              </a:rPr>
              <a:t>Si eliminamos las flechas y dejamos las aristas sin dirección, obtendríamos dos grafos idénticos, lo que indica que ambos grafos tienen el mismo esqueleto</a:t>
            </a:r>
            <a:r>
              <a:rPr lang="es-MX" sz="3200" dirty="0">
                <a:effectLst/>
                <a:latin typeface="Helvetica" pitchFamily="2" charset="0"/>
              </a:rPr>
              <a:t>.</a:t>
            </a:r>
          </a:p>
        </p:txBody>
      </p:sp>
    </p:spTree>
    <p:extLst>
      <p:ext uri="{BB962C8B-B14F-4D97-AF65-F5344CB8AC3E}">
        <p14:creationId xmlns:p14="http://schemas.microsoft.com/office/powerpoint/2010/main" val="23094272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42CD-F884-562A-E7FD-3B6DE4369FE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0E7FDC4-583D-880E-F1FA-0DFE8DD916F0}"/>
              </a:ext>
            </a:extLst>
          </p:cNvPr>
          <p:cNvSpPr>
            <a:spLocks noGrp="1"/>
          </p:cNvSpPr>
          <p:nvPr>
            <p:ph type="title"/>
          </p:nvPr>
        </p:nvSpPr>
        <p:spPr>
          <a:xfrm>
            <a:off x="0" y="0"/>
            <a:ext cx="9144000" cy="1143000"/>
          </a:xfrm>
        </p:spPr>
        <p:txBody>
          <a:bodyPr>
            <a:normAutofit/>
          </a:bodyPr>
          <a:lstStyle/>
          <a:p>
            <a:pPr algn="ctr"/>
            <a:r>
              <a:rPr lang="es-MX" dirty="0"/>
              <a:t>Casos ambiguos</a:t>
            </a:r>
            <a:endParaRPr lang="es-ES" dirty="0"/>
          </a:p>
        </p:txBody>
      </p:sp>
      <p:sp>
        <p:nvSpPr>
          <p:cNvPr id="9" name="8 CuadroTexto">
            <a:extLst>
              <a:ext uri="{FF2B5EF4-FFF2-40B4-BE49-F238E27FC236}">
                <a16:creationId xmlns:a16="http://schemas.microsoft.com/office/drawing/2014/main" id="{09A9DD79-7456-CD77-A4BD-B65DAEF78737}"/>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El </a:t>
            </a:r>
            <a:r>
              <a:rPr lang="es-MX" sz="3200" dirty="0">
                <a:solidFill>
                  <a:srgbClr val="00B050"/>
                </a:solidFill>
                <a:effectLst/>
                <a:latin typeface="Helvetica" pitchFamily="2" charset="0"/>
              </a:rPr>
              <a:t>colisionador (A → B ← C) está presente en ambos grafos</a:t>
            </a:r>
            <a:r>
              <a:rPr lang="es-MX" sz="3200" dirty="0">
                <a:effectLst/>
                <a:latin typeface="Helvetica" pitchFamily="2" charset="0"/>
              </a:rPr>
              <a:t>. La </a:t>
            </a:r>
            <a:r>
              <a:rPr lang="es-MX" sz="3200" dirty="0">
                <a:solidFill>
                  <a:schemeClr val="accent2">
                    <a:lumMod val="75000"/>
                  </a:schemeClr>
                </a:solidFill>
                <a:effectLst/>
                <a:latin typeface="Helvetica" pitchFamily="2" charset="0"/>
              </a:rPr>
              <a:t>única diferencia </a:t>
            </a:r>
            <a:r>
              <a:rPr lang="es-MX" sz="3200" dirty="0">
                <a:effectLst/>
                <a:latin typeface="Helvetica" pitchFamily="2" charset="0"/>
              </a:rPr>
              <a:t>entre ambos grafos es la </a:t>
            </a:r>
            <a:r>
              <a:rPr lang="es-MX" sz="3200" dirty="0">
                <a:solidFill>
                  <a:schemeClr val="accent2">
                    <a:lumMod val="75000"/>
                  </a:schemeClr>
                </a:solidFill>
                <a:effectLst/>
                <a:latin typeface="Helvetica" pitchFamily="2" charset="0"/>
              </a:rPr>
              <a:t>dirección de la arista entre los nodos A y C</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Podemos concluir que, de acuerdo con nuestra definición, </a:t>
            </a:r>
            <a:r>
              <a:rPr lang="es-MX" sz="3200" dirty="0">
                <a:solidFill>
                  <a:schemeClr val="accent2">
                    <a:lumMod val="75000"/>
                  </a:schemeClr>
                </a:solidFill>
                <a:effectLst/>
                <a:latin typeface="Helvetica" pitchFamily="2" charset="0"/>
              </a:rPr>
              <a:t>los grafos de la figura anterior cumplen los criterios para constituir una MEC</a:t>
            </a:r>
            <a:r>
              <a:rPr lang="es-MX" sz="3200" dirty="0">
                <a:effectLst/>
                <a:latin typeface="Helvetica" pitchFamily="2" charset="0"/>
              </a:rPr>
              <a:t>.</a:t>
            </a:r>
          </a:p>
        </p:txBody>
      </p:sp>
    </p:spTree>
    <p:extLst>
      <p:ext uri="{BB962C8B-B14F-4D97-AF65-F5344CB8AC3E}">
        <p14:creationId xmlns:p14="http://schemas.microsoft.com/office/powerpoint/2010/main" val="39521037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4385-0C46-AE75-A7D9-B285165533E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D97E2DD-29A0-323A-0241-0824A46D5133}"/>
              </a:ext>
            </a:extLst>
          </p:cNvPr>
          <p:cNvSpPr>
            <a:spLocks noGrp="1"/>
          </p:cNvSpPr>
          <p:nvPr>
            <p:ph type="title"/>
          </p:nvPr>
        </p:nvSpPr>
        <p:spPr>
          <a:xfrm>
            <a:off x="0" y="0"/>
            <a:ext cx="9144000" cy="1143000"/>
          </a:xfrm>
        </p:spPr>
        <p:txBody>
          <a:bodyPr>
            <a:normAutofit fontScale="90000"/>
          </a:bodyPr>
          <a:lstStyle/>
          <a:p>
            <a:pPr algn="ctr"/>
            <a:r>
              <a:rPr lang="es-MX" dirty="0"/>
              <a:t>Bifurcaciones, cadenas, colisionadores y regresión</a:t>
            </a:r>
            <a:endParaRPr lang="es-ES" dirty="0"/>
          </a:p>
        </p:txBody>
      </p:sp>
      <p:sp>
        <p:nvSpPr>
          <p:cNvPr id="9" name="8 CuadroTexto">
            <a:extLst>
              <a:ext uri="{FF2B5EF4-FFF2-40B4-BE49-F238E27FC236}">
                <a16:creationId xmlns:a16="http://schemas.microsoft.com/office/drawing/2014/main" id="{D0AC999D-9A0D-8D40-7FD1-F407B37CC6F5}"/>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Lo que haremos ahora es </a:t>
            </a:r>
            <a:r>
              <a:rPr lang="es-MX" sz="3200" dirty="0">
                <a:solidFill>
                  <a:schemeClr val="accent2">
                    <a:lumMod val="75000"/>
                  </a:schemeClr>
                </a:solidFill>
                <a:effectLst/>
                <a:latin typeface="Helvetica" pitchFamily="2" charset="0"/>
              </a:rPr>
              <a:t>generar tres conjuntos de datos</a:t>
            </a:r>
            <a:r>
              <a:rPr lang="es-MX" sz="3200" dirty="0">
                <a:effectLst/>
                <a:latin typeface="Helvetica" pitchFamily="2" charset="0"/>
              </a:rPr>
              <a:t>, </a:t>
            </a:r>
            <a:r>
              <a:rPr lang="es-MX" sz="3200" dirty="0">
                <a:solidFill>
                  <a:schemeClr val="accent2">
                    <a:lumMod val="75000"/>
                  </a:schemeClr>
                </a:solidFill>
                <a:effectLst/>
                <a:latin typeface="Helvetica" pitchFamily="2" charset="0"/>
              </a:rPr>
              <a:t>cada uno con tres variables: A, B y C</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Cada conjunto de datos se </a:t>
            </a:r>
            <a:r>
              <a:rPr lang="es-MX" sz="3200" dirty="0">
                <a:solidFill>
                  <a:schemeClr val="accent2">
                    <a:lumMod val="75000"/>
                  </a:schemeClr>
                </a:solidFill>
                <a:effectLst/>
                <a:latin typeface="Helvetica" pitchFamily="2" charset="0"/>
              </a:rPr>
              <a:t>basará en un gráfico que representa una de las tres estructuras</a:t>
            </a:r>
            <a:r>
              <a:rPr lang="es-MX" sz="3200" dirty="0">
                <a:effectLst/>
                <a:latin typeface="Helvetica" pitchFamily="2" charset="0"/>
              </a:rPr>
              <a:t>: </a:t>
            </a:r>
            <a:r>
              <a:rPr lang="es-MX" sz="3200" dirty="0">
                <a:solidFill>
                  <a:srgbClr val="002060"/>
                </a:solidFill>
                <a:effectLst/>
                <a:latin typeface="Helvetica" pitchFamily="2" charset="0"/>
              </a:rPr>
              <a:t>una cadena, una bifurcación o un colisionador</a:t>
            </a:r>
            <a:r>
              <a:rPr lang="es-MX" sz="3200" dirty="0">
                <a:effectLst/>
                <a:latin typeface="Helvetica" pitchFamily="2" charset="0"/>
              </a:rPr>
              <a:t>.</a:t>
            </a:r>
          </a:p>
        </p:txBody>
      </p:sp>
    </p:spTree>
    <p:extLst>
      <p:ext uri="{BB962C8B-B14F-4D97-AF65-F5344CB8AC3E}">
        <p14:creationId xmlns:p14="http://schemas.microsoft.com/office/powerpoint/2010/main" val="16086542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96A47-1D39-B800-5E39-0DF6EE2B606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5819C24-6435-8CB0-4C88-77C544730BA1}"/>
              </a:ext>
            </a:extLst>
          </p:cNvPr>
          <p:cNvSpPr>
            <a:spLocks noGrp="1"/>
          </p:cNvSpPr>
          <p:nvPr>
            <p:ph type="title"/>
          </p:nvPr>
        </p:nvSpPr>
        <p:spPr>
          <a:xfrm>
            <a:off x="0" y="0"/>
            <a:ext cx="9144000" cy="1143000"/>
          </a:xfrm>
        </p:spPr>
        <p:txBody>
          <a:bodyPr>
            <a:normAutofit fontScale="90000"/>
          </a:bodyPr>
          <a:lstStyle/>
          <a:p>
            <a:pPr algn="ctr"/>
            <a:r>
              <a:rPr lang="es-MX" dirty="0"/>
              <a:t>Bifurcaciones, cadenas, colisionadores y regresión</a:t>
            </a:r>
            <a:endParaRPr lang="es-ES" dirty="0"/>
          </a:p>
        </p:txBody>
      </p:sp>
      <p:sp>
        <p:nvSpPr>
          <p:cNvPr id="9" name="8 CuadroTexto">
            <a:extLst>
              <a:ext uri="{FF2B5EF4-FFF2-40B4-BE49-F238E27FC236}">
                <a16:creationId xmlns:a16="http://schemas.microsoft.com/office/drawing/2014/main" id="{C7703E07-5FC4-FF9D-1F48-EEE331F0E27C}"/>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A continuación, </a:t>
            </a:r>
            <a:r>
              <a:rPr lang="es-MX" sz="3200" dirty="0">
                <a:solidFill>
                  <a:srgbClr val="002060"/>
                </a:solidFill>
                <a:effectLst/>
                <a:latin typeface="Helvetica" pitchFamily="2" charset="0"/>
              </a:rPr>
              <a:t>ajustaremos un modelo de regresión por conjunto de datos</a:t>
            </a:r>
            <a:r>
              <a:rPr lang="es-MX" sz="3200" dirty="0">
                <a:effectLst/>
                <a:latin typeface="Helvetica" pitchFamily="2" charset="0"/>
              </a:rPr>
              <a:t>, </a:t>
            </a:r>
            <a:r>
              <a:rPr lang="es-MX" sz="3200" dirty="0">
                <a:solidFill>
                  <a:srgbClr val="002060"/>
                </a:solidFill>
                <a:effectLst/>
                <a:latin typeface="Helvetica" pitchFamily="2" charset="0"/>
              </a:rPr>
              <a:t>regresionando C sobre las dos variables restantes</a:t>
            </a:r>
            <a:r>
              <a:rPr lang="es-MX" sz="3200" dirty="0">
                <a:effectLst/>
                <a:latin typeface="Helvetica" pitchFamily="2" charset="0"/>
              </a:rPr>
              <a:t>, y analizaremos los resultados. De paso, </a:t>
            </a:r>
            <a:r>
              <a:rPr lang="es-MX" sz="3200" dirty="0">
                <a:solidFill>
                  <a:srgbClr val="FFC000"/>
                </a:solidFill>
                <a:effectLst/>
                <a:latin typeface="Helvetica" pitchFamily="2" charset="0"/>
              </a:rPr>
              <a:t>trazaremos diagramas de dispersión por pares para cada conjunto de datos </a:t>
            </a:r>
            <a:r>
              <a:rPr lang="es-MX" sz="3200" dirty="0">
                <a:effectLst/>
                <a:latin typeface="Helvetica" pitchFamily="2" charset="0"/>
              </a:rPr>
              <a:t>para reforzar nuestra comprensión intuitiva de la relación entre las estructuras gráficas, los modelos estadísticos y las representaciones visuales de datos.</a:t>
            </a:r>
          </a:p>
        </p:txBody>
      </p:sp>
    </p:spTree>
    <p:extLst>
      <p:ext uri="{BB962C8B-B14F-4D97-AF65-F5344CB8AC3E}">
        <p14:creationId xmlns:p14="http://schemas.microsoft.com/office/powerpoint/2010/main" val="138137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C3325-3BF6-34ED-6C82-73C0218C5F6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C9FFD1E-F8DA-6BFD-30DF-50561EDA97E1}"/>
              </a:ext>
            </a:extLst>
          </p:cNvPr>
          <p:cNvSpPr>
            <a:spLocks noGrp="1"/>
          </p:cNvSpPr>
          <p:nvPr>
            <p:ph type="title"/>
          </p:nvPr>
        </p:nvSpPr>
        <p:spPr>
          <a:xfrm>
            <a:off x="0" y="0"/>
            <a:ext cx="9144000" cy="1143000"/>
          </a:xfrm>
        </p:spPr>
        <p:txBody>
          <a:bodyPr>
            <a:normAutofit/>
          </a:bodyPr>
          <a:lstStyle/>
          <a:p>
            <a:pPr algn="ctr"/>
            <a:r>
              <a:rPr lang="es-MX" dirty="0"/>
              <a:t>Cómo hablar de independencia</a:t>
            </a:r>
            <a:endParaRPr lang="es-ES" dirty="0"/>
          </a:p>
        </p:txBody>
      </p:sp>
      <p:sp>
        <p:nvSpPr>
          <p:cNvPr id="9" name="8 CuadroTexto">
            <a:extLst>
              <a:ext uri="{FF2B5EF4-FFF2-40B4-BE49-F238E27FC236}">
                <a16:creationId xmlns:a16="http://schemas.microsoft.com/office/drawing/2014/main" id="{79EEE6AD-3DB3-A103-931A-44C29DCF2E00}"/>
              </a:ext>
            </a:extLst>
          </p:cNvPr>
          <p:cNvSpPr txBox="1"/>
          <p:nvPr/>
        </p:nvSpPr>
        <p:spPr>
          <a:xfrm>
            <a:off x="316829" y="1143000"/>
            <a:ext cx="8215370" cy="5016758"/>
          </a:xfrm>
          <a:prstGeom prst="rect">
            <a:avLst/>
          </a:prstGeom>
          <a:noFill/>
        </p:spPr>
        <p:txBody>
          <a:bodyPr wrap="square" rtlCol="0">
            <a:spAutoFit/>
          </a:bodyPr>
          <a:lstStyle/>
          <a:p>
            <a:pPr algn="just"/>
            <a:r>
              <a:rPr lang="es-MX" sz="3200" dirty="0">
                <a:solidFill>
                  <a:srgbClr val="C00000"/>
                </a:solidFill>
              </a:rPr>
              <a:t>Usando ⫫, </a:t>
            </a:r>
            <a:r>
              <a:rPr lang="es-MX" sz="3200" dirty="0"/>
              <a:t>podemos expresar la </a:t>
            </a:r>
            <a:r>
              <a:rPr lang="es-MX" sz="3200" dirty="0">
                <a:solidFill>
                  <a:srgbClr val="C00000"/>
                </a:solidFill>
              </a:rPr>
              <a:t>independencia de X e Y </a:t>
            </a:r>
            <a:r>
              <a:rPr lang="es-MX" sz="3200" dirty="0"/>
              <a:t>de la siguiente manera:</a:t>
            </a:r>
          </a:p>
          <a:p>
            <a:pPr algn="ctr"/>
            <a:r>
              <a:rPr lang="es-MX" sz="3200" dirty="0">
                <a:solidFill>
                  <a:srgbClr val="C00000"/>
                </a:solidFill>
              </a:rPr>
              <a:t>X ⫫ Y</a:t>
            </a:r>
          </a:p>
          <a:p>
            <a:pPr algn="just"/>
            <a:endParaRPr lang="es-MX" sz="3200" dirty="0">
              <a:solidFill>
                <a:srgbClr val="C00000"/>
              </a:solidFill>
            </a:endParaRPr>
          </a:p>
          <a:p>
            <a:pPr algn="just"/>
            <a:r>
              <a:rPr lang="es-MX" sz="3200" dirty="0"/>
              <a:t>El concepto de </a:t>
            </a:r>
            <a:r>
              <a:rPr lang="es-MX" sz="3200" dirty="0">
                <a:solidFill>
                  <a:srgbClr val="92D050"/>
                </a:solidFill>
              </a:rPr>
              <a:t>independencia</a:t>
            </a:r>
            <a:r>
              <a:rPr lang="es-MX" sz="3200" dirty="0"/>
              <a:t> desempeña un </a:t>
            </a:r>
            <a:r>
              <a:rPr lang="es-MX" sz="3200" dirty="0">
                <a:solidFill>
                  <a:srgbClr val="92D050"/>
                </a:solidFill>
              </a:rPr>
              <a:t>papel vital en estadística y causalidad</a:t>
            </a:r>
            <a:r>
              <a:rPr lang="es-MX" sz="3200" dirty="0"/>
              <a:t>. Como veremos pronto, su generalización —la </a:t>
            </a:r>
            <a:r>
              <a:rPr lang="es-MX" sz="3200" dirty="0">
                <a:solidFill>
                  <a:srgbClr val="FFC000"/>
                </a:solidFill>
              </a:rPr>
              <a:t>independencia condicional</a:t>
            </a:r>
            <a:r>
              <a:rPr lang="es-MX" sz="3200" dirty="0"/>
              <a:t>— </a:t>
            </a:r>
            <a:r>
              <a:rPr lang="es-MX" sz="3200" dirty="0">
                <a:solidFill>
                  <a:srgbClr val="FFC000"/>
                </a:solidFill>
              </a:rPr>
              <a:t>es aún más importante</a:t>
            </a:r>
            <a:r>
              <a:rPr lang="es-MX" sz="3200" dirty="0"/>
              <a:t>. </a:t>
            </a:r>
          </a:p>
        </p:txBody>
      </p:sp>
    </p:spTree>
    <p:extLst>
      <p:ext uri="{BB962C8B-B14F-4D97-AF65-F5344CB8AC3E}">
        <p14:creationId xmlns:p14="http://schemas.microsoft.com/office/powerpoint/2010/main" val="718481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60606-DEED-09EA-E64B-A9DD8824E29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D60C6B7-2555-C65A-EB4F-2E5063D4220B}"/>
              </a:ext>
            </a:extLst>
          </p:cNvPr>
          <p:cNvSpPr>
            <a:spLocks noGrp="1"/>
          </p:cNvSpPr>
          <p:nvPr>
            <p:ph type="title"/>
          </p:nvPr>
        </p:nvSpPr>
        <p:spPr>
          <a:xfrm>
            <a:off x="0" y="0"/>
            <a:ext cx="9144000" cy="1143000"/>
          </a:xfrm>
        </p:spPr>
        <p:txBody>
          <a:bodyPr>
            <a:normAutofit fontScale="90000"/>
          </a:bodyPr>
          <a:lstStyle/>
          <a:p>
            <a:pPr algn="ctr"/>
            <a:r>
              <a:rPr lang="es-MX" dirty="0"/>
              <a:t>Bifurcaciones, cadenas, colisionadores y regresión</a:t>
            </a:r>
            <a:endParaRPr lang="es-ES" dirty="0"/>
          </a:p>
        </p:txBody>
      </p:sp>
      <p:sp>
        <p:nvSpPr>
          <p:cNvPr id="9" name="8 CuadroTexto">
            <a:extLst>
              <a:ext uri="{FF2B5EF4-FFF2-40B4-BE49-F238E27FC236}">
                <a16:creationId xmlns:a16="http://schemas.microsoft.com/office/drawing/2014/main" id="{9FE9168C-1122-616A-80A9-63289018F513}"/>
              </a:ext>
            </a:extLst>
          </p:cNvPr>
          <p:cNvSpPr txBox="1"/>
          <p:nvPr/>
        </p:nvSpPr>
        <p:spPr>
          <a:xfrm>
            <a:off x="185057" y="1143000"/>
            <a:ext cx="8752114" cy="1077218"/>
          </a:xfrm>
          <a:prstGeom prst="rect">
            <a:avLst/>
          </a:prstGeom>
          <a:noFill/>
        </p:spPr>
        <p:txBody>
          <a:bodyPr wrap="square" rtlCol="0">
            <a:spAutoFit/>
          </a:bodyPr>
          <a:lstStyle/>
          <a:p>
            <a:pPr algn="just"/>
            <a:r>
              <a:rPr lang="es-MX" sz="3200" dirty="0">
                <a:effectLst/>
                <a:latin typeface="Helvetica" pitchFamily="2" charset="0"/>
              </a:rPr>
              <a:t>La </a:t>
            </a:r>
            <a:r>
              <a:rPr lang="es-MX" sz="3200" dirty="0">
                <a:latin typeface="Helvetica" pitchFamily="2" charset="0"/>
              </a:rPr>
              <a:t>siguiente f</a:t>
            </a:r>
            <a:r>
              <a:rPr lang="es-MX" sz="3200" dirty="0">
                <a:effectLst/>
                <a:latin typeface="Helvetica" pitchFamily="2" charset="0"/>
              </a:rPr>
              <a:t>igura presenta las estructuras de cadena, bifurcación y colisionador:</a:t>
            </a:r>
          </a:p>
        </p:txBody>
      </p:sp>
      <p:pic>
        <p:nvPicPr>
          <p:cNvPr id="4" name="Imagen 3">
            <a:extLst>
              <a:ext uri="{FF2B5EF4-FFF2-40B4-BE49-F238E27FC236}">
                <a16:creationId xmlns:a16="http://schemas.microsoft.com/office/drawing/2014/main" id="{19744F0E-D444-E161-15D3-27B0822F5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13" y="2220217"/>
            <a:ext cx="8572093" cy="4148310"/>
          </a:xfrm>
          <a:prstGeom prst="rect">
            <a:avLst/>
          </a:prstGeom>
        </p:spPr>
      </p:pic>
    </p:spTree>
    <p:extLst>
      <p:ext uri="{BB962C8B-B14F-4D97-AF65-F5344CB8AC3E}">
        <p14:creationId xmlns:p14="http://schemas.microsoft.com/office/powerpoint/2010/main" val="24843367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3CB7F-1283-3DFB-FB1D-4F0FED748C3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2E36D6-5745-16A7-1530-6E3DBA178FDC}"/>
              </a:ext>
            </a:extLst>
          </p:cNvPr>
          <p:cNvSpPr>
            <a:spLocks noGrp="1"/>
          </p:cNvSpPr>
          <p:nvPr>
            <p:ph type="title"/>
          </p:nvPr>
        </p:nvSpPr>
        <p:spPr>
          <a:xfrm>
            <a:off x="0" y="0"/>
            <a:ext cx="9144000" cy="1143000"/>
          </a:xfrm>
        </p:spPr>
        <p:txBody>
          <a:bodyPr>
            <a:normAutofit fontScale="90000"/>
          </a:bodyPr>
          <a:lstStyle/>
          <a:p>
            <a:pPr algn="ctr"/>
            <a:r>
              <a:rPr lang="es-MX" dirty="0"/>
              <a:t>Bifurcaciones, cadenas, colisionadores y regresión</a:t>
            </a:r>
            <a:endParaRPr lang="es-ES" dirty="0"/>
          </a:p>
        </p:txBody>
      </p:sp>
      <p:sp>
        <p:nvSpPr>
          <p:cNvPr id="9" name="8 CuadroTexto">
            <a:extLst>
              <a:ext uri="{FF2B5EF4-FFF2-40B4-BE49-F238E27FC236}">
                <a16:creationId xmlns:a16="http://schemas.microsoft.com/office/drawing/2014/main" id="{CDF8B0C4-F905-8FCD-33F5-FFB0437B8DA5}"/>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Utilizaremos los gráficos de la figura anterior para guiar nuestro proceso de generación de datos. Tenga en cuenta que </a:t>
            </a:r>
            <a:r>
              <a:rPr lang="es-MX" sz="3200" dirty="0">
                <a:solidFill>
                  <a:srgbClr val="FFC000"/>
                </a:solidFill>
                <a:effectLst/>
                <a:latin typeface="Helvetica" pitchFamily="2" charset="0"/>
              </a:rPr>
              <a:t>omitimos las variables de ruido para mayor claridad en la presentación</a:t>
            </a:r>
            <a:r>
              <a:rPr lang="es-MX" sz="3200" dirty="0">
                <a:effectLst/>
                <a:latin typeface="Helvetica" pitchFamily="2" charset="0"/>
              </a:rPr>
              <a:t>.</a:t>
            </a:r>
          </a:p>
          <a:p>
            <a:pPr algn="just"/>
            <a:endParaRPr lang="es-MX" sz="3200" dirty="0">
              <a:latin typeface="Helvetica" pitchFamily="2" charset="0"/>
            </a:endParaRPr>
          </a:p>
          <a:p>
            <a:pPr algn="just"/>
            <a:r>
              <a:rPr lang="es-MX" sz="3200" dirty="0">
                <a:effectLst/>
                <a:latin typeface="Helvetica" pitchFamily="2" charset="0"/>
              </a:rPr>
              <a:t>Para generar los datasets se utilizaron los siguientes parámetros: </a:t>
            </a:r>
          </a:p>
          <a:p>
            <a:r>
              <a:rPr lang="es-MX" sz="3200" dirty="0">
                <a:solidFill>
                  <a:srgbClr val="C00000"/>
                </a:solidFill>
                <a:effectLst/>
                <a:latin typeface="Helvetica" pitchFamily="2" charset="0"/>
              </a:rPr>
              <a:t>NOISE_LEVEL = .2</a:t>
            </a:r>
          </a:p>
          <a:p>
            <a:r>
              <a:rPr lang="es-MX" sz="3200" dirty="0">
                <a:solidFill>
                  <a:srgbClr val="C00000"/>
                </a:solidFill>
                <a:effectLst/>
                <a:latin typeface="Helvetica" pitchFamily="2" charset="0"/>
              </a:rPr>
              <a:t>N_SAMPLES = 1000 </a:t>
            </a:r>
          </a:p>
        </p:txBody>
      </p:sp>
    </p:spTree>
    <p:extLst>
      <p:ext uri="{BB962C8B-B14F-4D97-AF65-F5344CB8AC3E}">
        <p14:creationId xmlns:p14="http://schemas.microsoft.com/office/powerpoint/2010/main" val="4936084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77CF-4D6F-A98E-4FB3-BD256897181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F53004E-FEE2-D99A-D97C-13DCDF10A858}"/>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 la cadena</a:t>
            </a:r>
            <a:endParaRPr lang="es-ES" dirty="0"/>
          </a:p>
        </p:txBody>
      </p:sp>
      <p:sp>
        <p:nvSpPr>
          <p:cNvPr id="9" name="8 CuadroTexto">
            <a:extLst>
              <a:ext uri="{FF2B5EF4-FFF2-40B4-BE49-F238E27FC236}">
                <a16:creationId xmlns:a16="http://schemas.microsoft.com/office/drawing/2014/main" id="{0D2553D0-A4C5-FE7B-6020-7C9957289634}"/>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Para generar el dataset de cadenas se utilizó la siguiente estructura:</a:t>
            </a:r>
          </a:p>
          <a:p>
            <a:pPr algn="just"/>
            <a:endParaRPr lang="es-MX" sz="3200" dirty="0">
              <a:solidFill>
                <a:srgbClr val="C00000"/>
              </a:solidFill>
              <a:latin typeface="Helvetica" pitchFamily="2" charset="0"/>
            </a:endParaRPr>
          </a:p>
          <a:p>
            <a:r>
              <a:rPr lang="es-MX" sz="3200" dirty="0">
                <a:solidFill>
                  <a:srgbClr val="C00000"/>
                </a:solidFill>
                <a:effectLst/>
                <a:latin typeface="Helvetica" pitchFamily="2" charset="0"/>
              </a:rPr>
              <a:t>a = np.random.randn(N_SAMPLES)</a:t>
            </a:r>
          </a:p>
          <a:p>
            <a:r>
              <a:rPr lang="es-MX" sz="3200" dirty="0">
                <a:solidFill>
                  <a:srgbClr val="C00000"/>
                </a:solidFill>
                <a:effectLst/>
                <a:latin typeface="Helvetica" pitchFamily="2" charset="0"/>
              </a:rPr>
              <a:t>b = a +NOISE_LEVEL * np.random.randn(N_SAMPLES)</a:t>
            </a:r>
          </a:p>
          <a:p>
            <a:r>
              <a:rPr lang="es-MX" sz="3200" dirty="0">
                <a:solidFill>
                  <a:srgbClr val="C00000"/>
                </a:solidFill>
                <a:effectLst/>
                <a:latin typeface="Helvetica" pitchFamily="2" charset="0"/>
              </a:rPr>
              <a:t>c = b +NOISE_LEVEL * np.random.randn(N_SAMPLES)</a:t>
            </a:r>
          </a:p>
          <a:p>
            <a:endParaRPr lang="es-MX" sz="3200" dirty="0">
              <a:solidFill>
                <a:srgbClr val="0F0E0C"/>
              </a:solidFill>
              <a:latin typeface="Helvetica" pitchFamily="2" charset="0"/>
            </a:endParaRPr>
          </a:p>
          <a:p>
            <a:r>
              <a:rPr lang="es-MX" sz="3200" dirty="0">
                <a:solidFill>
                  <a:srgbClr val="0F0E0C"/>
                </a:solidFill>
                <a:effectLst/>
                <a:latin typeface="Helvetica" pitchFamily="2" charset="0"/>
              </a:rPr>
              <a:t>Y se obtuvieron los siguientes diagramas de dispersión</a:t>
            </a:r>
            <a:r>
              <a:rPr lang="es-MX" sz="3200" dirty="0">
                <a:effectLst/>
                <a:latin typeface="Helvetica" pitchFamily="2" charset="0"/>
              </a:rPr>
              <a:t>:</a:t>
            </a:r>
          </a:p>
        </p:txBody>
      </p:sp>
    </p:spTree>
    <p:extLst>
      <p:ext uri="{BB962C8B-B14F-4D97-AF65-F5344CB8AC3E}">
        <p14:creationId xmlns:p14="http://schemas.microsoft.com/office/powerpoint/2010/main" val="6140363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EB14-B298-DE7F-3A03-63BC843CD7B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298CEEA-CBE6-141D-55CC-363F2CF375CE}"/>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 la cadena</a:t>
            </a:r>
            <a:endParaRPr lang="es-ES" dirty="0"/>
          </a:p>
        </p:txBody>
      </p:sp>
      <p:pic>
        <p:nvPicPr>
          <p:cNvPr id="4" name="Imagen 3">
            <a:extLst>
              <a:ext uri="{FF2B5EF4-FFF2-40B4-BE49-F238E27FC236}">
                <a16:creationId xmlns:a16="http://schemas.microsoft.com/office/drawing/2014/main" id="{F8CF7D41-91B0-C48B-E697-B2D3476B5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43000"/>
            <a:ext cx="7772400" cy="5532570"/>
          </a:xfrm>
          <a:prstGeom prst="rect">
            <a:avLst/>
          </a:prstGeom>
        </p:spPr>
      </p:pic>
    </p:spTree>
    <p:extLst>
      <p:ext uri="{BB962C8B-B14F-4D97-AF65-F5344CB8AC3E}">
        <p14:creationId xmlns:p14="http://schemas.microsoft.com/office/powerpoint/2010/main" val="38610063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5483-5B36-DCE6-1D15-850259ABA5B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A873A39-C46B-DC44-4622-D33BCE22ABD7}"/>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 la cadena</a:t>
            </a:r>
            <a:endParaRPr lang="es-ES" dirty="0"/>
          </a:p>
        </p:txBody>
      </p:sp>
      <p:sp>
        <p:nvSpPr>
          <p:cNvPr id="9" name="8 CuadroTexto">
            <a:extLst>
              <a:ext uri="{FF2B5EF4-FFF2-40B4-BE49-F238E27FC236}">
                <a16:creationId xmlns:a16="http://schemas.microsoft.com/office/drawing/2014/main" id="{02F12A17-2188-CDC8-0996-96C0DF777F17}"/>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Podemos observar que todos los diagramas de dispersión de la figura anterior son muy similares. El </a:t>
            </a:r>
            <a:r>
              <a:rPr lang="es-MX" sz="3200" dirty="0">
                <a:solidFill>
                  <a:srgbClr val="00B0F0"/>
                </a:solidFill>
                <a:effectLst/>
                <a:latin typeface="Helvetica" pitchFamily="2" charset="0"/>
              </a:rPr>
              <a:t>patrón es prácticamente idéntico para cada par de variables</a:t>
            </a:r>
            <a:r>
              <a:rPr lang="es-MX" sz="3200" dirty="0">
                <a:effectLst/>
                <a:latin typeface="Helvetica" pitchFamily="2" charset="0"/>
              </a:rPr>
              <a:t>, y la </a:t>
            </a:r>
            <a:r>
              <a:rPr lang="es-MX" sz="3200" dirty="0">
                <a:solidFill>
                  <a:srgbClr val="00B0F0"/>
                </a:solidFill>
                <a:effectLst/>
                <a:latin typeface="Helvetica" pitchFamily="2" charset="0"/>
              </a:rPr>
              <a:t>correlación es consistentemente bastante fuerte</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Esto refleja las </a:t>
            </a:r>
            <a:r>
              <a:rPr lang="es-MX" sz="3200" dirty="0">
                <a:solidFill>
                  <a:srgbClr val="92D050"/>
                </a:solidFill>
                <a:effectLst/>
                <a:latin typeface="Helvetica" pitchFamily="2" charset="0"/>
              </a:rPr>
              <a:t>características de nuestro proceso de generación de datos, que es lineal y apenas presenta ruido</a:t>
            </a:r>
            <a:r>
              <a:rPr lang="es-MX" sz="3200" dirty="0">
                <a:effectLst/>
                <a:latin typeface="Helvetica" pitchFamily="2" charset="0"/>
              </a:rPr>
              <a:t>.</a:t>
            </a:r>
          </a:p>
        </p:txBody>
      </p:sp>
    </p:spTree>
    <p:extLst>
      <p:ext uri="{BB962C8B-B14F-4D97-AF65-F5344CB8AC3E}">
        <p14:creationId xmlns:p14="http://schemas.microsoft.com/office/powerpoint/2010/main" val="2023300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EE83-3BF8-F56B-F825-4871CC42D7C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6FFD558-35C5-7464-3BC9-9DFF90C9BFC5}"/>
              </a:ext>
            </a:extLst>
          </p:cNvPr>
          <p:cNvSpPr>
            <a:spLocks noGrp="1"/>
          </p:cNvSpPr>
          <p:nvPr>
            <p:ph type="title"/>
          </p:nvPr>
        </p:nvSpPr>
        <p:spPr>
          <a:xfrm>
            <a:off x="0" y="0"/>
            <a:ext cx="9144000" cy="1143000"/>
          </a:xfrm>
        </p:spPr>
        <p:txBody>
          <a:bodyPr>
            <a:normAutofit fontScale="90000"/>
          </a:bodyPr>
          <a:lstStyle/>
          <a:p>
            <a:pPr algn="ctr"/>
            <a:r>
              <a:rPr lang="es-MX" dirty="0"/>
              <a:t>Cómo interpretar diagramas de dispersión</a:t>
            </a:r>
            <a:endParaRPr lang="es-ES" dirty="0"/>
          </a:p>
        </p:txBody>
      </p:sp>
      <p:sp>
        <p:nvSpPr>
          <p:cNvPr id="9" name="8 CuadroTexto">
            <a:extLst>
              <a:ext uri="{FF2B5EF4-FFF2-40B4-BE49-F238E27FC236}">
                <a16:creationId xmlns:a16="http://schemas.microsoft.com/office/drawing/2014/main" id="{0867EC81-4E7A-862D-CD41-EFF59A3AA6B2}"/>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Los </a:t>
            </a:r>
            <a:r>
              <a:rPr lang="es-MX" sz="3200" dirty="0">
                <a:solidFill>
                  <a:srgbClr val="92D050"/>
                </a:solidFill>
                <a:effectLst/>
                <a:latin typeface="Helvetica" pitchFamily="2" charset="0"/>
              </a:rPr>
              <a:t>diagramas de dispersión </a:t>
            </a:r>
            <a:r>
              <a:rPr lang="es-MX" sz="3200" dirty="0">
                <a:effectLst/>
                <a:latin typeface="Helvetica" pitchFamily="2" charset="0"/>
              </a:rPr>
              <a:t>son una forma </a:t>
            </a:r>
            <a:r>
              <a:rPr lang="es-MX" sz="3200" dirty="0">
                <a:solidFill>
                  <a:srgbClr val="92D050"/>
                </a:solidFill>
                <a:effectLst/>
                <a:latin typeface="Helvetica" pitchFamily="2" charset="0"/>
              </a:rPr>
              <a:t>popular de visualizar datos bivariados</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El </a:t>
            </a:r>
            <a:r>
              <a:rPr lang="es-MX" sz="3200" dirty="0">
                <a:solidFill>
                  <a:srgbClr val="FFC000"/>
                </a:solidFill>
                <a:effectLst/>
                <a:latin typeface="Helvetica" pitchFamily="2" charset="0"/>
              </a:rPr>
              <a:t>análisis visual </a:t>
            </a:r>
            <a:r>
              <a:rPr lang="es-MX" sz="3200" dirty="0">
                <a:effectLst/>
                <a:latin typeface="Helvetica" pitchFamily="2" charset="0"/>
              </a:rPr>
              <a:t>nos ayuda a </a:t>
            </a:r>
            <a:r>
              <a:rPr lang="es-MX" sz="3200" dirty="0">
                <a:solidFill>
                  <a:srgbClr val="FFC000"/>
                </a:solidFill>
                <a:effectLst/>
                <a:latin typeface="Helvetica" pitchFamily="2" charset="0"/>
              </a:rPr>
              <a:t>evaluar rápidamente qué tipo de relación</a:t>
            </a:r>
            <a:r>
              <a:rPr lang="es-MX" sz="3200" dirty="0">
                <a:effectLst/>
                <a:latin typeface="Helvetica" pitchFamily="2" charset="0"/>
              </a:rPr>
              <a:t> (si existe alguna) </a:t>
            </a:r>
            <a:r>
              <a:rPr lang="es-MX" sz="3200" dirty="0">
                <a:solidFill>
                  <a:srgbClr val="FFC000"/>
                </a:solidFill>
                <a:effectLst/>
                <a:latin typeface="Helvetica" pitchFamily="2" charset="0"/>
              </a:rPr>
              <a:t>existe entre las variables</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Un gráfico en este recuadro muestra </a:t>
            </a:r>
            <a:r>
              <a:rPr lang="es-MX" sz="3200" dirty="0">
                <a:solidFill>
                  <a:srgbClr val="C00000"/>
                </a:solidFill>
                <a:effectLst/>
                <a:latin typeface="Helvetica" pitchFamily="2" charset="0"/>
              </a:rPr>
              <a:t>cinco diagramas de dispersión diferentes con diferentes intensidades de relación entre las variables</a:t>
            </a:r>
            <a:r>
              <a:rPr lang="es-MX" sz="3200" dirty="0">
                <a:effectLst/>
                <a:latin typeface="Helvetica" pitchFamily="2" charset="0"/>
              </a:rPr>
              <a:t>.</a:t>
            </a:r>
          </a:p>
        </p:txBody>
      </p:sp>
    </p:spTree>
    <p:extLst>
      <p:ext uri="{BB962C8B-B14F-4D97-AF65-F5344CB8AC3E}">
        <p14:creationId xmlns:p14="http://schemas.microsoft.com/office/powerpoint/2010/main" val="965266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CFDC-FD2C-0475-A955-0FD01626CEA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D9EC912-F6AF-00F5-9100-D8E5D783F21B}"/>
              </a:ext>
            </a:extLst>
          </p:cNvPr>
          <p:cNvSpPr>
            <a:spLocks noGrp="1"/>
          </p:cNvSpPr>
          <p:nvPr>
            <p:ph type="title"/>
          </p:nvPr>
        </p:nvSpPr>
        <p:spPr>
          <a:xfrm>
            <a:off x="0" y="0"/>
            <a:ext cx="9144000" cy="1143000"/>
          </a:xfrm>
        </p:spPr>
        <p:txBody>
          <a:bodyPr>
            <a:normAutofit fontScale="90000"/>
          </a:bodyPr>
          <a:lstStyle/>
          <a:p>
            <a:pPr algn="ctr"/>
            <a:r>
              <a:rPr lang="es-MX" dirty="0"/>
              <a:t>Cómo interpretar diagramas de dispersión</a:t>
            </a:r>
            <a:endParaRPr lang="es-ES" dirty="0"/>
          </a:p>
        </p:txBody>
      </p:sp>
      <p:sp>
        <p:nvSpPr>
          <p:cNvPr id="9" name="8 CuadroTexto">
            <a:extLst>
              <a:ext uri="{FF2B5EF4-FFF2-40B4-BE49-F238E27FC236}">
                <a16:creationId xmlns:a16="http://schemas.microsoft.com/office/drawing/2014/main" id="{FEAEA758-29CF-0CA6-64EF-598C0CEA37AE}"/>
              </a:ext>
            </a:extLst>
          </p:cNvPr>
          <p:cNvSpPr txBox="1"/>
          <p:nvPr/>
        </p:nvSpPr>
        <p:spPr>
          <a:xfrm>
            <a:off x="185057" y="1143000"/>
            <a:ext cx="8752114" cy="3046988"/>
          </a:xfrm>
          <a:prstGeom prst="rect">
            <a:avLst/>
          </a:prstGeom>
          <a:noFill/>
        </p:spPr>
        <p:txBody>
          <a:bodyPr wrap="square" rtlCol="0">
            <a:spAutoFit/>
          </a:bodyPr>
          <a:lstStyle/>
          <a:p>
            <a:pPr algn="just"/>
            <a:r>
              <a:rPr lang="es-MX" sz="3200" dirty="0">
                <a:effectLst/>
                <a:latin typeface="Helvetica" pitchFamily="2" charset="0"/>
              </a:rPr>
              <a:t>En el panel de la </a:t>
            </a:r>
            <a:r>
              <a:rPr lang="es-MX" sz="3200" dirty="0">
                <a:solidFill>
                  <a:srgbClr val="C00000"/>
                </a:solidFill>
                <a:effectLst/>
                <a:latin typeface="Helvetica" pitchFamily="2" charset="0"/>
              </a:rPr>
              <a:t>izquierda</a:t>
            </a:r>
            <a:r>
              <a:rPr lang="es-MX" sz="3200" dirty="0">
                <a:effectLst/>
                <a:latin typeface="Helvetica" pitchFamily="2" charset="0"/>
              </a:rPr>
              <a:t>, observamos una </a:t>
            </a:r>
            <a:r>
              <a:rPr lang="es-MX" sz="3200" dirty="0">
                <a:solidFill>
                  <a:srgbClr val="C00000"/>
                </a:solidFill>
                <a:effectLst/>
                <a:latin typeface="Helvetica" pitchFamily="2" charset="0"/>
              </a:rPr>
              <a:t>correlación positiva casi perfecta </a:t>
            </a:r>
            <a:r>
              <a:rPr lang="es-MX" sz="3200" dirty="0">
                <a:effectLst/>
                <a:latin typeface="Helvetica" pitchFamily="2" charset="0"/>
              </a:rPr>
              <a:t>(</a:t>
            </a:r>
            <a:r>
              <a:rPr lang="es-MX" sz="3200" dirty="0">
                <a:solidFill>
                  <a:srgbClr val="C00000"/>
                </a:solidFill>
                <a:effectLst/>
                <a:latin typeface="Helvetica" pitchFamily="2" charset="0"/>
              </a:rPr>
              <a:t>r de Pearson = 0.99</a:t>
            </a:r>
            <a:r>
              <a:rPr lang="es-MX" sz="3200" dirty="0">
                <a:effectLst/>
                <a:latin typeface="Helvetica" pitchFamily="2" charset="0"/>
              </a:rPr>
              <a:t>); en el </a:t>
            </a:r>
            <a:r>
              <a:rPr lang="es-MX" sz="3200" dirty="0">
                <a:solidFill>
                  <a:srgbClr val="00B050"/>
                </a:solidFill>
                <a:effectLst/>
                <a:latin typeface="Helvetica" pitchFamily="2" charset="0"/>
              </a:rPr>
              <a:t>panel central</a:t>
            </a:r>
            <a:r>
              <a:rPr lang="es-MX" sz="3200" dirty="0">
                <a:effectLst/>
                <a:latin typeface="Helvetica" pitchFamily="2" charset="0"/>
              </a:rPr>
              <a:t>, </a:t>
            </a:r>
            <a:r>
              <a:rPr lang="es-MX" sz="3200" dirty="0">
                <a:solidFill>
                  <a:srgbClr val="00B050"/>
                </a:solidFill>
                <a:effectLst/>
                <a:latin typeface="Helvetica" pitchFamily="2" charset="0"/>
              </a:rPr>
              <a:t>prácticamente no hay relación entre las variables</a:t>
            </a:r>
            <a:r>
              <a:rPr lang="es-MX" sz="3200" dirty="0">
                <a:effectLst/>
                <a:latin typeface="Helvetica" pitchFamily="2" charset="0"/>
              </a:rPr>
              <a:t>. En el panel de la </a:t>
            </a:r>
            <a:r>
              <a:rPr lang="es-MX" sz="3200" dirty="0">
                <a:solidFill>
                  <a:schemeClr val="accent2">
                    <a:lumMod val="75000"/>
                  </a:schemeClr>
                </a:solidFill>
                <a:effectLst/>
                <a:latin typeface="Helvetica" pitchFamily="2" charset="0"/>
              </a:rPr>
              <a:t>derecha</a:t>
            </a:r>
            <a:r>
              <a:rPr lang="es-MX" sz="3200" dirty="0">
                <a:effectLst/>
                <a:latin typeface="Helvetica" pitchFamily="2" charset="0"/>
              </a:rPr>
              <a:t>, hay una </a:t>
            </a:r>
            <a:r>
              <a:rPr lang="es-MX" sz="3200" dirty="0">
                <a:solidFill>
                  <a:schemeClr val="accent2">
                    <a:lumMod val="75000"/>
                  </a:schemeClr>
                </a:solidFill>
                <a:effectLst/>
                <a:latin typeface="Helvetica" pitchFamily="2" charset="0"/>
              </a:rPr>
              <a:t>correlación negativa casi perfecta (r de Pearson = -0,99)</a:t>
            </a:r>
            <a:r>
              <a:rPr lang="es-MX" sz="3200" dirty="0">
                <a:effectLst/>
                <a:latin typeface="Helvetica" pitchFamily="2" charset="0"/>
              </a:rPr>
              <a:t>.</a:t>
            </a:r>
          </a:p>
        </p:txBody>
      </p:sp>
    </p:spTree>
    <p:extLst>
      <p:ext uri="{BB962C8B-B14F-4D97-AF65-F5344CB8AC3E}">
        <p14:creationId xmlns:p14="http://schemas.microsoft.com/office/powerpoint/2010/main" val="42459355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BE910-1C21-1ED1-1B14-A706B194718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9F50229-578A-2361-C3A6-92DC734DE8D0}"/>
              </a:ext>
            </a:extLst>
          </p:cNvPr>
          <p:cNvSpPr>
            <a:spLocks noGrp="1"/>
          </p:cNvSpPr>
          <p:nvPr>
            <p:ph type="title"/>
          </p:nvPr>
        </p:nvSpPr>
        <p:spPr>
          <a:xfrm>
            <a:off x="0" y="0"/>
            <a:ext cx="9144000" cy="1143000"/>
          </a:xfrm>
        </p:spPr>
        <p:txBody>
          <a:bodyPr>
            <a:normAutofit fontScale="90000"/>
          </a:bodyPr>
          <a:lstStyle/>
          <a:p>
            <a:pPr algn="ctr"/>
            <a:r>
              <a:rPr lang="es-MX" dirty="0"/>
              <a:t>Cómo interpretar diagramas de dispersión</a:t>
            </a:r>
            <a:endParaRPr lang="es-ES" dirty="0"/>
          </a:p>
        </p:txBody>
      </p:sp>
      <p:sp>
        <p:nvSpPr>
          <p:cNvPr id="9" name="8 CuadroTexto">
            <a:extLst>
              <a:ext uri="{FF2B5EF4-FFF2-40B4-BE49-F238E27FC236}">
                <a16:creationId xmlns:a16="http://schemas.microsoft.com/office/drawing/2014/main" id="{6F9DFD63-62AF-7BD8-136F-28821866888A}"/>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En el panel de la </a:t>
            </a:r>
            <a:r>
              <a:rPr lang="es-MX" sz="3200" dirty="0">
                <a:solidFill>
                  <a:srgbClr val="C00000"/>
                </a:solidFill>
                <a:effectLst/>
                <a:latin typeface="Helvetica" pitchFamily="2" charset="0"/>
              </a:rPr>
              <a:t>izquierda</a:t>
            </a:r>
            <a:r>
              <a:rPr lang="es-MX" sz="3200" dirty="0">
                <a:effectLst/>
                <a:latin typeface="Helvetica" pitchFamily="2" charset="0"/>
              </a:rPr>
              <a:t>, observamos una </a:t>
            </a:r>
            <a:r>
              <a:rPr lang="es-MX" sz="3200" dirty="0">
                <a:solidFill>
                  <a:srgbClr val="C00000"/>
                </a:solidFill>
                <a:effectLst/>
                <a:latin typeface="Helvetica" pitchFamily="2" charset="0"/>
              </a:rPr>
              <a:t>correlación positiva casi perfecta </a:t>
            </a:r>
            <a:r>
              <a:rPr lang="es-MX" sz="3200" dirty="0">
                <a:effectLst/>
                <a:latin typeface="Helvetica" pitchFamily="2" charset="0"/>
              </a:rPr>
              <a:t>(</a:t>
            </a:r>
            <a:r>
              <a:rPr lang="es-MX" sz="3200" dirty="0">
                <a:solidFill>
                  <a:srgbClr val="C00000"/>
                </a:solidFill>
                <a:effectLst/>
                <a:latin typeface="Helvetica" pitchFamily="2" charset="0"/>
              </a:rPr>
              <a:t>r de Pearson = 0.99</a:t>
            </a:r>
            <a:r>
              <a:rPr lang="es-MX" sz="3200" dirty="0">
                <a:effectLst/>
                <a:latin typeface="Helvetica" pitchFamily="2" charset="0"/>
              </a:rPr>
              <a:t>); en el </a:t>
            </a:r>
            <a:r>
              <a:rPr lang="es-MX" sz="3200" dirty="0">
                <a:solidFill>
                  <a:srgbClr val="00B050"/>
                </a:solidFill>
                <a:effectLst/>
                <a:latin typeface="Helvetica" pitchFamily="2" charset="0"/>
              </a:rPr>
              <a:t>panel central</a:t>
            </a:r>
            <a:r>
              <a:rPr lang="es-MX" sz="3200" dirty="0">
                <a:effectLst/>
                <a:latin typeface="Helvetica" pitchFamily="2" charset="0"/>
              </a:rPr>
              <a:t>, </a:t>
            </a:r>
            <a:r>
              <a:rPr lang="es-MX" sz="3200" dirty="0">
                <a:solidFill>
                  <a:srgbClr val="00B050"/>
                </a:solidFill>
                <a:effectLst/>
                <a:latin typeface="Helvetica" pitchFamily="2" charset="0"/>
              </a:rPr>
              <a:t>prácticamente no hay relación entre las variables</a:t>
            </a:r>
            <a:r>
              <a:rPr lang="es-MX" sz="3200" dirty="0">
                <a:effectLst/>
                <a:latin typeface="Helvetica" pitchFamily="2" charset="0"/>
              </a:rPr>
              <a:t>. En el panel de la </a:t>
            </a:r>
            <a:r>
              <a:rPr lang="es-MX" sz="3200" dirty="0">
                <a:solidFill>
                  <a:schemeClr val="accent2">
                    <a:lumMod val="75000"/>
                  </a:schemeClr>
                </a:solidFill>
                <a:effectLst/>
                <a:latin typeface="Helvetica" pitchFamily="2" charset="0"/>
              </a:rPr>
              <a:t>derecha</a:t>
            </a:r>
            <a:r>
              <a:rPr lang="es-MX" sz="3200" dirty="0">
                <a:effectLst/>
                <a:latin typeface="Helvetica" pitchFamily="2" charset="0"/>
              </a:rPr>
              <a:t>, hay una </a:t>
            </a:r>
            <a:r>
              <a:rPr lang="es-MX" sz="3200" dirty="0">
                <a:solidFill>
                  <a:schemeClr val="accent2">
                    <a:lumMod val="75000"/>
                  </a:schemeClr>
                </a:solidFill>
                <a:effectLst/>
                <a:latin typeface="Helvetica" pitchFamily="2" charset="0"/>
              </a:rPr>
              <a:t>correlación negativa casi perfecta (r de Pearson = -0,99)</a:t>
            </a:r>
            <a:r>
              <a:rPr lang="es-MX" sz="3200" dirty="0">
                <a:effectLst/>
                <a:latin typeface="Helvetica" pitchFamily="2" charset="0"/>
              </a:rPr>
              <a:t>.</a:t>
            </a:r>
            <a:endParaRPr lang="es-MX" sz="3200" dirty="0">
              <a:latin typeface="Helvetica" pitchFamily="2" charset="0"/>
            </a:endParaRPr>
          </a:p>
          <a:p>
            <a:pPr algn="just"/>
            <a:r>
              <a:rPr lang="es-MX" sz="3200" dirty="0">
                <a:effectLst/>
                <a:latin typeface="Helvetica" pitchFamily="2" charset="0"/>
              </a:rPr>
              <a:t>Tenga en cuenta que la </a:t>
            </a:r>
            <a:r>
              <a:rPr lang="es-MX" sz="3200" dirty="0">
                <a:solidFill>
                  <a:srgbClr val="0070C0"/>
                </a:solidFill>
                <a:effectLst/>
                <a:latin typeface="Helvetica" pitchFamily="2" charset="0"/>
              </a:rPr>
              <a:t>métrica</a:t>
            </a:r>
            <a:r>
              <a:rPr lang="es-MX" sz="3200" dirty="0">
                <a:effectLst/>
                <a:latin typeface="Helvetica" pitchFamily="2" charset="0"/>
              </a:rPr>
              <a:t> </a:t>
            </a:r>
            <a:r>
              <a:rPr lang="es-MX" sz="3200" dirty="0">
                <a:solidFill>
                  <a:srgbClr val="0070C0"/>
                </a:solidFill>
                <a:effectLst/>
                <a:latin typeface="Helvetica" pitchFamily="2" charset="0"/>
              </a:rPr>
              <a:t>de correlación </a:t>
            </a:r>
            <a:r>
              <a:rPr lang="es-MX" sz="3200" dirty="0">
                <a:effectLst/>
                <a:latin typeface="Helvetica" pitchFamily="2" charset="0"/>
              </a:rPr>
              <a:t>que utilizamos (</a:t>
            </a:r>
            <a:r>
              <a:rPr lang="es-MX" sz="3200" dirty="0">
                <a:solidFill>
                  <a:srgbClr val="0070C0"/>
                </a:solidFill>
                <a:effectLst/>
                <a:latin typeface="Helvetica" pitchFamily="2" charset="0"/>
              </a:rPr>
              <a:t>la r de Pearson</a:t>
            </a:r>
            <a:r>
              <a:rPr lang="es-MX" sz="3200" dirty="0">
                <a:effectLst/>
                <a:latin typeface="Helvetica" pitchFamily="2" charset="0"/>
              </a:rPr>
              <a:t>) solo puede capturar </a:t>
            </a:r>
            <a:r>
              <a:rPr lang="es-MX" sz="3200" dirty="0">
                <a:solidFill>
                  <a:srgbClr val="0070C0"/>
                </a:solidFill>
                <a:effectLst/>
                <a:latin typeface="Helvetica" pitchFamily="2" charset="0"/>
              </a:rPr>
              <a:t>relaciones lineales </a:t>
            </a:r>
            <a:r>
              <a:rPr lang="es-MX" sz="3200" dirty="0">
                <a:effectLst/>
                <a:latin typeface="Helvetica" pitchFamily="2" charset="0"/>
              </a:rPr>
              <a:t>entre dos variables. También </a:t>
            </a:r>
            <a:r>
              <a:rPr lang="es-MX" sz="3200" dirty="0">
                <a:solidFill>
                  <a:srgbClr val="0070C0"/>
                </a:solidFill>
                <a:effectLst/>
                <a:latin typeface="Helvetica" pitchFamily="2" charset="0"/>
              </a:rPr>
              <a:t>existen métricas para relaciones no lineales</a:t>
            </a:r>
            <a:r>
              <a:rPr lang="es-MX" sz="3200" dirty="0">
                <a:effectLst/>
                <a:latin typeface="Helvetica" pitchFamily="2" charset="0"/>
              </a:rPr>
              <a:t>.</a:t>
            </a:r>
          </a:p>
        </p:txBody>
      </p:sp>
    </p:spTree>
    <p:extLst>
      <p:ext uri="{BB962C8B-B14F-4D97-AF65-F5344CB8AC3E}">
        <p14:creationId xmlns:p14="http://schemas.microsoft.com/office/powerpoint/2010/main" val="26980548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F8AD8-D742-0FC0-6E51-57C67FFED0D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59BC490-9531-1CFA-291C-6B1F82D91F6B}"/>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 la bifurcación</a:t>
            </a:r>
            <a:endParaRPr lang="es-ES" dirty="0"/>
          </a:p>
        </p:txBody>
      </p:sp>
      <p:sp>
        <p:nvSpPr>
          <p:cNvPr id="9" name="8 CuadroTexto">
            <a:extLst>
              <a:ext uri="{FF2B5EF4-FFF2-40B4-BE49-F238E27FC236}">
                <a16:creationId xmlns:a16="http://schemas.microsoft.com/office/drawing/2014/main" id="{30C8D9D1-56C3-6A19-3998-000F4D63AD38}"/>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Los datos se generaron así:</a:t>
            </a:r>
          </a:p>
          <a:p>
            <a:pPr algn="just"/>
            <a:r>
              <a:rPr lang="es-MX" sz="3200" dirty="0">
                <a:solidFill>
                  <a:srgbClr val="0070C0"/>
                </a:solidFill>
                <a:effectLst/>
                <a:latin typeface="Helvetica" pitchFamily="2" charset="0"/>
              </a:rPr>
              <a:t>b = np.random.randn(N_SAMPLES)</a:t>
            </a:r>
          </a:p>
          <a:p>
            <a:pPr algn="just"/>
            <a:r>
              <a:rPr lang="es-MX" sz="3200" dirty="0">
                <a:solidFill>
                  <a:srgbClr val="0070C0"/>
                </a:solidFill>
                <a:effectLst/>
                <a:latin typeface="Helvetica" pitchFamily="2" charset="0"/>
              </a:rPr>
              <a:t>a = b + NOISE_LEVEL * np.random.randn(N_SAMPLES)</a:t>
            </a:r>
          </a:p>
          <a:p>
            <a:pPr algn="just"/>
            <a:r>
              <a:rPr lang="es-MX" sz="3200" dirty="0">
                <a:solidFill>
                  <a:srgbClr val="0070C0"/>
                </a:solidFill>
                <a:effectLst/>
                <a:latin typeface="Helvetica" pitchFamily="2" charset="0"/>
              </a:rPr>
              <a:t>c = b + NOISE_LEVEL * np.random.randn(N_SAMPLES)</a:t>
            </a:r>
          </a:p>
          <a:p>
            <a:pPr algn="just"/>
            <a:endParaRPr lang="es-MX" sz="3200" dirty="0">
              <a:latin typeface="Helvetica" pitchFamily="2" charset="0"/>
            </a:endParaRPr>
          </a:p>
          <a:p>
            <a:pPr algn="just"/>
            <a:r>
              <a:rPr lang="es-MX" sz="3200" dirty="0">
                <a:effectLst/>
                <a:latin typeface="Helvetica" pitchFamily="2" charset="0"/>
              </a:rPr>
              <a:t>En la siguiente figura, podemos ver diagramas de dispersión por pares para la bifurcación. </a:t>
            </a:r>
            <a:r>
              <a:rPr lang="es-MX" sz="3200" dirty="0">
                <a:solidFill>
                  <a:srgbClr val="002060"/>
                </a:solidFill>
                <a:effectLst/>
                <a:latin typeface="Helvetica" pitchFamily="2" charset="0"/>
              </a:rPr>
              <a:t>¿Se parecen a los de la figura anterior?</a:t>
            </a:r>
          </a:p>
        </p:txBody>
      </p:sp>
    </p:spTree>
    <p:extLst>
      <p:ext uri="{BB962C8B-B14F-4D97-AF65-F5344CB8AC3E}">
        <p14:creationId xmlns:p14="http://schemas.microsoft.com/office/powerpoint/2010/main" val="3757469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FE51D-0657-29C2-690E-E975355F2AB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7BA1520-F925-B00D-1369-62E2850A15CC}"/>
              </a:ext>
            </a:extLst>
          </p:cNvPr>
          <p:cNvSpPr>
            <a:spLocks noGrp="1"/>
          </p:cNvSpPr>
          <p:nvPr>
            <p:ph type="title"/>
          </p:nvPr>
        </p:nvSpPr>
        <p:spPr>
          <a:xfrm>
            <a:off x="0" y="0"/>
            <a:ext cx="9144000" cy="1143000"/>
          </a:xfrm>
        </p:spPr>
        <p:txBody>
          <a:bodyPr>
            <a:normAutofit fontScale="90000"/>
          </a:bodyPr>
          <a:lstStyle/>
          <a:p>
            <a:pPr algn="ctr"/>
            <a:r>
              <a:rPr lang="es-MX" dirty="0"/>
              <a:t>Generando el conjunto de datos de la bifurcación</a:t>
            </a:r>
            <a:endParaRPr lang="es-ES" dirty="0"/>
          </a:p>
        </p:txBody>
      </p:sp>
      <p:pic>
        <p:nvPicPr>
          <p:cNvPr id="4" name="Imagen 3">
            <a:extLst>
              <a:ext uri="{FF2B5EF4-FFF2-40B4-BE49-F238E27FC236}">
                <a16:creationId xmlns:a16="http://schemas.microsoft.com/office/drawing/2014/main" id="{4265F401-E4D5-485D-283B-CAA0EE0EA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43000"/>
            <a:ext cx="7772400" cy="5532570"/>
          </a:xfrm>
          <a:prstGeom prst="rect">
            <a:avLst/>
          </a:prstGeom>
        </p:spPr>
      </p:pic>
    </p:spTree>
    <p:extLst>
      <p:ext uri="{BB962C8B-B14F-4D97-AF65-F5344CB8AC3E}">
        <p14:creationId xmlns:p14="http://schemas.microsoft.com/office/powerpoint/2010/main" val="171380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F62DFFDA11CBF4B9C31C05E5AD73571" ma:contentTypeVersion="4" ma:contentTypeDescription="Crear nuevo documento." ma:contentTypeScope="" ma:versionID="c3bdc8cc52c989f4fb79ebd3889ac6b5">
  <xsd:schema xmlns:xsd="http://www.w3.org/2001/XMLSchema" xmlns:xs="http://www.w3.org/2001/XMLSchema" xmlns:p="http://schemas.microsoft.com/office/2006/metadata/properties" xmlns:ns2="23422e02-0f12-4143-8163-0ad3c9b333e3" targetNamespace="http://schemas.microsoft.com/office/2006/metadata/properties" ma:root="true" ma:fieldsID="59f8015a6d88873a45919ec1d4ca2482" ns2:_="">
    <xsd:import namespace="23422e02-0f12-4143-8163-0ad3c9b333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22e02-0f12-4143-8163-0ad3c9b33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E9BD8-72BC-42C9-B534-BD8EC8FBF4FF}">
  <ds:schemaRefs>
    <ds:schemaRef ds:uri="http://schemas.microsoft.com/sharepoint/v3/contenttype/forms"/>
  </ds:schemaRefs>
</ds:datastoreItem>
</file>

<file path=customXml/itemProps2.xml><?xml version="1.0" encoding="utf-8"?>
<ds:datastoreItem xmlns:ds="http://schemas.openxmlformats.org/officeDocument/2006/customXml" ds:itemID="{B28B82EB-457B-4E5F-8EE0-7A3082C231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BF0AB06-F941-4B22-8356-F294269A5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22e02-0f12-4143-8163-0ad3c9b33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22403</TotalTime>
  <Words>6904</Words>
  <Application>Microsoft Macintosh PowerPoint</Application>
  <PresentationFormat>Presentación en pantalla (4:3)</PresentationFormat>
  <Paragraphs>467</Paragraphs>
  <Slides>120</Slides>
  <Notes>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120</vt:i4>
      </vt:variant>
    </vt:vector>
  </HeadingPairs>
  <TitlesOfParts>
    <vt:vector size="131" baseType="lpstr">
      <vt:lpstr>Arial</vt:lpstr>
      <vt:lpstr>Calibri</vt:lpstr>
      <vt:lpstr>EurekaSans-Light</vt:lpstr>
      <vt:lpstr>Helvetica</vt:lpstr>
      <vt:lpstr>Montserrat</vt:lpstr>
      <vt:lpstr>Soberana Sans Light</vt:lpstr>
      <vt:lpstr>Symbol</vt:lpstr>
      <vt:lpstr>Times New Roman</vt:lpstr>
      <vt:lpstr>Verdana</vt:lpstr>
      <vt:lpstr>Wingdings</vt:lpstr>
      <vt:lpstr>Office Theme</vt:lpstr>
      <vt:lpstr>Presentación de PowerPoint</vt:lpstr>
      <vt:lpstr>Unidad 5</vt:lpstr>
      <vt:lpstr>Grafos y distribuciones, y cómo mapearlos</vt:lpstr>
      <vt:lpstr>Cómo hablar de independencia</vt:lpstr>
      <vt:lpstr>Cómo hablar de independencia</vt:lpstr>
      <vt:lpstr>Probabilidades y creencias</vt:lpstr>
      <vt:lpstr>Probabilidades y creencias</vt:lpstr>
      <vt:lpstr>Cómo hablar de independencia</vt:lpstr>
      <vt:lpstr>Cómo hablar de independencia</vt:lpstr>
      <vt:lpstr>Cómo hablar de independencia</vt:lpstr>
      <vt:lpstr>Cómo hablar de independencia</vt:lpstr>
      <vt:lpstr>Cómo hablar de independencia</vt:lpstr>
      <vt:lpstr>Cómo hablar de independencia</vt:lpstr>
      <vt:lpstr>Escogiendo la dirección correcta</vt:lpstr>
      <vt:lpstr>Escogiendo la dirección correcta</vt:lpstr>
      <vt:lpstr>Escogiendo la dirección correcta</vt:lpstr>
      <vt:lpstr>Independencia en un grafo: una definición práctica</vt:lpstr>
      <vt:lpstr>Independencia en un grafo: una definición práctica</vt:lpstr>
      <vt:lpstr>Condiciones para inferencia causal</vt:lpstr>
      <vt:lpstr>Condiciones para inferencia causal</vt:lpstr>
      <vt:lpstr>Condiciones para inferencia causal</vt:lpstr>
      <vt:lpstr>Condiciones para inferencia causal</vt:lpstr>
      <vt:lpstr>Condiciones para inferencia causal</vt:lpstr>
      <vt:lpstr>Condiciones para inferencia causal</vt:lpstr>
      <vt:lpstr>Ejemplo 1 de Condición Causal de Markov</vt:lpstr>
      <vt:lpstr>Ejemplo 2 de Condición Causal de Markov</vt:lpstr>
      <vt:lpstr>Condiciones para inferencia causal</vt:lpstr>
      <vt:lpstr>Condiciones para inferencia causal</vt:lpstr>
      <vt:lpstr>Condiciones para inferencia causal</vt:lpstr>
      <vt:lpstr>Supuestos para el descubrimiento causal</vt:lpstr>
      <vt:lpstr>Supuestos para el descubrimiento causal</vt:lpstr>
      <vt:lpstr>Supuestos para el descubrimiento causal</vt:lpstr>
      <vt:lpstr>Supuestos para el descubrimiento causal</vt:lpstr>
      <vt:lpstr>Supuestos para el descubrimiento causal</vt:lpstr>
      <vt:lpstr>Supuestos para el descubrimiento causal</vt:lpstr>
      <vt:lpstr>Supuestos para el descubrimiento causal</vt:lpstr>
      <vt:lpstr>Supuestos para el descubrimiento causal</vt:lpstr>
      <vt:lpstr>Supuestos para el descubrimiento causal</vt:lpstr>
      <vt:lpstr>Supuestos para el descubrimiento causal</vt:lpstr>
      <vt:lpstr>Otros supuestos</vt:lpstr>
      <vt:lpstr>Otros supuestos</vt:lpstr>
      <vt:lpstr>Cadenas, bifurcaciones y colisionadores o… inmoralidades</vt:lpstr>
      <vt:lpstr>Cadenas, bifurcaciones y colisionadores o… inmoralidades</vt:lpstr>
      <vt:lpstr>Una cadena de eventos</vt:lpstr>
      <vt:lpstr>Una cadena de eventos</vt:lpstr>
      <vt:lpstr>Una cadena de eventos</vt:lpstr>
      <vt:lpstr>Una cadena de eventos</vt:lpstr>
      <vt:lpstr>Una cadena de eventos</vt:lpstr>
      <vt:lpstr>Una cadena de eventos</vt:lpstr>
      <vt:lpstr>Una cadena de eventos</vt:lpstr>
      <vt:lpstr>Una cadena de eventos</vt:lpstr>
      <vt:lpstr>Cadenas</vt:lpstr>
      <vt:lpstr>Cadenas</vt:lpstr>
      <vt:lpstr>Cadenas</vt:lpstr>
      <vt:lpstr>Cadenas</vt:lpstr>
      <vt:lpstr>Cadenas</vt:lpstr>
      <vt:lpstr>Bifurcaciones</vt:lpstr>
      <vt:lpstr>Bifurcaciones</vt:lpstr>
      <vt:lpstr>Bifurcaciones</vt:lpstr>
      <vt:lpstr>Bifurcaciones</vt:lpstr>
      <vt:lpstr>Bifurcaciones</vt:lpstr>
      <vt:lpstr>Bifurcaciones</vt:lpstr>
      <vt:lpstr>Bifurcaciones</vt:lpstr>
      <vt:lpstr>Bifurcaciones</vt:lpstr>
      <vt:lpstr>Bifurcaciones</vt:lpstr>
      <vt:lpstr>Bifurcaciones</vt:lpstr>
      <vt:lpstr>Bifurcaciones</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Colisionadores, inmoralidades o estructuras en V</vt:lpstr>
      <vt:lpstr>Casos ambiguos</vt:lpstr>
      <vt:lpstr>Casos ambiguos</vt:lpstr>
      <vt:lpstr>Casos ambiguos</vt:lpstr>
      <vt:lpstr>Casos ambiguos</vt:lpstr>
      <vt:lpstr>Casos ambiguos</vt:lpstr>
      <vt:lpstr>Casos ambiguos</vt:lpstr>
      <vt:lpstr>Casos ambiguos</vt:lpstr>
      <vt:lpstr>Casos ambiguos</vt:lpstr>
      <vt:lpstr>Bifurcaciones, cadenas, colisionadores y regresión</vt:lpstr>
      <vt:lpstr>Bifurcaciones, cadenas, colisionadores y regresión</vt:lpstr>
      <vt:lpstr>Bifurcaciones, cadenas, colisionadores y regresión</vt:lpstr>
      <vt:lpstr>Bifurcaciones, cadenas, colisionadores y regresión</vt:lpstr>
      <vt:lpstr>Generando el conjunto de datos de la cadena</vt:lpstr>
      <vt:lpstr>Generando el conjunto de datos de la cadena</vt:lpstr>
      <vt:lpstr>Generando el conjunto de datos de la cadena</vt:lpstr>
      <vt:lpstr>Cómo interpretar diagramas de dispersión</vt:lpstr>
      <vt:lpstr>Cómo interpretar diagramas de dispersión</vt:lpstr>
      <vt:lpstr>Cómo interpretar diagramas de dispersión</vt:lpstr>
      <vt:lpstr>Generando el conjunto de datos de la bifurcación</vt:lpstr>
      <vt:lpstr>Generando el conjunto de datos de la bifurcación</vt:lpstr>
      <vt:lpstr>Generando el conjunto de datos de la bifurcación</vt:lpstr>
      <vt:lpstr>Generando el conjunto de datos del colisionador</vt:lpstr>
      <vt:lpstr>Generando el conjunto de datos del colisionador</vt:lpstr>
      <vt:lpstr>Generando el conjunto de datos del colisionador</vt:lpstr>
      <vt:lpstr>Generando el conjunto de datos del colisionador</vt:lpstr>
      <vt:lpstr>Ajuste de los modelos de regresión</vt:lpstr>
      <vt:lpstr>Ajuste de los modelos de regresión</vt:lpstr>
      <vt:lpstr>Ajuste de los modelos de regresión</vt:lpstr>
      <vt:lpstr>Ajuste de los modelos de regresión</vt:lpstr>
      <vt:lpstr>Ajuste de los modelos de regresión</vt:lpstr>
      <vt:lpstr>Ajuste de los modelos de regresión</vt:lpstr>
      <vt:lpstr>Ajuste de los modelos de regresión</vt:lpstr>
      <vt:lpstr>Ajuste de los modelos de regresión</vt:lpstr>
      <vt:lpstr>Ajuste de los modelos de regresión</vt:lpstr>
      <vt:lpstr>Ajuste de los modelos de regresión</vt:lpstr>
      <vt:lpstr>Relaciones falsas en la vida real</vt:lpstr>
      <vt:lpstr>Relaciones falsas en la vida real</vt:lpstr>
      <vt:lpstr>Relaciones falsas en la vida real</vt:lpstr>
      <vt:lpstr>Relaciones falsas en la vida real</vt:lpstr>
      <vt:lpstr>Referencias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Olivares Rojas</dc:creator>
  <cp:lastModifiedBy>Juan Carlos Olivares Rojas</cp:lastModifiedBy>
  <cp:revision>3574</cp:revision>
  <cp:lastPrinted>2017-12-05T14:11:13Z</cp:lastPrinted>
  <dcterms:modified xsi:type="dcterms:W3CDTF">2025-03-14T18:05:28Z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15.0027</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28</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47</vt:i4>
  </property>
  <property fmtid="{D5CDD505-2E9C-101B-9397-08002B2CF9AE}" pid="12" name="ContentTypeId">
    <vt:lpwstr>0x010100DF62DFFDA11CBF4B9C31C05E5AD73571</vt:lpwstr>
  </property>
</Properties>
</file>