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38"/>
  </p:notesMasterIdLst>
  <p:handoutMasterIdLst>
    <p:handoutMasterId r:id="rId139"/>
  </p:handoutMasterIdLst>
  <p:sldIdLst>
    <p:sldId id="668" r:id="rId5"/>
    <p:sldId id="2426" r:id="rId6"/>
    <p:sldId id="2472" r:id="rId7"/>
    <p:sldId id="2483" r:id="rId8"/>
    <p:sldId id="2473" r:id="rId9"/>
    <p:sldId id="2664" r:id="rId10"/>
    <p:sldId id="2556" r:id="rId11"/>
    <p:sldId id="2665" r:id="rId12"/>
    <p:sldId id="2666" r:id="rId13"/>
    <p:sldId id="2600" r:id="rId14"/>
    <p:sldId id="2667" r:id="rId15"/>
    <p:sldId id="2585" r:id="rId16"/>
    <p:sldId id="2668" r:id="rId17"/>
    <p:sldId id="2601" r:id="rId18"/>
    <p:sldId id="2602" r:id="rId19"/>
    <p:sldId id="2586" r:id="rId20"/>
    <p:sldId id="2557" r:id="rId21"/>
    <p:sldId id="2603" r:id="rId22"/>
    <p:sldId id="2558" r:id="rId23"/>
    <p:sldId id="2604" r:id="rId24"/>
    <p:sldId id="2669" r:id="rId25"/>
    <p:sldId id="2588" r:id="rId26"/>
    <p:sldId id="2670" r:id="rId27"/>
    <p:sldId id="2605" r:id="rId28"/>
    <p:sldId id="2492" r:id="rId29"/>
    <p:sldId id="2493" r:id="rId30"/>
    <p:sldId id="2671" r:id="rId31"/>
    <p:sldId id="2672" r:id="rId32"/>
    <p:sldId id="2673" r:id="rId33"/>
    <p:sldId id="2674" r:id="rId34"/>
    <p:sldId id="2494" r:id="rId35"/>
    <p:sldId id="2484" r:id="rId36"/>
    <p:sldId id="2606" r:id="rId37"/>
    <p:sldId id="2675" r:id="rId38"/>
    <p:sldId id="2676" r:id="rId39"/>
    <p:sldId id="2589" r:id="rId40"/>
    <p:sldId id="2677" r:id="rId41"/>
    <p:sldId id="2607" r:id="rId42"/>
    <p:sldId id="2488" r:id="rId43"/>
    <p:sldId id="2678" r:id="rId44"/>
    <p:sldId id="2590" r:id="rId45"/>
    <p:sldId id="2679" r:id="rId46"/>
    <p:sldId id="2489" r:id="rId47"/>
    <p:sldId id="2611" r:id="rId48"/>
    <p:sldId id="2559" r:id="rId49"/>
    <p:sldId id="2680" r:id="rId50"/>
    <p:sldId id="2681" r:id="rId51"/>
    <p:sldId id="2682" r:id="rId52"/>
    <p:sldId id="2496" r:id="rId53"/>
    <p:sldId id="2683" r:id="rId54"/>
    <p:sldId id="2612" r:id="rId55"/>
    <p:sldId id="2613" r:id="rId56"/>
    <p:sldId id="2614" r:id="rId57"/>
    <p:sldId id="2684" r:id="rId58"/>
    <p:sldId id="2497" r:id="rId59"/>
    <p:sldId id="2685" r:id="rId60"/>
    <p:sldId id="2686" r:id="rId61"/>
    <p:sldId id="2498" r:id="rId62"/>
    <p:sldId id="2615" r:id="rId63"/>
    <p:sldId id="2687" r:id="rId64"/>
    <p:sldId id="2688" r:id="rId65"/>
    <p:sldId id="2560" r:id="rId66"/>
    <p:sldId id="2689" r:id="rId67"/>
    <p:sldId id="2499" r:id="rId68"/>
    <p:sldId id="2561" r:id="rId69"/>
    <p:sldId id="2616" r:id="rId70"/>
    <p:sldId id="2501" r:id="rId71"/>
    <p:sldId id="2617" r:id="rId72"/>
    <p:sldId id="2562" r:id="rId73"/>
    <p:sldId id="2690" r:id="rId74"/>
    <p:sldId id="2618" r:id="rId75"/>
    <p:sldId id="2592" r:id="rId76"/>
    <p:sldId id="2691" r:id="rId77"/>
    <p:sldId id="2619" r:id="rId78"/>
    <p:sldId id="2502" r:id="rId79"/>
    <p:sldId id="2593" r:id="rId80"/>
    <p:sldId id="2563" r:id="rId81"/>
    <p:sldId id="2503" r:id="rId82"/>
    <p:sldId id="2505" r:id="rId83"/>
    <p:sldId id="2692" r:id="rId84"/>
    <p:sldId id="2620" r:id="rId85"/>
    <p:sldId id="2693" r:id="rId86"/>
    <p:sldId id="2564" r:id="rId87"/>
    <p:sldId id="2621" r:id="rId88"/>
    <p:sldId id="2594" r:id="rId89"/>
    <p:sldId id="2595" r:id="rId90"/>
    <p:sldId id="2507" r:id="rId91"/>
    <p:sldId id="2622" r:id="rId92"/>
    <p:sldId id="2508" r:id="rId93"/>
    <p:sldId id="2510" r:id="rId94"/>
    <p:sldId id="2509" r:id="rId95"/>
    <p:sldId id="2694" r:id="rId96"/>
    <p:sldId id="2511" r:id="rId97"/>
    <p:sldId id="2596" r:id="rId98"/>
    <p:sldId id="2566" r:id="rId99"/>
    <p:sldId id="2597" r:id="rId100"/>
    <p:sldId id="2565" r:id="rId101"/>
    <p:sldId id="2512" r:id="rId102"/>
    <p:sldId id="2623" r:id="rId103"/>
    <p:sldId id="2695" r:id="rId104"/>
    <p:sldId id="2696" r:id="rId105"/>
    <p:sldId id="2513" r:id="rId106"/>
    <p:sldId id="2514" r:id="rId107"/>
    <p:sldId id="2567" r:id="rId108"/>
    <p:sldId id="2697" r:id="rId109"/>
    <p:sldId id="2598" r:id="rId110"/>
    <p:sldId id="2515" r:id="rId111"/>
    <p:sldId id="2599" r:id="rId112"/>
    <p:sldId id="2698" r:id="rId113"/>
    <p:sldId id="2699" r:id="rId114"/>
    <p:sldId id="2700" r:id="rId115"/>
    <p:sldId id="2701" r:id="rId116"/>
    <p:sldId id="2624" r:id="rId117"/>
    <p:sldId id="2702" r:id="rId118"/>
    <p:sldId id="2625" r:id="rId119"/>
    <p:sldId id="2626" r:id="rId120"/>
    <p:sldId id="2627" r:id="rId121"/>
    <p:sldId id="2628" r:id="rId122"/>
    <p:sldId id="2703" r:id="rId123"/>
    <p:sldId id="2704" r:id="rId124"/>
    <p:sldId id="2629" r:id="rId125"/>
    <p:sldId id="2631" r:id="rId126"/>
    <p:sldId id="2632" r:id="rId127"/>
    <p:sldId id="2633" r:id="rId128"/>
    <p:sldId id="2634" r:id="rId129"/>
    <p:sldId id="2705" r:id="rId130"/>
    <p:sldId id="2635" r:id="rId131"/>
    <p:sldId id="2636" r:id="rId132"/>
    <p:sldId id="2706" r:id="rId133"/>
    <p:sldId id="2707" r:id="rId134"/>
    <p:sldId id="2708" r:id="rId135"/>
    <p:sldId id="2491" r:id="rId136"/>
    <p:sldId id="514" r:id="rId137"/>
  </p:sldIdLst>
  <p:sldSz cx="9144000" cy="6858000" type="screen4x3"/>
  <p:notesSz cx="7772400" cy="100584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607"/>
    <p:restoredTop sz="92925"/>
  </p:normalViewPr>
  <p:slideViewPr>
    <p:cSldViewPr snapToGrid="0" snapToObjects="1">
      <p:cViewPr varScale="1">
        <p:scale>
          <a:sx n="119" d="100"/>
          <a:sy n="119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0" d="100"/>
          <a:sy n="90" d="100"/>
        </p:scale>
        <p:origin x="2520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3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63" Type="http://schemas.openxmlformats.org/officeDocument/2006/relationships/slide" Target="slides/slide59.xml"/><Relationship Id="rId84" Type="http://schemas.openxmlformats.org/officeDocument/2006/relationships/slide" Target="slides/slide80.xml"/><Relationship Id="rId138" Type="http://schemas.openxmlformats.org/officeDocument/2006/relationships/notesMaster" Target="notesMasters/notesMaster1.xml"/><Relationship Id="rId107" Type="http://schemas.openxmlformats.org/officeDocument/2006/relationships/slide" Target="slides/slide103.xml"/><Relationship Id="rId11" Type="http://schemas.openxmlformats.org/officeDocument/2006/relationships/slide" Target="slides/slide7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102" Type="http://schemas.openxmlformats.org/officeDocument/2006/relationships/slide" Target="slides/slide98.xml"/><Relationship Id="rId123" Type="http://schemas.openxmlformats.org/officeDocument/2006/relationships/slide" Target="slides/slide119.xml"/><Relationship Id="rId128" Type="http://schemas.openxmlformats.org/officeDocument/2006/relationships/slide" Target="slides/slide124.xml"/><Relationship Id="rId5" Type="http://schemas.openxmlformats.org/officeDocument/2006/relationships/slide" Target="slides/slide1.xml"/><Relationship Id="rId90" Type="http://schemas.openxmlformats.org/officeDocument/2006/relationships/slide" Target="slides/slide86.xml"/><Relationship Id="rId95" Type="http://schemas.openxmlformats.org/officeDocument/2006/relationships/slide" Target="slides/slide91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113" Type="http://schemas.openxmlformats.org/officeDocument/2006/relationships/slide" Target="slides/slide109.xml"/><Relationship Id="rId118" Type="http://schemas.openxmlformats.org/officeDocument/2006/relationships/slide" Target="slides/slide114.xml"/><Relationship Id="rId134" Type="http://schemas.openxmlformats.org/officeDocument/2006/relationships/slide" Target="slides/slide130.xml"/><Relationship Id="rId139" Type="http://schemas.openxmlformats.org/officeDocument/2006/relationships/handoutMaster" Target="handoutMasters/handoutMaster1.xml"/><Relationship Id="rId80" Type="http://schemas.openxmlformats.org/officeDocument/2006/relationships/slide" Target="slides/slide76.xml"/><Relationship Id="rId85" Type="http://schemas.openxmlformats.org/officeDocument/2006/relationships/slide" Target="slides/slide81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59" Type="http://schemas.openxmlformats.org/officeDocument/2006/relationships/slide" Target="slides/slide55.xml"/><Relationship Id="rId103" Type="http://schemas.openxmlformats.org/officeDocument/2006/relationships/slide" Target="slides/slide99.xml"/><Relationship Id="rId108" Type="http://schemas.openxmlformats.org/officeDocument/2006/relationships/slide" Target="slides/slide104.xml"/><Relationship Id="rId124" Type="http://schemas.openxmlformats.org/officeDocument/2006/relationships/slide" Target="slides/slide120.xml"/><Relationship Id="rId129" Type="http://schemas.openxmlformats.org/officeDocument/2006/relationships/slide" Target="slides/slide125.xml"/><Relationship Id="rId54" Type="http://schemas.openxmlformats.org/officeDocument/2006/relationships/slide" Target="slides/slide50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91" Type="http://schemas.openxmlformats.org/officeDocument/2006/relationships/slide" Target="slides/slide87.xml"/><Relationship Id="rId96" Type="http://schemas.openxmlformats.org/officeDocument/2006/relationships/slide" Target="slides/slide92.xml"/><Relationship Id="rId14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49" Type="http://schemas.openxmlformats.org/officeDocument/2006/relationships/slide" Target="slides/slide45.xml"/><Relationship Id="rId114" Type="http://schemas.openxmlformats.org/officeDocument/2006/relationships/slide" Target="slides/slide110.xml"/><Relationship Id="rId119" Type="http://schemas.openxmlformats.org/officeDocument/2006/relationships/slide" Target="slides/slide115.xml"/><Relationship Id="rId44" Type="http://schemas.openxmlformats.org/officeDocument/2006/relationships/slide" Target="slides/slide40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81" Type="http://schemas.openxmlformats.org/officeDocument/2006/relationships/slide" Target="slides/slide77.xml"/><Relationship Id="rId86" Type="http://schemas.openxmlformats.org/officeDocument/2006/relationships/slide" Target="slides/slide82.xml"/><Relationship Id="rId130" Type="http://schemas.openxmlformats.org/officeDocument/2006/relationships/slide" Target="slides/slide126.xml"/><Relationship Id="rId135" Type="http://schemas.openxmlformats.org/officeDocument/2006/relationships/slide" Target="slides/slide131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109" Type="http://schemas.openxmlformats.org/officeDocument/2006/relationships/slide" Target="slides/slide10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6" Type="http://schemas.openxmlformats.org/officeDocument/2006/relationships/slide" Target="slides/slide72.xml"/><Relationship Id="rId97" Type="http://schemas.openxmlformats.org/officeDocument/2006/relationships/slide" Target="slides/slide93.xml"/><Relationship Id="rId104" Type="http://schemas.openxmlformats.org/officeDocument/2006/relationships/slide" Target="slides/slide100.xml"/><Relationship Id="rId120" Type="http://schemas.openxmlformats.org/officeDocument/2006/relationships/slide" Target="slides/slide116.xml"/><Relationship Id="rId125" Type="http://schemas.openxmlformats.org/officeDocument/2006/relationships/slide" Target="slides/slide121.xml"/><Relationship Id="rId141" Type="http://schemas.openxmlformats.org/officeDocument/2006/relationships/viewProps" Target="view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92" Type="http://schemas.openxmlformats.org/officeDocument/2006/relationships/slide" Target="slides/slide88.xml"/><Relationship Id="rId2" Type="http://schemas.openxmlformats.org/officeDocument/2006/relationships/customXml" Target="../customXml/item2.xml"/><Relationship Id="rId29" Type="http://schemas.openxmlformats.org/officeDocument/2006/relationships/slide" Target="slides/slide25.xml"/><Relationship Id="rId24" Type="http://schemas.openxmlformats.org/officeDocument/2006/relationships/slide" Target="slides/slide20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66" Type="http://schemas.openxmlformats.org/officeDocument/2006/relationships/slide" Target="slides/slide62.xml"/><Relationship Id="rId87" Type="http://schemas.openxmlformats.org/officeDocument/2006/relationships/slide" Target="slides/slide83.xml"/><Relationship Id="rId110" Type="http://schemas.openxmlformats.org/officeDocument/2006/relationships/slide" Target="slides/slide106.xml"/><Relationship Id="rId115" Type="http://schemas.openxmlformats.org/officeDocument/2006/relationships/slide" Target="slides/slide111.xml"/><Relationship Id="rId131" Type="http://schemas.openxmlformats.org/officeDocument/2006/relationships/slide" Target="slides/slide127.xml"/><Relationship Id="rId136" Type="http://schemas.openxmlformats.org/officeDocument/2006/relationships/slide" Target="slides/slide132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56" Type="http://schemas.openxmlformats.org/officeDocument/2006/relationships/slide" Target="slides/slide52.xml"/><Relationship Id="rId77" Type="http://schemas.openxmlformats.org/officeDocument/2006/relationships/slide" Target="slides/slide73.xml"/><Relationship Id="rId100" Type="http://schemas.openxmlformats.org/officeDocument/2006/relationships/slide" Target="slides/slide96.xml"/><Relationship Id="rId105" Type="http://schemas.openxmlformats.org/officeDocument/2006/relationships/slide" Target="slides/slide101.xml"/><Relationship Id="rId126" Type="http://schemas.openxmlformats.org/officeDocument/2006/relationships/slide" Target="slides/slide12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93" Type="http://schemas.openxmlformats.org/officeDocument/2006/relationships/slide" Target="slides/slide89.xml"/><Relationship Id="rId98" Type="http://schemas.openxmlformats.org/officeDocument/2006/relationships/slide" Target="slides/slide94.xml"/><Relationship Id="rId121" Type="http://schemas.openxmlformats.org/officeDocument/2006/relationships/slide" Target="slides/slide117.xml"/><Relationship Id="rId142" Type="http://schemas.openxmlformats.org/officeDocument/2006/relationships/theme" Target="theme/theme1.xml"/><Relationship Id="rId3" Type="http://schemas.openxmlformats.org/officeDocument/2006/relationships/customXml" Target="../customXml/item3.xml"/><Relationship Id="rId25" Type="http://schemas.openxmlformats.org/officeDocument/2006/relationships/slide" Target="slides/slide21.xml"/><Relationship Id="rId46" Type="http://schemas.openxmlformats.org/officeDocument/2006/relationships/slide" Target="slides/slide42.xml"/><Relationship Id="rId67" Type="http://schemas.openxmlformats.org/officeDocument/2006/relationships/slide" Target="slides/slide63.xml"/><Relationship Id="rId116" Type="http://schemas.openxmlformats.org/officeDocument/2006/relationships/slide" Target="slides/slide112.xml"/><Relationship Id="rId137" Type="http://schemas.openxmlformats.org/officeDocument/2006/relationships/slide" Target="slides/slide13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62" Type="http://schemas.openxmlformats.org/officeDocument/2006/relationships/slide" Target="slides/slide58.xml"/><Relationship Id="rId83" Type="http://schemas.openxmlformats.org/officeDocument/2006/relationships/slide" Target="slides/slide79.xml"/><Relationship Id="rId88" Type="http://schemas.openxmlformats.org/officeDocument/2006/relationships/slide" Target="slides/slide84.xml"/><Relationship Id="rId111" Type="http://schemas.openxmlformats.org/officeDocument/2006/relationships/slide" Target="slides/slide107.xml"/><Relationship Id="rId132" Type="http://schemas.openxmlformats.org/officeDocument/2006/relationships/slide" Target="slides/slide128.xml"/><Relationship Id="rId15" Type="http://schemas.openxmlformats.org/officeDocument/2006/relationships/slide" Target="slides/slide11.xml"/><Relationship Id="rId36" Type="http://schemas.openxmlformats.org/officeDocument/2006/relationships/slide" Target="slides/slide32.xml"/><Relationship Id="rId57" Type="http://schemas.openxmlformats.org/officeDocument/2006/relationships/slide" Target="slides/slide53.xml"/><Relationship Id="rId106" Type="http://schemas.openxmlformats.org/officeDocument/2006/relationships/slide" Target="slides/slide102.xml"/><Relationship Id="rId127" Type="http://schemas.openxmlformats.org/officeDocument/2006/relationships/slide" Target="slides/slide12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52" Type="http://schemas.openxmlformats.org/officeDocument/2006/relationships/slide" Target="slides/slide48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94" Type="http://schemas.openxmlformats.org/officeDocument/2006/relationships/slide" Target="slides/slide90.xml"/><Relationship Id="rId99" Type="http://schemas.openxmlformats.org/officeDocument/2006/relationships/slide" Target="slides/slide95.xml"/><Relationship Id="rId101" Type="http://schemas.openxmlformats.org/officeDocument/2006/relationships/slide" Target="slides/slide97.xml"/><Relationship Id="rId122" Type="http://schemas.openxmlformats.org/officeDocument/2006/relationships/slide" Target="slides/slide118.xml"/><Relationship Id="rId14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47" Type="http://schemas.openxmlformats.org/officeDocument/2006/relationships/slide" Target="slides/slide43.xml"/><Relationship Id="rId68" Type="http://schemas.openxmlformats.org/officeDocument/2006/relationships/slide" Target="slides/slide64.xml"/><Relationship Id="rId89" Type="http://schemas.openxmlformats.org/officeDocument/2006/relationships/slide" Target="slides/slide85.xml"/><Relationship Id="rId112" Type="http://schemas.openxmlformats.org/officeDocument/2006/relationships/slide" Target="slides/slide108.xml"/><Relationship Id="rId133" Type="http://schemas.openxmlformats.org/officeDocument/2006/relationships/slide" Target="slides/slide129.xml"/><Relationship Id="rId16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DC9F6084-19EA-9B47-B6EF-E1B91794D27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7E6E1EA-E9C1-844F-A659-01582AAB3D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F31BCC-1062-0043-9FD3-D3087026EBE1}" type="datetimeFigureOut">
              <a:rPr lang="es-MX" smtClean="0"/>
              <a:t>21/03/25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1C4DDAD-5A68-0042-92DC-4A9B664B2E4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D7D3E45-36AF-414B-87F5-CB8CEA9E3C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48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C68EDF-6B0A-3C41-BB9D-C70FADD808B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59911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2000" spc="-1">
                <a:latin typeface="Arial"/>
              </a:rPr>
              <a:t>Click to edit the notes format</a:t>
            </a:r>
            <a:endParaRPr/>
          </a:p>
        </p:txBody>
      </p:sp>
      <p:sp>
        <p:nvSpPr>
          <p:cNvPr id="45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r>
              <a:rPr lang="en-US" sz="1400" spc="-1">
                <a:latin typeface="Times New Roman"/>
              </a:rPr>
              <a:t>&lt;header&gt;</a:t>
            </a:r>
            <a:endParaRPr/>
          </a:p>
        </p:txBody>
      </p:sp>
      <p:sp>
        <p:nvSpPr>
          <p:cNvPr id="46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lIns="0" tIns="0" rIns="0" bIns="0"/>
          <a:lstStyle/>
          <a:p>
            <a:pPr algn="r"/>
            <a:r>
              <a:rPr lang="en-US" sz="1400" spc="-1">
                <a:latin typeface="Times New Roman"/>
              </a:rPr>
              <a:t>&lt;date/time&gt;</a:t>
            </a:r>
            <a:endParaRPr/>
          </a:p>
        </p:txBody>
      </p:sp>
      <p:sp>
        <p:nvSpPr>
          <p:cNvPr id="47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r>
              <a:rPr lang="en-US" sz="1400" spc="-1">
                <a:latin typeface="Times New Roman"/>
              </a:rPr>
              <a:t>&lt;footer&gt;</a:t>
            </a:r>
            <a:endParaRPr/>
          </a:p>
        </p:txBody>
      </p:sp>
      <p:sp>
        <p:nvSpPr>
          <p:cNvPr id="48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lIns="0" tIns="0" rIns="0" bIns="0" anchor="b"/>
          <a:lstStyle/>
          <a:p>
            <a:pPr algn="r"/>
            <a:fld id="{13C3B623-6C9B-41FD-84A7-CD3729567FBE}" type="slidenum">
              <a:rPr lang="en-US" sz="1400" spc="-1">
                <a:latin typeface="Times New Roman"/>
              </a:rPr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body"/>
          </p:nvPr>
        </p:nvSpPr>
        <p:spPr>
          <a:xfrm>
            <a:off x="777960" y="4840200"/>
            <a:ext cx="6215760" cy="396000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5640" algn="just">
              <a:lnSpc>
                <a:spcPct val="100000"/>
              </a:lnSpc>
            </a:pPr>
            <a:endParaRPr dirty="0"/>
          </a:p>
        </p:txBody>
      </p:sp>
      <p:sp>
        <p:nvSpPr>
          <p:cNvPr id="251" name="CustomShape 2"/>
          <p:cNvSpPr/>
          <p:nvPr/>
        </p:nvSpPr>
        <p:spPr>
          <a:xfrm>
            <a:off x="4402080" y="9553680"/>
            <a:ext cx="3367800" cy="504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algn="r">
              <a:lnSpc>
                <a:spcPct val="100000"/>
              </a:lnSpc>
            </a:pPr>
            <a:fld id="{ACD51DA4-1314-4BFC-AA82-1584F3BD5610}" type="slidenum"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+mn-lt"/>
                <a:ea typeface="+mn-ea"/>
              </a:rPr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74757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08518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00238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738DE-D1A6-D2A1-959D-6C3BBBA6B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BEB2590-67D6-F513-6435-FA8A2A495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5682865-165A-EED9-454B-7D4389757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73266F0-C518-5489-7F74-7A11FA5D513B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26715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51361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70CB84-0B35-12DC-2257-A083CE8B22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20A8A9E9-7E2A-4F88-248A-27C72C64E5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915BA1F6-15A3-CB11-3DB4-D0D033B730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731A62-6D42-2F7F-FB8B-5F8FE473EA3D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tr-TR" sz="1400" spc="-1" smtClean="0">
                <a:latin typeface="Times New Roman"/>
              </a:rPr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819260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en-US" sz="1400" spc="-1" smtClean="0">
                <a:latin typeface="Times New Roman"/>
              </a:rPr>
              <a:t>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907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1624013" y="1257300"/>
            <a:ext cx="4524375" cy="339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/>
          </p:nvPr>
        </p:nvSpPr>
        <p:spPr/>
        <p:txBody>
          <a:bodyPr/>
          <a:lstStyle/>
          <a:p>
            <a:pPr algn="r"/>
            <a:fld id="{13C3B623-6C9B-41FD-84A7-CD3729567FBE}" type="slidenum">
              <a:rPr lang="en-US" sz="1400" spc="-1" smtClean="0">
                <a:latin typeface="Times New Roman"/>
              </a:rPr>
              <a:t>133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611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83676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/>
            </a:lvl1pPr>
          </a:lstStyle>
          <a:p>
            <a:endParaRPr dirty="0"/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182880" y="938615"/>
            <a:ext cx="8749364" cy="5712442"/>
          </a:xfrm>
          <a:prstGeom prst="rect">
            <a:avLst/>
          </a:prstGeom>
        </p:spPr>
        <p:txBody>
          <a:bodyPr lIns="0" tIns="0" rIns="0" bIns="0" anchor="ctr"/>
          <a:lstStyle>
            <a:lvl1pPr algn="l">
              <a:defRPr/>
            </a:lvl1pPr>
          </a:lstStyle>
          <a:p>
            <a:pPr algn="ctr"/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47CFC-816F-41D0-AAC0-9BF4FEBC753E}" type="datetimeFigureOut">
              <a:rPr lang="es-ES" smtClean="0"/>
              <a:pPr/>
              <a:t>21/3/25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2FADFE-3B8F-471C-ABF0-DBC7717ECBBC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91944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stomShape 1" hidden="1"/>
          <p:cNvSpPr/>
          <p:nvPr/>
        </p:nvSpPr>
        <p:spPr>
          <a:xfrm>
            <a:off x="4500000" y="-27360"/>
            <a:ext cx="4679280" cy="115380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1600" b="1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TECNOLÓGICO NACIONAL DE MÉXICO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Instituto Tecnológico de Morelia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600" strike="noStrike" spc="-1">
                <a:solidFill>
                  <a:srgbClr val="737373"/>
                </a:solidFill>
                <a:uFill>
                  <a:solidFill>
                    <a:srgbClr val="FFFFFF"/>
                  </a:solidFill>
                </a:uFill>
                <a:latin typeface="Soberana Sans Light"/>
                <a:ea typeface="Soberana Sans Light"/>
              </a:rPr>
              <a:t>Centro de Cómputo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0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EurekaSans-Light"/>
                <a:ea typeface="EurekaSans-Light"/>
              </a:rPr>
              <a:t> </a:t>
            </a:r>
            <a:endParaRPr/>
          </a:p>
          <a:p>
            <a:pPr algn="r">
              <a:lnSpc>
                <a:spcPct val="100000"/>
              </a:lnSpc>
            </a:pPr>
            <a:r>
              <a:rPr lang="en-US" sz="1200" strike="noStrike" spc="-1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Times New Roman"/>
              </a:rPr>
              <a:t> </a:t>
            </a:r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0" y="985840"/>
            <a:ext cx="9143999" cy="941736"/>
          </a:xfrm>
          <a:prstGeom prst="rect">
            <a:avLst/>
          </a:prstGeom>
        </p:spPr>
        <p:txBody>
          <a:bodyPr lIns="0" tIns="0" rIns="0" bIns="0" anchor="ctr"/>
          <a:lstStyle/>
          <a:p>
            <a:r>
              <a:rPr lang="en-US" sz="1800" spc="-1" dirty="0">
                <a:latin typeface="Arial"/>
              </a:rPr>
              <a:t>Click to edit the title text format</a:t>
            </a:r>
            <a:endParaRPr dirty="0"/>
          </a:p>
        </p:txBody>
      </p:sp>
      <p:sp>
        <p:nvSpPr>
          <p:cNvPr id="9" name="PlaceHolder 4"/>
          <p:cNvSpPr>
            <a:spLocks noGrp="1"/>
          </p:cNvSpPr>
          <p:nvPr>
            <p:ph type="body"/>
          </p:nvPr>
        </p:nvSpPr>
        <p:spPr>
          <a:xfrm>
            <a:off x="0" y="1927576"/>
            <a:ext cx="9143999" cy="4930423"/>
          </a:xfrm>
          <a:prstGeom prst="rect">
            <a:avLst/>
          </a:prstGeom>
        </p:spPr>
        <p:txBody>
          <a:bodyPr lIns="0" tIns="0" rIns="0" bIns="0"/>
          <a:lstStyle/>
          <a:p>
            <a:pPr marL="432000" indent="-324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800" spc="-1" dirty="0">
                <a:latin typeface="Arial"/>
              </a:rPr>
              <a:t>Click to edit the outline text format</a:t>
            </a:r>
            <a:endParaRPr dirty="0"/>
          </a:p>
          <a:p>
            <a:pPr marL="864000" lvl="1" indent="-324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2000" spc="-1" dirty="0">
                <a:latin typeface="Arial"/>
              </a:rPr>
              <a:t>Second Outline Level</a:t>
            </a:r>
            <a:endParaRPr dirty="0"/>
          </a:p>
          <a:p>
            <a:pPr marL="1296000" lvl="2" indent="-288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1800" spc="-1" dirty="0">
                <a:latin typeface="Arial"/>
              </a:rPr>
              <a:t>Third Outline Level</a:t>
            </a:r>
            <a:endParaRPr dirty="0"/>
          </a:p>
          <a:p>
            <a:pPr marL="1728000" lvl="3" indent="-216000"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en-US" sz="1800" spc="-1" dirty="0">
                <a:latin typeface="Arial"/>
              </a:rPr>
              <a:t>Fourth Outline Level</a:t>
            </a:r>
            <a:endParaRPr dirty="0"/>
          </a:p>
          <a:p>
            <a:pPr marL="2160000" lvl="4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Fifth Outline Level</a:t>
            </a:r>
            <a:endParaRPr dirty="0"/>
          </a:p>
          <a:p>
            <a:pPr marL="2592000" lvl="5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Sixth Outline Level</a:t>
            </a:r>
            <a:endParaRPr dirty="0"/>
          </a:p>
          <a:p>
            <a:pPr marL="3024000" lvl="6" indent="-216000"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en-US" sz="2000" spc="-1" dirty="0">
                <a:latin typeface="Arial"/>
              </a:rPr>
              <a:t>Seventh Outline Level</a:t>
            </a:r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causal-ntbk-06" TargetMode="Externa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hyperlink" Target="mailto:juan.or@morelia.tecnm.mx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hyperlink" Target="https://bit.ly/causal-ntbk-06" TargetMode="External"/><Relationship Id="rId1" Type="http://schemas.openxmlformats.org/officeDocument/2006/relationships/slideLayout" Target="../slideLayouts/slideLayout3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153360" y="1964340"/>
            <a:ext cx="8836560" cy="46756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MX"/>
          </a:p>
        </p:txBody>
      </p:sp>
      <p:sp>
        <p:nvSpPr>
          <p:cNvPr id="50" name="CustomShape 2"/>
          <p:cNvSpPr/>
          <p:nvPr/>
        </p:nvSpPr>
        <p:spPr>
          <a:xfrm>
            <a:off x="1005840" y="2011680"/>
            <a:ext cx="7680600" cy="4581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es-MX"/>
          </a:p>
        </p:txBody>
      </p:sp>
      <p:sp>
        <p:nvSpPr>
          <p:cNvPr id="51" name="CustomShape 3"/>
          <p:cNvSpPr/>
          <p:nvPr/>
        </p:nvSpPr>
        <p:spPr>
          <a:xfrm>
            <a:off x="683820" y="2057364"/>
            <a:ext cx="7775640" cy="911880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>
              <a:lnSpc>
                <a:spcPct val="100000"/>
              </a:lnSpc>
            </a:pP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Modelos</a:t>
            </a:r>
            <a:r>
              <a:rPr lang="en-US" sz="40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 </a:t>
            </a:r>
            <a:r>
              <a:rPr lang="en-US" sz="4000" b="1" spc="-1" dirty="0" err="1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Causales</a:t>
            </a:r>
            <a:endParaRPr lang="en-US" sz="4000" b="1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Montserrat" panose="00000500000000000000" pitchFamily="2" charset="0"/>
              <a:ea typeface="Calibri"/>
            </a:endParaRPr>
          </a:p>
        </p:txBody>
      </p:sp>
      <p:sp>
        <p:nvSpPr>
          <p:cNvPr id="52" name="CustomShape 4"/>
          <p:cNvSpPr/>
          <p:nvPr/>
        </p:nvSpPr>
        <p:spPr>
          <a:xfrm>
            <a:off x="8344" y="4914428"/>
            <a:ext cx="9126592" cy="1468101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ctr"/>
            <a:r>
              <a:rPr lang="en-US" sz="2800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Dr. Juan Carlos Olivares Rojas</a:t>
            </a:r>
          </a:p>
        </p:txBody>
      </p:sp>
      <p:sp>
        <p:nvSpPr>
          <p:cNvPr id="9" name="CustomShape 4"/>
          <p:cNvSpPr/>
          <p:nvPr/>
        </p:nvSpPr>
        <p:spPr>
          <a:xfrm>
            <a:off x="3365374" y="6392566"/>
            <a:ext cx="5769562" cy="491595"/>
          </a:xfrm>
          <a:prstGeom prst="rect">
            <a:avLst/>
          </a:prstGeom>
          <a:noFill/>
          <a:ln w="1260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5720" tIns="45000" rIns="45720" bIns="45000"/>
          <a:lstStyle/>
          <a:p>
            <a:pPr algn="r">
              <a:lnSpc>
                <a:spcPct val="100000"/>
              </a:lnSpc>
            </a:pPr>
            <a:r>
              <a:rPr lang="en-US" sz="2400" b="1" i="1" spc="-1" dirty="0">
                <a:uFill>
                  <a:solidFill>
                    <a:srgbClr val="FFFFFF"/>
                  </a:solidFill>
                </a:uFill>
                <a:latin typeface="Montserrat" panose="00000500000000000000" pitchFamily="2" charset="0"/>
                <a:ea typeface="Calibri"/>
              </a:rPr>
              <a:t>Marzo 2025</a:t>
            </a:r>
          </a:p>
        </p:txBody>
      </p:sp>
      <p:pic>
        <p:nvPicPr>
          <p:cNvPr id="12" name="image3.png">
            <a:extLst>
              <a:ext uri="{FF2B5EF4-FFF2-40B4-BE49-F238E27FC236}">
                <a16:creationId xmlns:a16="http://schemas.microsoft.com/office/drawing/2014/main" id="{E3FC5802-4994-6F41-AEFF-8BB29AEAEBA5}"/>
              </a:ext>
            </a:extLst>
          </p:cNvPr>
          <p:cNvPicPr/>
          <p:nvPr/>
        </p:nvPicPr>
        <p:blipFill>
          <a:blip r:embed="rId3"/>
          <a:srcRect r="89894"/>
          <a:stretch/>
        </p:blipFill>
        <p:spPr>
          <a:xfrm>
            <a:off x="5804411" y="74921"/>
            <a:ext cx="1833875" cy="1228605"/>
          </a:xfrm>
          <a:prstGeom prst="rect">
            <a:avLst/>
          </a:prstGeom>
          <a:ln w="12600">
            <a:noFill/>
          </a:ln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B096BA5E-FD79-6D41-B567-5BDB57808176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3" y="101482"/>
            <a:ext cx="5316716" cy="106889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2DD98D01-FCD8-B644-D58D-02027930AC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8286" y="0"/>
            <a:ext cx="1255343" cy="144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65039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C1FDF4-DA21-85C9-6234-5D1E451989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42AD16C-74F6-ADD1-8025-E69C5927AC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Flujo de información en un grafo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5FF61BC-C219-4004-9E69-D88832075202}"/>
              </a:ext>
            </a:extLst>
          </p:cNvPr>
          <p:cNvSpPr txBox="1"/>
          <p:nvPr/>
        </p:nvSpPr>
        <p:spPr>
          <a:xfrm>
            <a:off x="316829" y="1143000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Tenga en cuenta que, a veces, al hablar de </a:t>
            </a:r>
            <a:r>
              <a:rPr lang="es-MX" sz="3200" dirty="0">
                <a:solidFill>
                  <a:srgbClr val="FFC000"/>
                </a:solidFill>
              </a:rPr>
              <a:t>separación-d</a:t>
            </a:r>
            <a:r>
              <a:rPr lang="es-MX" sz="3200" dirty="0"/>
              <a:t>, podemos referirnos al </a:t>
            </a:r>
            <a:r>
              <a:rPr lang="es-MX" sz="3200" dirty="0">
                <a:solidFill>
                  <a:srgbClr val="FFC000"/>
                </a:solidFill>
              </a:rPr>
              <a:t>flujo de información en un grafo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Es importante recordar que </a:t>
            </a:r>
            <a:r>
              <a:rPr lang="es-MX" sz="3200" dirty="0">
                <a:solidFill>
                  <a:schemeClr val="accent4">
                    <a:lumMod val="75000"/>
                  </a:schemeClr>
                </a:solidFill>
              </a:rPr>
              <a:t>este flujo de información no es direccional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Esta falta de </a:t>
            </a:r>
            <a:r>
              <a:rPr lang="es-MX" sz="3200" dirty="0">
                <a:solidFill>
                  <a:srgbClr val="92D050"/>
                </a:solidFill>
              </a:rPr>
              <a:t>direccionalidad está estrechamente relacionada con los conceptos de correlación y confusión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01582735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713D70-1AEC-37FB-EE90-605980BD45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DF96C1C-4C56-4D69-7124-F41C50F5D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17460B00-B488-A1B0-93B6-63BA90E244DD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El segundo modelo utilizará las mismas variables, pero generadas en nuestro experimento, en lugar de registradas a partir de las observaciones.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Antes de entrenarlo, necesitamos descomprimir el tratamiento (uso del GPS) y el resultado (cambio en la memoria espacial).</a:t>
            </a:r>
          </a:p>
        </p:txBody>
      </p:sp>
    </p:spTree>
    <p:extLst>
      <p:ext uri="{BB962C8B-B14F-4D97-AF65-F5344CB8AC3E}">
        <p14:creationId xmlns:p14="http://schemas.microsoft.com/office/powerpoint/2010/main" val="8838871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06859-40F7-6A62-51BC-3457037123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4E0B1C1-A716-72E5-51A4-3526B1FFB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0C453C5-8895-FD84-CC2D-6D12F1F2A917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Esto se debe a que generamos 30 muestras para cada uno de los 20 niveles de intervención y las almacenamos como una lista anidada de listas.</a:t>
            </a:r>
          </a:p>
          <a:p>
            <a:pPr algn="just"/>
            <a:endParaRPr lang="es-MX" sz="3200" dirty="0">
              <a:solidFill>
                <a:schemeClr val="accent4">
                  <a:lumMod val="20000"/>
                  <a:lumOff val="80000"/>
                </a:schemeClr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Para facilitar la comparación con los modelos observacionales, queremos reformular el modelo para que tenga 600 observaciones en lugar de 20*30:</a:t>
            </a:r>
          </a:p>
        </p:txBody>
      </p:sp>
    </p:spTree>
    <p:extLst>
      <p:ext uri="{BB962C8B-B14F-4D97-AF65-F5344CB8AC3E}">
        <p14:creationId xmlns:p14="http://schemas.microsoft.com/office/powerpoint/2010/main" val="394941691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CFB9CF-BDC1-A905-1516-3189174548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079F0F4-6336-5989-88D7-8AA8CC5A3C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08EF526-C99A-1B05-626E-BFFA195CB967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Comenzamos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generando datos de prueba</a:t>
            </a:r>
            <a:r>
              <a:rPr lang="es-MX" sz="3200" dirty="0">
                <a:effectLst/>
                <a:latin typeface="Helvetica" pitchFamily="2" charset="0"/>
              </a:rPr>
              <a:t>. Es tan sencillo como generar una secuencia entre 1 y 20. Estos números cuantifican el número de unidades de uso del GPS.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A continuación, consultamos ambos modelos para generar predicciones basadas en los datos de prueba. La siguiente figura presenta un diagrama de dispersión de la distribución de la intervención y las predicciones de ambos modelos:</a:t>
            </a:r>
            <a:endParaRPr lang="es-MX" sz="3200" baseline="-250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871345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9BD720-0233-C002-9AFC-9BC4A685CB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A2F9EBB-97A6-A3F1-122C-815DD179F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7E79E2C1-984B-CD15-D2EB-EAD2B37D19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38" y="1143000"/>
            <a:ext cx="7562523" cy="509016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C3492523-77CE-54E0-30B3-14D6B4A9188D}"/>
              </a:ext>
            </a:extLst>
          </p:cNvPr>
          <p:cNvSpPr txBox="1"/>
          <p:nvPr/>
        </p:nvSpPr>
        <p:spPr>
          <a:xfrm>
            <a:off x="0" y="621166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dirty="0"/>
              <a:t>Un diagrama de dispersión de la distribución intervencionista y dos líneas de regresión ajustadas</a:t>
            </a:r>
          </a:p>
        </p:txBody>
      </p:sp>
    </p:spTree>
    <p:extLst>
      <p:ext uri="{BB962C8B-B14F-4D97-AF65-F5344CB8AC3E}">
        <p14:creationId xmlns:p14="http://schemas.microsoft.com/office/powerpoint/2010/main" val="708402662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CF536E-0679-B631-21D9-B7D83F81A4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C42F367-E688-5B5C-C4A4-4BFA78E86B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E6D9CA4D-A01B-CDA4-BF4A-02A357BF59F9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Comparemos los valores de los coeficientes de regresión de ambos modelos: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Naive model:-0.3246130171160016</a:t>
            </a:r>
          </a:p>
          <a:p>
            <a:pPr algn="just"/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Experimental model:-0.4207238110947806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Como era de esperar, los valores de los coeficientes de ambos modelos difieren.</a:t>
            </a:r>
          </a:p>
        </p:txBody>
      </p:sp>
    </p:spTree>
    <p:extLst>
      <p:ext uri="{BB962C8B-B14F-4D97-AF65-F5344CB8AC3E}">
        <p14:creationId xmlns:p14="http://schemas.microsoft.com/office/powerpoint/2010/main" val="1856144845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545FAB-0B8B-8EC4-388B-61C9C501E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CEE6FBF-FDF8-BE5C-E517-9B08BAB8D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ABF175BC-39E3-31E1-EC62-CB6AED8D061B}"/>
              </a:ext>
            </a:extLst>
          </p:cNvPr>
          <p:cNvSpPr txBox="1"/>
          <p:nvPr/>
        </p:nvSpPr>
        <p:spPr>
          <a:xfrm>
            <a:off x="185057" y="1143000"/>
            <a:ext cx="8752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Veamos cómo obtener un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coeficiente causal válido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 a </a:t>
            </a:r>
            <a:r>
              <a:rPr lang="es-MX" sz="3200" dirty="0">
                <a:solidFill>
                  <a:schemeClr val="accent2">
                    <a:lumMod val="75000"/>
                  </a:schemeClr>
                </a:solidFill>
                <a:effectLst/>
                <a:latin typeface="Helvetica" pitchFamily="2" charset="0"/>
              </a:rPr>
              <a:t>partir de datos observacionales utilizando el criterio de la puerta principal 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en tres sencillos pasos.</a:t>
            </a:r>
          </a:p>
        </p:txBody>
      </p:sp>
    </p:spTree>
    <p:extLst>
      <p:ext uri="{BB962C8B-B14F-4D97-AF65-F5344CB8AC3E}">
        <p14:creationId xmlns:p14="http://schemas.microsoft.com/office/powerpoint/2010/main" val="3426509791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004901-6596-125D-6407-8C78160D1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4E9D4B8-4F69-BF1B-082B-964D42FCEB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El puente lineal hacia la tierra prometida causal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3D81078C-8319-34EB-4F26-FD72974F13A6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Resulta que, si tenemos la suerte de que nuestro </a:t>
            </a:r>
            <a:r>
              <a:rPr lang="es-MX" sz="32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modelo de interés sea lineal 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y se pueda </a:t>
            </a:r>
            <a:r>
              <a:rPr lang="es-MX" sz="32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aplicar el criterio de la puerta principal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, podemos calcular la </a:t>
            </a:r>
            <a:r>
              <a:rPr lang="es-MX" sz="3200" dirty="0">
                <a:solidFill>
                  <a:schemeClr val="accent2">
                    <a:lumMod val="75000"/>
                  </a:schemeClr>
                </a:solidFill>
                <a:latin typeface="Helvetica" pitchFamily="2" charset="0"/>
              </a:rPr>
              <a:t>estimación válida del efecto causal de X sobre Y en tres sencillos pasos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: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marL="514350" indent="-514350" algn="just">
              <a:buFont typeface="+mj-lt"/>
              <a:buAutoNum type="arabicPeriod"/>
            </a:pP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Ajustar un modelo, Z ~ X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Ajustar un modelo, Y ~ Z + X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Multiplicar los coeficientes del modelo 1 por el modelo 2</a:t>
            </a:r>
            <a:endParaRPr lang="es-MX" sz="3200" dirty="0">
              <a:solidFill>
                <a:srgbClr val="FFC00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765143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C6AEA0-07B2-8AC0-C04F-C9C0AC8E0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3B1C6FC-D40B-B515-002E-383320C62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El puente lineal hacia la tierra prometida causal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3193FC9-25A6-250E-DBB1-5D37EA7CA0DC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Helvetica" pitchFamily="2" charset="0"/>
              </a:rPr>
              <a:t>Vamos a programarlo:</a:t>
            </a:r>
          </a:p>
          <a:p>
            <a:pPr algn="just"/>
            <a:r>
              <a:rPr lang="es-MX" sz="3200" dirty="0">
                <a:latin typeface="Helvetica" pitchFamily="2" charset="0"/>
              </a:rPr>
              <a:t>1. Primero, </a:t>
            </a:r>
            <a:r>
              <a:rPr lang="es-MX" sz="3200" dirty="0">
                <a:solidFill>
                  <a:srgbClr val="00B050"/>
                </a:solidFill>
                <a:latin typeface="Helvetica" pitchFamily="2" charset="0"/>
              </a:rPr>
              <a:t>entrenamos el modelo para que regrese Z sobre X (Z ~ X)</a:t>
            </a:r>
            <a:r>
              <a:rPr lang="es-MX" sz="3200" dirty="0">
                <a:latin typeface="Helvetica" pitchFamily="2" charset="0"/>
              </a:rPr>
              <a:t>. Tenga en cuenta que solo utilizamos datos observacionales.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latin typeface="Helvetica" pitchFamily="2" charset="0"/>
              </a:rPr>
              <a:t>2.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A continuación, entrenamos el modelo para que regrese Y sobre X y Z</a:t>
            </a:r>
            <a:r>
              <a:rPr lang="es-MX" sz="3200" dirty="0">
                <a:latin typeface="Helvetica" pitchFamily="2" charset="0"/>
              </a:rPr>
              <a:t>. Tenga en cuenta que en ambos casos, seguimos la misma lógica que en el caso continuo descrito anteriormente.</a:t>
            </a:r>
          </a:p>
        </p:txBody>
      </p:sp>
    </p:spTree>
    <p:extLst>
      <p:ext uri="{BB962C8B-B14F-4D97-AF65-F5344CB8AC3E}">
        <p14:creationId xmlns:p14="http://schemas.microsoft.com/office/powerpoint/2010/main" val="2135523479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E8AA4E-248E-C860-90A7-88FA1B72F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BD3C8BF-0AF7-4DB2-FED4-22CC8BCA2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El puente lineal hacia la tierra prometida causal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10637D6-489C-38FD-762D-5C6187AA7095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Helvetica" pitchFamily="2" charset="0"/>
              </a:rPr>
              <a:t>3. Finalmente, multiplicamos los coeficientes de ambos modelos.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latin typeface="Helvetica" pitchFamily="2" charset="0"/>
              </a:rPr>
              <a:t>Tomamos el </a:t>
            </a:r>
            <a:r>
              <a:rPr lang="es-MX" sz="3200" dirty="0">
                <a:solidFill>
                  <a:srgbClr val="00B050"/>
                </a:solidFill>
                <a:latin typeface="Helvetica" pitchFamily="2" charset="0"/>
              </a:rPr>
              <a:t>coeficiente 0 del primer modelo </a:t>
            </a:r>
            <a:r>
              <a:rPr lang="es-MX" sz="3200" dirty="0">
                <a:latin typeface="Helvetica" pitchFamily="2" charset="0"/>
              </a:rPr>
              <a:t>(solo hay un coeficiente para el uso del GPS) </a:t>
            </a:r>
            <a:r>
              <a:rPr lang="es-MX" sz="3200" dirty="0">
                <a:solidFill>
                  <a:srgbClr val="00B050"/>
                </a:solidFill>
                <a:latin typeface="Helvetica" pitchFamily="2" charset="0"/>
              </a:rPr>
              <a:t>y el coeficiente 1 del segundo modelo</a:t>
            </a:r>
            <a:r>
              <a:rPr lang="es-MX" sz="3200" dirty="0">
                <a:latin typeface="Helvetica" pitchFamily="2" charset="0"/>
              </a:rPr>
              <a:t> (ya que nos interesa el efecto del volumen del hipocampo en la memoria espacial dado el uso de la GPU) y los multiplicamos.</a:t>
            </a:r>
          </a:p>
        </p:txBody>
      </p:sp>
    </p:spTree>
    <p:extLst>
      <p:ext uri="{BB962C8B-B14F-4D97-AF65-F5344CB8AC3E}">
        <p14:creationId xmlns:p14="http://schemas.microsoft.com/office/powerpoint/2010/main" val="1885607860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34559A-13B5-0210-4B3E-33D04D674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8AFA309-B77D-A43E-982A-BE4A6B750F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El puente lineal hacia la tierra prometida causal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34B59D38-46A6-DF56-EE0C-A19E678EF5E8}"/>
              </a:ext>
            </a:extLst>
          </p:cNvPr>
          <p:cNvSpPr txBox="1"/>
          <p:nvPr/>
        </p:nvSpPr>
        <p:spPr>
          <a:xfrm>
            <a:off x="185057" y="1143000"/>
            <a:ext cx="8752114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Helvetica" pitchFamily="2" charset="0"/>
              </a:rPr>
              <a:t>Esto nos da la siguiente </a:t>
            </a:r>
            <a:r>
              <a:rPr lang="es-MX" sz="3200" dirty="0">
                <a:solidFill>
                  <a:srgbClr val="00B050"/>
                </a:solidFill>
                <a:latin typeface="Helvetica" pitchFamily="2" charset="0"/>
              </a:rPr>
              <a:t>estimación del efecto causal: −0.43713599902679</a:t>
            </a:r>
          </a:p>
          <a:p>
            <a:pPr algn="just"/>
            <a:endParaRPr lang="es-MX" sz="3200" baseline="-25000" dirty="0">
              <a:solidFill>
                <a:srgbClr val="00B050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00B0F0"/>
                </a:solidFill>
                <a:effectLst/>
                <a:latin typeface="Helvetica" pitchFamily="2" charset="0"/>
              </a:rPr>
              <a:t>Los valores estimados a partir de experimentos y los valores estimados a partir de datos observacionales pueden diferir en regímenes de muestras finitas</a:t>
            </a:r>
            <a:r>
              <a:rPr lang="es-MX" sz="3200" dirty="0">
                <a:effectLst/>
                <a:latin typeface="Helvetica" pitchFamily="2" charset="0"/>
              </a:rPr>
              <a:t>, y eso es completamente natural.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Cuanto mayor sea el tamaño de la muestra, menor será la discrepancia entre ellos que deberíamos esperar en promedio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722987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0ACF46-9F12-E523-8BB2-CA01948F7F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073B6BC-3203-E5B9-72D8-39866BFE4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Flujo de información en un grafo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8D4E2D29-DA42-130D-1A0E-5A4C0D4EEF3D}"/>
              </a:ext>
            </a:extLst>
          </p:cNvPr>
          <p:cNvSpPr txBox="1"/>
          <p:nvPr/>
        </p:nvSpPr>
        <p:spPr>
          <a:xfrm>
            <a:off x="316829" y="1143000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 </a:t>
            </a:r>
            <a:r>
              <a:rPr lang="es-MX" sz="3200" dirty="0">
                <a:solidFill>
                  <a:srgbClr val="92D050"/>
                </a:solidFill>
              </a:rPr>
              <a:t>separación-d</a:t>
            </a:r>
            <a:r>
              <a:rPr lang="es-MX" sz="3200" dirty="0"/>
              <a:t> nos permite </a:t>
            </a:r>
            <a:r>
              <a:rPr lang="es-MX" sz="3200" dirty="0">
                <a:solidFill>
                  <a:srgbClr val="92D050"/>
                </a:solidFill>
              </a:rPr>
              <a:t>controlar el flujo de información en el grafo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endParaRPr lang="es-MX" sz="3200" dirty="0"/>
          </a:p>
        </p:txBody>
      </p:sp>
    </p:spTree>
    <p:extLst>
      <p:ext uri="{BB962C8B-B14F-4D97-AF65-F5344CB8AC3E}">
        <p14:creationId xmlns:p14="http://schemas.microsoft.com/office/powerpoint/2010/main" val="478600884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EB0CE3-59CF-7682-1B4F-1B47E9EE68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CAF371C-51FC-29D9-1CEC-87EFB3DBE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El puente lineal hacia la tierra prometida causal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4B2AC96F-A58E-12A0-5E6C-93CC97BCE3C9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Vimos que la estimación ajustada a la puerta principal era bastante cercana a la estimación obtenida a partir de los datos experimentales, pero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¿cuál es realmente el verdadero efecto que intentamos estimar y qué tan cerca estamos?</a:t>
            </a:r>
          </a:p>
          <a:p>
            <a:pPr algn="just"/>
            <a:endParaRPr lang="es-MX" sz="3200" dirty="0">
              <a:solidFill>
                <a:srgbClr val="7030A0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Podemos responder a esta pregunta con bastante facilidad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si contamos con un modelo de memoria espacial lineal completo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52916980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A40E73-BB32-B3F1-AAA8-B614357A3E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8FCB0DB-12E8-C32F-979A-50544112C5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El puente lineal hacia la tierra prometida causal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46CA957A-9B34-46AB-B4AE-679A91B7B7E6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El efecto real en un modelo como el nuestro es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igual al producto de los coeficientes de las trayectorias causales de X → Z y Z → Y</a:t>
            </a:r>
            <a:r>
              <a:rPr lang="es-MX" sz="3200" dirty="0">
                <a:effectLst/>
                <a:latin typeface="Helvetica" pitchFamily="2" charset="0"/>
              </a:rPr>
              <a:t>. La idea de multiplicar los coeficientes de una trayectoria causal dirigida se remonta al análisis de trayectorias de Sewall Wright, introducido ya en 1920.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En nuestro caso, el efecto causal real del uso del GPS en la memoria espacial será -0.6 * 0.7 = -0.42. </a:t>
            </a:r>
          </a:p>
        </p:txBody>
      </p:sp>
    </p:spTree>
    <p:extLst>
      <p:ext uri="{BB962C8B-B14F-4D97-AF65-F5344CB8AC3E}">
        <p14:creationId xmlns:p14="http://schemas.microsoft.com/office/powerpoint/2010/main" val="93843592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674914-8B74-1894-3C65-0BA6E1F1DF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BAA6C99-1DDD-E479-A82D-688CA6FF2F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El puente lineal hacia la tierra prometida causal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0F3F48A-DA34-8181-4542-E9C4B2F7A603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Los coeficientes (-0.6 y 0.7) pueden leerse a partir de la definición de nuestro modelo de memoria espacial.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Resulta que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nuestras estimaciones ajustadas por la puerta principal y experimentales fueron bastante cercanas </a:t>
            </a:r>
            <a:r>
              <a:rPr lang="es-MX" sz="3200" dirty="0">
                <a:effectLst/>
                <a:latin typeface="Helvetica" pitchFamily="2" charset="0"/>
              </a:rPr>
              <a:t>(errores de ~4% y &lt;1% respectivamente), </a:t>
            </a:r>
            <a:r>
              <a:rPr lang="es-MX" sz="3200" dirty="0">
                <a:solidFill>
                  <a:schemeClr val="accent2">
                    <a:lumMod val="75000"/>
                  </a:schemeClr>
                </a:solidFill>
                <a:effectLst/>
                <a:latin typeface="Helvetica" pitchFamily="2" charset="0"/>
              </a:rPr>
              <a:t>mientras que la estimación ingenua tuvo un error de más del 22%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80662000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2705F4-2D0E-BA76-911E-A536CE69F3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23ABB97-4C40-9E58-5E10-2458FC8E5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¿Existen otros criterios?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C94496C-E219-FB96-03E4-55B7D255006A}"/>
              </a:ext>
            </a:extLst>
          </p:cNvPr>
          <p:cNvSpPr txBox="1"/>
          <p:nvPr/>
        </p:nvSpPr>
        <p:spPr>
          <a:xfrm>
            <a:off x="185057" y="1143000"/>
            <a:ext cx="8752114" cy="4360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Helvetica" pitchFamily="2" charset="0"/>
              </a:rPr>
              <a:t>En el mundo real, </a:t>
            </a:r>
            <a:r>
              <a:rPr lang="es-MX" sz="3200" dirty="0">
                <a:solidFill>
                  <a:srgbClr val="FF0000"/>
                </a:solidFill>
                <a:latin typeface="Helvetica" pitchFamily="2" charset="0"/>
              </a:rPr>
              <a:t>no todos los grafos causales tendrán una estructura que permita el uso de los criterios de puerta trasera o puerta principal</a:t>
            </a:r>
            <a:r>
              <a:rPr lang="es-MX" sz="3200" dirty="0">
                <a:latin typeface="Helvetica" pitchFamily="2" charset="0"/>
              </a:rPr>
              <a:t>. </a:t>
            </a:r>
            <a:r>
              <a:rPr lang="es-MX" sz="3200" dirty="0">
                <a:solidFill>
                  <a:srgbClr val="92D050"/>
                </a:solidFill>
                <a:latin typeface="Helvetica" pitchFamily="2" charset="0"/>
              </a:rPr>
              <a:t>¿Significa esto que no podemos hacer nada al respecto?</a:t>
            </a:r>
          </a:p>
          <a:p>
            <a:pPr algn="just"/>
            <a:endParaRPr lang="es-MX" sz="3200" baseline="-25000" dirty="0">
              <a:solidFill>
                <a:srgbClr val="92D050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Afortunadamente, no.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Los criterios de puerta trasera y puerta principal son casos especiales de un marco más general llamado cálculo do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1649491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E34405-C8AB-CC74-EB39-A3B500218F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35FEAE4-1062-98CF-0009-74594A9C6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¿Existen otros criterios?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F906EE8-F0F0-802F-8D61-E354A02FB867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Además, se ha demostrado que el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cálculo do es completo</a:t>
            </a:r>
            <a:r>
              <a:rPr lang="es-MX" sz="3200" dirty="0">
                <a:effectLst/>
                <a:latin typeface="Helvetica" pitchFamily="2" charset="0"/>
              </a:rPr>
              <a:t>, lo que significa que si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existe un efecto causal identificable en un DAG dado, G, este se puede determinar utilizando las reglas del cálculo do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¿Cuáles son estas reglas?</a:t>
            </a:r>
          </a:p>
        </p:txBody>
      </p:sp>
    </p:spTree>
    <p:extLst>
      <p:ext uri="{BB962C8B-B14F-4D97-AF65-F5344CB8AC3E}">
        <p14:creationId xmlns:p14="http://schemas.microsoft.com/office/powerpoint/2010/main" val="292505724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36B44D-879B-F30E-BF48-D043101A98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46FCB94-77BA-76B7-AC80-25D79BD15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Las tres reglas del cálculo do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36892F7-6415-B6F1-889F-040C59CD03A5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Helvetica" pitchFamily="2" charset="0"/>
              </a:rPr>
              <a:t>Antes de responder a la pregunta, necesitamos definir una nueva notación útil.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latin typeface="Helvetica" pitchFamily="2" charset="0"/>
              </a:rPr>
              <a:t>Dado un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DAG G</a:t>
            </a:r>
            <a:r>
              <a:rPr lang="es-MX" sz="3200" dirty="0">
                <a:latin typeface="Helvetica" pitchFamily="2" charset="0"/>
              </a:rPr>
              <a:t>, podemos decir que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G</a:t>
            </a:r>
            <a:r>
              <a:rPr lang="es-MX" sz="3200" baseline="-25000" dirty="0">
                <a:solidFill>
                  <a:srgbClr val="FFC000"/>
                </a:solidFill>
                <a:latin typeface="Helvetica" pitchFamily="2" charset="0"/>
              </a:rPr>
              <a:t>X</a:t>
            </a:r>
            <a:r>
              <a:rPr lang="es-MX" sz="3200" dirty="0">
                <a:latin typeface="Helvetica" pitchFamily="2" charset="0"/>
              </a:rPr>
              <a:t> es una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modificación de G</a:t>
            </a:r>
            <a:r>
              <a:rPr lang="es-MX" sz="3200" dirty="0">
                <a:latin typeface="Helvetica" pitchFamily="2" charset="0"/>
              </a:rPr>
              <a:t>, donde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eliminamos todas las aristas entrantes del nodo X</a:t>
            </a:r>
            <a:r>
              <a:rPr lang="es-MX" sz="3200" dirty="0"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latin typeface="Helvetica" pitchFamily="2" charset="0"/>
              </a:rPr>
              <a:t>Llamaremos </a:t>
            </a:r>
            <a:r>
              <a:rPr lang="es-MX" sz="3200" dirty="0">
                <a:solidFill>
                  <a:srgbClr val="92D050"/>
                </a:solidFill>
                <a:latin typeface="Helvetica" pitchFamily="2" charset="0"/>
              </a:rPr>
              <a:t>G</a:t>
            </a:r>
            <a:r>
              <a:rPr lang="es-MX" sz="3200" baseline="-25000" dirty="0">
                <a:solidFill>
                  <a:srgbClr val="92D050"/>
                </a:solidFill>
                <a:latin typeface="Helvetica" pitchFamily="2" charset="0"/>
              </a:rPr>
              <a:t>X</a:t>
            </a:r>
            <a:r>
              <a:rPr lang="es-MX" sz="3200" dirty="0">
                <a:solidFill>
                  <a:srgbClr val="92D050"/>
                </a:solidFill>
                <a:latin typeface="Helvetica" pitchFamily="2" charset="0"/>
              </a:rPr>
              <a:t> una modificación de G</a:t>
            </a:r>
            <a:r>
              <a:rPr lang="es-MX" sz="3200" dirty="0">
                <a:latin typeface="Helvetica" pitchFamily="2" charset="0"/>
              </a:rPr>
              <a:t>, donde </a:t>
            </a:r>
            <a:r>
              <a:rPr lang="es-MX" sz="3200" dirty="0">
                <a:solidFill>
                  <a:srgbClr val="92D050"/>
                </a:solidFill>
                <a:latin typeface="Helvetica" pitchFamily="2" charset="0"/>
              </a:rPr>
              <a:t>eliminamos todas las aristas salientes del nodo X</a:t>
            </a:r>
            <a:r>
              <a:rPr lang="es-MX" sz="3200" dirty="0"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30677070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1C9A2-1A7D-6590-51CD-E03BAC36CD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CDAA478-C7E1-D5CF-BF70-892D2D86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Las tres reglas del cálculo do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C85C494-BB4E-4077-981E-1991A731243A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Helvetica" pitchFamily="2" charset="0"/>
              </a:rPr>
              <a:t>Por ejemplo, 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G</a:t>
            </a:r>
            <a:r>
              <a:rPr lang="es-MX" sz="3200" baseline="-25000" dirty="0">
                <a:solidFill>
                  <a:srgbClr val="7030A0"/>
                </a:solidFill>
                <a:latin typeface="Helvetica" pitchFamily="2" charset="0"/>
              </a:rPr>
              <a:t>XZ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 denotará un DAG, G, donde eliminamos todas las aristas entrantes del nodo X y todas las aristas salientes del nodo Z</a:t>
            </a:r>
            <a:r>
              <a:rPr lang="es-MX" sz="3200" dirty="0">
                <a:latin typeface="Helvetica" pitchFamily="2" charset="0"/>
              </a:rPr>
              <a:t>. Ahora, veamos las reglas: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latin typeface="Helvetica" pitchFamily="2" charset="0"/>
              </a:rPr>
              <a:t>Regla 1: </a:t>
            </a:r>
            <a:r>
              <a:rPr lang="es-MX" sz="3200" dirty="0">
                <a:solidFill>
                  <a:srgbClr val="00B0F0"/>
                </a:solidFill>
                <a:latin typeface="Helvetica" pitchFamily="2" charset="0"/>
              </a:rPr>
              <a:t>Cuando una observación puede ignorarse</a:t>
            </a:r>
            <a:r>
              <a:rPr lang="es-MX" sz="3200" dirty="0">
                <a:latin typeface="Helvetica" pitchFamily="2" charset="0"/>
              </a:rPr>
              <a:t>: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00B0F0"/>
                </a:solidFill>
                <a:latin typeface="Helvetica" pitchFamily="2" charset="0"/>
              </a:rPr>
              <a:t>P (Y= y| do(X=x), Z=z, W=w) = P (Y= y| do(X=x), W=w) si (Y ⫫ Z | X, W) </a:t>
            </a:r>
            <a:r>
              <a:rPr lang="es-MX" sz="3200" baseline="-25000" dirty="0">
                <a:solidFill>
                  <a:srgbClr val="00B0F0"/>
                </a:solidFill>
                <a:latin typeface="Helvetica" pitchFamily="2" charset="0"/>
              </a:rPr>
              <a:t>GX</a:t>
            </a:r>
            <a:endParaRPr lang="es-MX" sz="3200" baseline="-25000" dirty="0">
              <a:solidFill>
                <a:srgbClr val="00B0F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2182809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24829E-9084-112F-B493-0F852C4A9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7A6C5C7-1DCF-9F14-F063-7D354D97B8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Las tres reglas del cálculo do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A01E9DEE-7876-45C0-28EA-87B05F01FB0E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00B0F0"/>
                </a:solidFill>
                <a:effectLst/>
                <a:latin typeface="Helvetica" pitchFamily="2" charset="0"/>
              </a:rPr>
              <a:t>Regla 2</a:t>
            </a:r>
            <a:r>
              <a:rPr lang="es-MX" sz="3200" dirty="0">
                <a:effectLst/>
                <a:latin typeface="Helvetica" pitchFamily="2" charset="0"/>
              </a:rPr>
              <a:t>: </a:t>
            </a:r>
            <a:r>
              <a:rPr lang="es-MX" sz="3200" dirty="0">
                <a:solidFill>
                  <a:srgbClr val="00B0F0"/>
                </a:solidFill>
                <a:effectLst/>
                <a:latin typeface="Helvetica" pitchFamily="2" charset="0"/>
              </a:rPr>
              <a:t>Cuando la intervención puede considerarse una observación</a:t>
            </a:r>
            <a:r>
              <a:rPr lang="es-MX" sz="3200" dirty="0">
                <a:effectLst/>
                <a:latin typeface="Helvetica" pitchFamily="2" charset="0"/>
              </a:rPr>
              <a:t>: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ctr"/>
            <a:r>
              <a:rPr lang="es-MX" sz="3200" dirty="0">
                <a:effectLst/>
                <a:latin typeface="Helvetica" pitchFamily="2" charset="0"/>
              </a:rPr>
              <a:t>P (Y= y| do(X=x), do(Z=z), W=w) = P (Y= y| do(X=x), Z=z, W=w) si (Y ⫫ Z|X, W)</a:t>
            </a:r>
            <a:r>
              <a:rPr lang="es-MX" sz="3200" baseline="-25000" dirty="0">
                <a:effectLst/>
                <a:latin typeface="Helvetica" pitchFamily="2" charset="0"/>
              </a:rPr>
              <a:t>GXZ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Regla 3: Cuando la intervención puede ignorarse</a:t>
            </a:r>
            <a:r>
              <a:rPr lang="es-MX" sz="3200" dirty="0">
                <a:effectLst/>
                <a:latin typeface="Helvetica" pitchFamily="2" charset="0"/>
              </a:rPr>
              <a:t>: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ctr"/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P (Y= y| do(X=x), do(Z=z), W=w) = P (Y= y| do(X=x), W=w) si (Y ⫫ Z|X, W)</a:t>
            </a:r>
            <a:r>
              <a:rPr lang="es-MX" sz="3200" baseline="-25000" dirty="0">
                <a:solidFill>
                  <a:srgbClr val="FFC000"/>
                </a:solidFill>
                <a:effectLst/>
                <a:latin typeface="Helvetica" pitchFamily="2" charset="0"/>
              </a:rPr>
              <a:t>GX,Z(W)</a:t>
            </a:r>
          </a:p>
        </p:txBody>
      </p:sp>
    </p:spTree>
    <p:extLst>
      <p:ext uri="{BB962C8B-B14F-4D97-AF65-F5344CB8AC3E}">
        <p14:creationId xmlns:p14="http://schemas.microsoft.com/office/powerpoint/2010/main" val="229322046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19C79C-280E-6B1D-A6AA-9F22720B69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BC1C261-AD4E-84DC-26C8-A3C53264C0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Las tres reglas del cálculo do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3E7919C7-8923-9184-CC8A-50636BD07E26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En la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regla 3, Z(W) </a:t>
            </a:r>
            <a:r>
              <a:rPr lang="es-MX" sz="3200" dirty="0">
                <a:effectLst/>
                <a:latin typeface="Helvetica" pitchFamily="2" charset="0"/>
              </a:rPr>
              <a:t>es el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conjunto de nodos Z que no son ancestros de ningún nodo W en el DAG modificado, G</a:t>
            </a:r>
            <a:r>
              <a:rPr lang="es-MX" sz="3200" baseline="-25000" dirty="0">
                <a:solidFill>
                  <a:srgbClr val="FFC000"/>
                </a:solidFill>
                <a:effectLst/>
                <a:latin typeface="Helvetica" pitchFamily="2" charset="0"/>
              </a:rPr>
              <a:t>X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¡Estas reglas pueden parecer abrumadoras! Intentemos descifrar su significado.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La </a:t>
            </a:r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regla 1</a:t>
            </a:r>
            <a:r>
              <a:rPr lang="es-MX" sz="3200" dirty="0">
                <a:effectLst/>
                <a:latin typeface="Helvetica" pitchFamily="2" charset="0"/>
              </a:rPr>
              <a:t> nos dice que </a:t>
            </a:r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podemos ignorar cualquier variable observacional, Z, cuando Z y el resultado, Y, son independientes, dados X y W en un DAG modificado, G</a:t>
            </a:r>
            <a:r>
              <a:rPr lang="es-MX" sz="3200" baseline="-25000" dirty="0">
                <a:solidFill>
                  <a:srgbClr val="C00000"/>
                </a:solidFill>
                <a:effectLst/>
                <a:latin typeface="Helvetica" pitchFamily="2" charset="0"/>
              </a:rPr>
              <a:t>X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294849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46306-0303-955D-4E95-6B56BAC122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EEC063C-1148-DA50-44BC-2ECB70EC6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Las tres reglas del cálculo do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9BF4A26-B0D7-4AF0-6736-C7CB20B767C4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La </a:t>
            </a:r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regla 2 </a:t>
            </a:r>
            <a:r>
              <a:rPr lang="es-MX" sz="3200" dirty="0">
                <a:effectLst/>
                <a:latin typeface="Helvetica" pitchFamily="2" charset="0"/>
              </a:rPr>
              <a:t>nos dice que </a:t>
            </a:r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cualquier intervención sobre un conjunto de variables, Z, puede tratarse como una observación cuando Z y el resultado Y son independientes dados X y W en un DAG modificado, G</a:t>
            </a:r>
            <a:r>
              <a:rPr lang="es-MX" sz="3200" baseline="-25000" dirty="0">
                <a:solidFill>
                  <a:srgbClr val="C00000"/>
                </a:solidFill>
                <a:effectLst/>
                <a:latin typeface="Helvetica" pitchFamily="2" charset="0"/>
              </a:rPr>
              <a:t>XZ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Finalmente, la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regla 3 </a:t>
            </a:r>
            <a:r>
              <a:rPr lang="es-MX" sz="3200" dirty="0">
                <a:effectLst/>
                <a:latin typeface="Helvetica" pitchFamily="2" charset="0"/>
              </a:rPr>
              <a:t>nos dice que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cualquier intervención sobre un (conjunto de) variable(s), Z, puede ignorarse cuando Z y el resultado, Y, son independientes, dados X y W en un DAG modificado, G</a:t>
            </a:r>
            <a:r>
              <a:rPr lang="es-MX" sz="3200" baseline="-25000" dirty="0">
                <a:solidFill>
                  <a:srgbClr val="92D050"/>
                </a:solidFill>
                <a:effectLst/>
                <a:latin typeface="Helvetica" pitchFamily="2" charset="0"/>
              </a:rPr>
              <a:t>X,Z(W)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6888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DD64AD-B728-2CB7-BB91-4CAB39041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FE0F747-2700-E256-BC11-D9C06DDD4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 práctica hace al maestro: d-separación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939B121-19C7-D141-90A4-D0B05AFFD06F}"/>
              </a:ext>
            </a:extLst>
          </p:cNvPr>
          <p:cNvSpPr txBox="1"/>
          <p:nvPr/>
        </p:nvSpPr>
        <p:spPr>
          <a:xfrm>
            <a:off x="316829" y="1143000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Para reforzar nuestra comprensión de la separación d, juguemos a un juego. Lo llamaremos «Manténganlos separados d».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Se </a:t>
            </a:r>
            <a:r>
              <a:rPr lang="es-MX" sz="3200" dirty="0">
                <a:solidFill>
                  <a:srgbClr val="92D050"/>
                </a:solidFill>
              </a:rPr>
              <a:t>generará cinco grafos de complejidad creciente </a:t>
            </a:r>
            <a:r>
              <a:rPr lang="es-MX" sz="3200" dirty="0"/>
              <a:t>y les </a:t>
            </a:r>
            <a:r>
              <a:rPr lang="es-MX" sz="3200" dirty="0">
                <a:solidFill>
                  <a:srgbClr val="92D050"/>
                </a:solidFill>
              </a:rPr>
              <a:t>pediré que indiquen qué nodos debemos observar (o controlar) para separar d-X e Y</a:t>
            </a:r>
            <a:r>
              <a:rPr lang="es-MX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585959137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0832EA-B0E2-AEE9-5FBF-137FF06C8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E949089-1B51-7C96-8C90-CD39FAC8E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Las tres reglas del cálculo do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AE111DA6-423E-CEB5-6EBD-DE65DB070ACF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Todo esto puede parecer complicado al principio, hasta que uno se da cuenta de que, en la práctica, se requiere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tomar el DAG</a:t>
            </a:r>
            <a:r>
              <a:rPr lang="es-MX" sz="3200" dirty="0">
                <a:effectLst/>
                <a:latin typeface="Helvetica" pitchFamily="2" charset="0"/>
              </a:rPr>
              <a:t>, encontrar los (conjuntos de)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factores de confusión</a:t>
            </a:r>
            <a:r>
              <a:rPr lang="es-MX" sz="3200" dirty="0">
                <a:effectLst/>
                <a:latin typeface="Helvetica" pitchFamily="2" charset="0"/>
              </a:rPr>
              <a:t> (denotados como Z en nuestras reglas) y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comprobar si alguna de las reglas se aplica</a:t>
            </a:r>
            <a:r>
              <a:rPr lang="es-MX" sz="3200" dirty="0">
                <a:effectLst/>
                <a:latin typeface="Helvetica" pitchFamily="2" charset="0"/>
              </a:rPr>
              <a:t>. Además, se pueden apilar las transformaciones en secuencias de cualquier longitud si esto ayuda. Lo bueno es que este trabajo también se puede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automatizar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6441685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254280-F734-3686-77CA-B9A148A07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5EEDF78-0B0A-7A2D-09C1-C36186CDD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Las tres reglas del cálculo do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B9F8427-92E7-C07D-4F3E-7C5E4985193F}"/>
              </a:ext>
            </a:extLst>
          </p:cNvPr>
          <p:cNvSpPr txBox="1"/>
          <p:nvPr/>
        </p:nvSpPr>
        <p:spPr>
          <a:xfrm>
            <a:off x="185057" y="1143000"/>
            <a:ext cx="8752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Antes de concluir esta sección, veamos otro método popular que puede utilizarse para identificar efectos causales.</a:t>
            </a:r>
          </a:p>
        </p:txBody>
      </p:sp>
    </p:spTree>
    <p:extLst>
      <p:ext uri="{BB962C8B-B14F-4D97-AF65-F5344CB8AC3E}">
        <p14:creationId xmlns:p14="http://schemas.microsoft.com/office/powerpoint/2010/main" val="3450192725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BAE08-1436-CFA6-CA66-17A7217C15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8B42940-87E1-0ED6-CF08-99D1BED01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Variables instrumentales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4FE349F4-AEBC-27DD-A82C-FA09C6EA8070}"/>
              </a:ext>
            </a:extLst>
          </p:cNvPr>
          <p:cNvSpPr txBox="1"/>
          <p:nvPr/>
        </p:nvSpPr>
        <p:spPr>
          <a:xfrm>
            <a:off x="185057" y="1143000"/>
            <a:ext cx="8752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Las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variables instrumentales (VI)</a:t>
            </a:r>
            <a:r>
              <a:rPr lang="es-MX" sz="3200" dirty="0">
                <a:effectLst/>
                <a:latin typeface="Helvetica" pitchFamily="2" charset="0"/>
              </a:rPr>
              <a:t> son una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familia de técnicas de desconfusión muy populares en econometría</a:t>
            </a:r>
            <a:r>
              <a:rPr lang="es-MX" sz="3200" dirty="0">
                <a:effectLst/>
                <a:latin typeface="Helvetica" pitchFamily="2" charset="0"/>
              </a:rPr>
              <a:t>. Analicemos el DAG en la siguiente figura: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0C92152-BEC8-ECE4-4064-3BAEDB20E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799" y="3205103"/>
            <a:ext cx="8382629" cy="304421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DC227FF-41EB-5544-9D89-434F49A28ADE}"/>
              </a:ext>
            </a:extLst>
          </p:cNvPr>
          <p:cNvSpPr txBox="1"/>
          <p:nvPr/>
        </p:nvSpPr>
        <p:spPr>
          <a:xfrm>
            <a:off x="2286000" y="635598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Un ejemplo de DAG para la técnica VI</a:t>
            </a:r>
          </a:p>
        </p:txBody>
      </p:sp>
    </p:spTree>
    <p:extLst>
      <p:ext uri="{BB962C8B-B14F-4D97-AF65-F5344CB8AC3E}">
        <p14:creationId xmlns:p14="http://schemas.microsoft.com/office/powerpoint/2010/main" val="2309427230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5B42CD-F884-562A-E7FD-3B6DE4369F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0E7FDC4-583D-880E-F1FA-0DFE8DD91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Variables instrumentales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9A9DD79-7456-CD77-A4BD-B65DAEF78737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Nos interesa estimar el efecto causal de X sobre Y</a:t>
            </a:r>
            <a:r>
              <a:rPr lang="es-MX" sz="3200" dirty="0">
                <a:effectLst/>
                <a:latin typeface="Helvetica" pitchFamily="2" charset="0"/>
              </a:rPr>
              <a:t>. Como pueden ver,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no podemos usar el criterio de la puerta trasera porque U no es observable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Tampoco podemos usar el criterio de la puerta principal porque no hay mediador entre X e Y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¡Pero no todo está perdido!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Resulta que podemos usar la técnica IV para estimar el efecto causal que nos interesa</a:t>
            </a:r>
            <a:r>
              <a:rPr lang="es-MX" sz="3200" dirty="0">
                <a:effectLst/>
                <a:latin typeface="Helvetica" pitchFamily="2" charset="0"/>
              </a:rPr>
              <a:t>. Veamos cómo hacerlo.</a:t>
            </a:r>
          </a:p>
        </p:txBody>
      </p:sp>
    </p:spTree>
    <p:extLst>
      <p:ext uri="{BB962C8B-B14F-4D97-AF65-F5344CB8AC3E}">
        <p14:creationId xmlns:p14="http://schemas.microsoft.com/office/powerpoint/2010/main" val="3952103766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C84385-0C46-AE75-A7D9-B285165533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D97E2DD-29A0-323A-0241-0824A46D5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Las tres condiciones de las variables instrumentales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0AC999D-9A0D-8D40-7FD1-F407B37CC6F5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Los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métodos de variables instrumentales requieren que una variable especial, denominada instrumento, esté presente en un grafo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solidFill>
                <a:srgbClr val="0070C0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Usaremos Z para denotar el instrumento. Nuestro efecto de interés es el efecto causal de X sobre Y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Un instrumento debe cumplir las tres condiciones siguientes</a:t>
            </a:r>
            <a:r>
              <a:rPr lang="es-MX" sz="3200" dirty="0">
                <a:effectLst/>
                <a:latin typeface="Helvetica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608654256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A96A47-1D39-B800-5E39-0DF6EE2B6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5819C24-6435-8CB0-4C88-77C544730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Las tres condiciones de las variables instrumentales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7703E07-5FC4-FF9D-1F48-EEE331F0E27C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Font typeface="+mj-lt"/>
              <a:buAutoNum type="arabicPeriod"/>
            </a:pPr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El instrumento, Z, está asociado con X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3200" dirty="0">
                <a:solidFill>
                  <a:srgbClr val="00B050"/>
                </a:solidFill>
                <a:effectLst/>
                <a:latin typeface="Helvetica" pitchFamily="2" charset="0"/>
              </a:rPr>
              <a:t>El instrumento, Z, no afecta a Y de ninguna manera, excepto a través de X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  <a:p>
            <a:pPr marL="514350" indent="-514350" algn="just">
              <a:buFont typeface="+mj-lt"/>
              <a:buAutoNum type="arabicPeriod"/>
            </a:pP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No existen causas comunes de Z e Y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La </a:t>
            </a:r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primera condición se refiere a la asociación</a:t>
            </a:r>
            <a:r>
              <a:rPr lang="es-MX" sz="3200" dirty="0">
                <a:effectLst/>
                <a:latin typeface="Helvetica" pitchFamily="2" charset="0"/>
              </a:rPr>
              <a:t>, </a:t>
            </a:r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no a la causalidad</a:t>
            </a:r>
            <a:r>
              <a:rPr lang="es-MX" sz="3200" dirty="0">
                <a:effectLst/>
                <a:latin typeface="Helvetica" pitchFamily="2" charset="0"/>
              </a:rPr>
              <a:t>. La </a:t>
            </a:r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naturaleza de la relación entre Z y X determina cuánta información podremos extraer de nuestro instrumento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38137198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FD9290-D5EC-73EB-267E-E9654B8DA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7DAC9BA-C10E-7C88-6FA7-530B5BF8F6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Las tres condiciones de las variables instrumentales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E5BF8153-9213-495C-CA14-E47D8436A4CB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En teoría, </a:t>
            </a:r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incluso podemos usar instrumentos que solo estén débilmente asociados </a:t>
            </a:r>
            <a:r>
              <a:rPr lang="es-MX" sz="3200" dirty="0">
                <a:effectLst/>
                <a:latin typeface="Helvetica" pitchFamily="2" charset="0"/>
              </a:rPr>
              <a:t>(de forma indirecta) </a:t>
            </a:r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con X</a:t>
            </a:r>
            <a:r>
              <a:rPr lang="es-MX" sz="3200" dirty="0">
                <a:effectLst/>
                <a:latin typeface="Helvetica" pitchFamily="2" charset="0"/>
              </a:rPr>
              <a:t> (en cuyo caso se denominan instrumentos proxy), pero esto tiene un costo.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En ciertos casos, lo único que podremos obtener serán los límites inferior y superior del efecto</a:t>
            </a:r>
            <a:r>
              <a:rPr lang="es-MX" sz="3200" dirty="0">
                <a:effectLst/>
                <a:latin typeface="Helvetica" pitchFamily="2" charset="0"/>
              </a:rPr>
              <a:t>, y en otros,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estos límites podrían ser muy amplios y, por lo tanto, poco útiles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932585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460606-DEED-09EA-E64B-A9DD8824E2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D60C6B7-2555-C65A-EB4F-2E5063D42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Cálculo de efectos causales con variables instrumentales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FE9168C-1122-616A-80A9-63289018F513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Analicemos nuevamente la figura anterior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La variable Z está asociada con X, no afecta a Y más allá de X, y no existen causas comunes para Z e Y</a:t>
            </a:r>
            <a:r>
              <a:rPr lang="es-MX" sz="3200" dirty="0">
                <a:effectLst/>
                <a:latin typeface="Helvetica" pitchFamily="2" charset="0"/>
              </a:rPr>
              <a:t>; por lo tanto,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Z cumple todos los criterios para ser un instrumento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Además, en nuestro DAG, la </a:t>
            </a:r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relación entre Z y X es causal y directa</a:t>
            </a:r>
            <a:r>
              <a:rPr lang="es-MX" sz="3200" dirty="0">
                <a:effectLst/>
                <a:latin typeface="Helvetica" pitchFamily="2" charset="0"/>
              </a:rPr>
              <a:t>, lo que </a:t>
            </a:r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nos permite aproximarnos al efecto causal exacto </a:t>
            </a:r>
            <a:r>
              <a:rPr lang="es-MX" sz="3200" dirty="0">
                <a:effectLst/>
                <a:latin typeface="Helvetica" pitchFamily="2" charset="0"/>
              </a:rPr>
              <a:t>(en lugar de solo a los límites).</a:t>
            </a:r>
          </a:p>
        </p:txBody>
      </p:sp>
    </p:spTree>
    <p:extLst>
      <p:ext uri="{BB962C8B-B14F-4D97-AF65-F5344CB8AC3E}">
        <p14:creationId xmlns:p14="http://schemas.microsoft.com/office/powerpoint/2010/main" val="2484336728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53CB7F-1283-3DFB-FB1D-4F0FED748C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02E36D6-5745-16A7-1530-6E3DBA178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Cálculo de efectos causales con variables instrumentales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DF8B0C4-F905-8FCD-33F5-FFB0437B8DA5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Para </a:t>
            </a:r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calcular el efecto causal de X sobre Y en un caso lineal, basta con ajustar dos modelos de regresión lineal y calcular la razón de sus coeficientes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Los dos modelos son los siguientes: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Y ~ Z</a:t>
            </a:r>
          </a:p>
          <a:p>
            <a:pPr algn="just"/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Y ~ X</a:t>
            </a:r>
          </a:p>
        </p:txBody>
      </p:sp>
    </p:spTree>
    <p:extLst>
      <p:ext uri="{BB962C8B-B14F-4D97-AF65-F5344CB8AC3E}">
        <p14:creationId xmlns:p14="http://schemas.microsoft.com/office/powerpoint/2010/main" val="493608435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30A4E6-20C8-78F8-3A83-B1431CE11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893ABC3-33E5-C423-AA90-5DA6EEC99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Cálculo de efectos causales con variables instrumentales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2E9C76C-023F-F0A1-B786-E7D0818F06C7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Calculamos la razón dividiendo el coeficiente del primer modelo entre el coeficiente del segundo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Para ver un ejemplo paso a paso del cálculo de la estimación de VI en un modelo lineal, consulte el cuaderno: </a:t>
            </a:r>
            <a:r>
              <a:rPr lang="es-MX" sz="3200" dirty="0">
                <a:effectLst/>
                <a:latin typeface="Helvetica" pitchFamily="2" charset="0"/>
                <a:hlinkClick r:id="rId2"/>
              </a:rPr>
              <a:t>https://bit.ly/causal-ntbk-06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1185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BC066F-42A1-5E1B-E673-F39244E63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4E7EE98-0357-96C2-071E-B37D0CFB93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 práctica hace al maestro: d-separación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E7117E91-93F8-B223-FB89-0C486EFBC96D}"/>
              </a:ext>
            </a:extLst>
          </p:cNvPr>
          <p:cNvSpPr txBox="1"/>
          <p:nvPr/>
        </p:nvSpPr>
        <p:spPr>
          <a:xfrm>
            <a:off x="316829" y="1143000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otras palabras, su tarea es decidir qué </a:t>
            </a:r>
            <a:r>
              <a:rPr lang="es-MX" sz="3200" dirty="0">
                <a:solidFill>
                  <a:srgbClr val="92D050"/>
                </a:solidFill>
              </a:rPr>
              <a:t>nodos deben convertirse en miembros del conjunto 𝒵 para que X e Y estén d-separados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Encontrarán las respuestas correctas al final de esta sección. En la siguiente figura se presentan nuestros dos primeros ejemplos:</a:t>
            </a:r>
          </a:p>
        </p:txBody>
      </p:sp>
    </p:spTree>
    <p:extLst>
      <p:ext uri="{BB962C8B-B14F-4D97-AF65-F5344CB8AC3E}">
        <p14:creationId xmlns:p14="http://schemas.microsoft.com/office/powerpoint/2010/main" val="451126969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F940CA-69C2-92AC-0894-45BDA6E89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099F06F-106C-A833-3E30-D32CCD02E1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Cálculo de efectos causales con variables instrumentales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289DB92D-A0AE-5024-15F7-461AE40DB2BC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La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​​estimación mediante VI puede extenderse a casos no lineales y no paramétricos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Todo esto hace que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las VI sean bastante flexibles y ampliamente adoptadas</a:t>
            </a:r>
            <a:r>
              <a:rPr lang="es-MX" sz="3200" dirty="0">
                <a:effectLst/>
                <a:latin typeface="Helvetica" pitchFamily="2" charset="0"/>
              </a:rPr>
              <a:t>; sin embargo, en la práctica,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puede resultar difícil encontrar buenos instrumentos o verificar que se cumplan los supuestos necesarios </a:t>
            </a:r>
            <a:r>
              <a:rPr lang="es-MX" sz="3200" dirty="0">
                <a:effectLst/>
                <a:latin typeface="Helvetica" pitchFamily="2" charset="0"/>
              </a:rPr>
              <a:t>(por ejemplo, la ausencia de influencia de Z sobre Y, salvo a través de X).</a:t>
            </a:r>
          </a:p>
        </p:txBody>
      </p:sp>
    </p:spTree>
    <p:extLst>
      <p:ext uri="{BB962C8B-B14F-4D97-AF65-F5344CB8AC3E}">
        <p14:creationId xmlns:p14="http://schemas.microsoft.com/office/powerpoint/2010/main" val="192886308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A9168-581F-2D00-ABE2-82C5B637C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AE9BF2E-7AAF-7E75-B6FA-13EF8D442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Respuesta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29247C96-2821-8560-EAA5-00449AA674F5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Controlar B (Figura 6.7) esencialmente elimina la influencia de A en X e Y. Si eliminamos A del grafo, no cambiará nada (excepto el ruido) en nuestra estimación de la fuerza de la relación entre X e Y. 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Tenga en cuenta que en un grafo con un nodo A eliminado, controlar B se vuelve irrelevante (no nos perjudica hacerlo, pero tampoco nos aporta ningún beneficio).</a:t>
            </a:r>
          </a:p>
        </p:txBody>
      </p:sp>
    </p:spTree>
    <p:extLst>
      <p:ext uri="{BB962C8B-B14F-4D97-AF65-F5344CB8AC3E}">
        <p14:creationId xmlns:p14="http://schemas.microsoft.com/office/powerpoint/2010/main" val="3480545487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AF32EB-E859-1EBA-0033-2C8CA4BC17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9CA917D-7D86-CFE7-1976-28C519682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Referencias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EDF310E-32F7-FA3B-AA27-5AC227690939}"/>
              </a:ext>
            </a:extLst>
          </p:cNvPr>
          <p:cNvSpPr txBox="1"/>
          <p:nvPr/>
        </p:nvSpPr>
        <p:spPr>
          <a:xfrm>
            <a:off x="185057" y="1143000"/>
            <a:ext cx="8752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>
                <a:solidFill>
                  <a:schemeClr val="accent4">
                    <a:lumMod val="75000"/>
                  </a:schemeClr>
                </a:solidFill>
              </a:rPr>
              <a:t>Aleksander Molak, “Causal inference and Discovery in Python”, Packt</a:t>
            </a:r>
            <a:endParaRPr lang="es-MX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234008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>
                <a:latin typeface="Montserrat" panose="00000500000000000000" pitchFamily="2" charset="0"/>
              </a:rPr>
              <a:t>¿Preguntas?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/>
          </p:nvPr>
        </p:nvSpPr>
        <p:spPr>
          <a:xfrm>
            <a:off x="0" y="2105247"/>
            <a:ext cx="9144000" cy="2902688"/>
          </a:xfrm>
        </p:spPr>
        <p:txBody>
          <a:bodyPr/>
          <a:lstStyle/>
          <a:p>
            <a:r>
              <a:rPr lang="es-ES_tradnl" sz="3600" dirty="0">
                <a:solidFill>
                  <a:schemeClr val="tx1"/>
                </a:solidFill>
                <a:latin typeface="Montserrat" panose="00000500000000000000" pitchFamily="2" charset="0"/>
              </a:rPr>
              <a:t>¡Muchas Gracias!</a:t>
            </a:r>
          </a:p>
          <a:p>
            <a:endParaRPr lang="es-ES_tradnl" sz="3600" dirty="0">
              <a:latin typeface="Montserrat" panose="00000500000000000000" pitchFamily="2" charset="0"/>
            </a:endParaRPr>
          </a:p>
          <a:p>
            <a:r>
              <a:rPr lang="es-ES_tradnl" sz="3600" dirty="0">
                <a:latin typeface="Montserrat" panose="00000500000000000000" pitchFamily="2" charset="0"/>
                <a:hlinkClick r:id="rId3"/>
              </a:rPr>
              <a:t>juan.or@morelia.tecnm.mx</a:t>
            </a:r>
            <a:endParaRPr lang="es-ES_tradnl" sz="3600" dirty="0"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2626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CC3325-3BF6-34ED-6C82-73C0218C5F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C9FFD1E-F8DA-6BFD-30DF-50561EDA9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 práctica hace al maestro: d-separación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461A91-CCE4-787D-B8F9-62F925BFF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76" y="1611808"/>
            <a:ext cx="8961101" cy="388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4816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371E85-E846-ED3E-7A39-E704535E9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CB74297-2DE8-7CBA-B188-DA7C59458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 práctica hace al maestro: d-separación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33E93D3-BC6D-A90F-9BF3-CC628441120D}"/>
              </a:ext>
            </a:extLst>
          </p:cNvPr>
          <p:cNvSpPr txBox="1"/>
          <p:nvPr/>
        </p:nvSpPr>
        <p:spPr>
          <a:xfrm>
            <a:off x="316829" y="1143000"/>
            <a:ext cx="82153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92D050"/>
                </a:solidFill>
              </a:rPr>
              <a:t>¿Qué nodos de los DAG a y b de la figura anterior deben observarse para que los nodos X e Y estén separados por d?</a:t>
            </a:r>
            <a:r>
              <a:rPr lang="es-MX" sz="3200" dirty="0"/>
              <a:t>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La siguiente figura presenta el tercer DAG de nuestro juego:</a:t>
            </a:r>
            <a:endParaRPr lang="es-MX" sz="32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66745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38905-0B2B-3765-39F6-1AE59D2A0C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81BCEF1-7C51-D242-AB49-4703CD43AF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 práctica hace al maestro: d-separación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C562C6A-0577-27FD-CAA3-BB186C5B65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622" y="1774371"/>
            <a:ext cx="8666547" cy="3614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31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A1803-FDDB-322D-F4F7-88FEB55F2D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08F3168-F963-F6E8-5396-B5DFA5A25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 práctica hace al maestro: d-separación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A971E6D-411B-13BB-1CD6-1872C4B3BDE5}"/>
              </a:ext>
            </a:extLst>
          </p:cNvPr>
          <p:cNvSpPr txBox="1"/>
          <p:nvPr/>
        </p:nvSpPr>
        <p:spPr>
          <a:xfrm>
            <a:off x="316829" y="1143000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 siguiente figura presenta el cuarto ejemplo de "Manténganlos separados":</a:t>
            </a:r>
            <a:endParaRPr lang="es-MX" sz="3200" dirty="0">
              <a:solidFill>
                <a:srgbClr val="92D05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C92CB07-5F1A-1A58-6B11-8A276EB300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829" y="2732782"/>
            <a:ext cx="8366125" cy="787400"/>
          </a:xfrm>
          <a:prstGeom prst="rect">
            <a:avLst/>
          </a:prstGeom>
        </p:spPr>
      </p:pic>
      <p:sp>
        <p:nvSpPr>
          <p:cNvPr id="5" name="8 CuadroTexto">
            <a:extLst>
              <a:ext uri="{FF2B5EF4-FFF2-40B4-BE49-F238E27FC236}">
                <a16:creationId xmlns:a16="http://schemas.microsoft.com/office/drawing/2014/main" id="{C050A82E-8BD4-EDF6-1008-6BAAC0952537}"/>
              </a:ext>
            </a:extLst>
          </p:cNvPr>
          <p:cNvSpPr txBox="1"/>
          <p:nvPr/>
        </p:nvSpPr>
        <p:spPr>
          <a:xfrm>
            <a:off x="316829" y="3733800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 siguiente figura presenta el último ejemplo de nuestro juego:</a:t>
            </a:r>
            <a:endParaRPr lang="es-MX" sz="32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3641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58C9F8-5316-A9CE-ABF3-5B9F251FB0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417C37C-1EAE-906B-7C3C-F89302FE4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 práctica hace al maestro: d-separación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B56BCE-5EA0-81C7-026C-27E1D4653E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487" y="1235496"/>
            <a:ext cx="6400800" cy="535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6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AE43D0-CE7C-10E3-C64C-5664134C6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5C4709C-CAE0-1F2C-335F-33771FDF4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 práctica hace al maestro: d-separación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02184B8-D41F-0ABE-967F-B191461AA5A3}"/>
              </a:ext>
            </a:extLst>
          </p:cNvPr>
          <p:cNvSpPr txBox="1"/>
          <p:nvPr/>
        </p:nvSpPr>
        <p:spPr>
          <a:xfrm>
            <a:off x="316829" y="1143000"/>
            <a:ext cx="821537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 siguiente figura contiene los cinco DAG para referencia.</a:t>
            </a:r>
            <a:endParaRPr lang="es-MX" sz="3200" baseline="-25000" dirty="0">
              <a:solidFill>
                <a:srgbClr val="00B050"/>
              </a:solidFill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5E99F67-E583-0878-8FBE-C36D57994F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29" y="2220218"/>
            <a:ext cx="7772400" cy="438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058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Unidad 6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2045864"/>
            <a:ext cx="877635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Nodos</a:t>
            </a:r>
            <a:r>
              <a:rPr lang="en-US" sz="44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44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Aristas</a:t>
            </a:r>
            <a:r>
              <a:rPr lang="en-US" sz="44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y (in)</a:t>
            </a:r>
            <a:r>
              <a:rPr lang="en-US" sz="4400" dirty="0" err="1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Dependencia</a:t>
            </a:r>
            <a:r>
              <a:rPr lang="en-US" sz="4400" dirty="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4400">
                <a:solidFill>
                  <a:srgbClr val="7030A0"/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Estadística</a:t>
            </a:r>
            <a:endParaRPr lang="en-US" sz="4400" dirty="0">
              <a:solidFill>
                <a:srgbClr val="7030A0"/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117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D0F641-4E90-DF98-13E8-21C81044F1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5070F37-BE83-3812-8316-33F7C8B5A4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 práctica hace al maestro: d-separación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CB01DDB-094F-A00F-0EB6-0606E349041E}"/>
              </a:ext>
            </a:extLst>
          </p:cNvPr>
          <p:cNvSpPr txBox="1"/>
          <p:nvPr/>
        </p:nvSpPr>
        <p:spPr>
          <a:xfrm>
            <a:off x="316829" y="1143000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El </a:t>
            </a:r>
            <a:r>
              <a:rPr lang="es-MX" sz="3200" dirty="0">
                <a:solidFill>
                  <a:srgbClr val="92D050"/>
                </a:solidFill>
              </a:rPr>
              <a:t>DAG a es una cadena</a:t>
            </a:r>
            <a:r>
              <a:rPr lang="es-MX" sz="3200" dirty="0"/>
              <a:t>. Para </a:t>
            </a:r>
            <a:r>
              <a:rPr lang="es-MX" sz="3200" dirty="0">
                <a:solidFill>
                  <a:srgbClr val="92D050"/>
                </a:solidFill>
              </a:rPr>
              <a:t>bloquear la ruta entre X e Y, necesitamos controlar por B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C00000"/>
                </a:solidFill>
              </a:rPr>
              <a:t>El DAG b es un colisionador</a:t>
            </a:r>
            <a:r>
              <a:rPr lang="es-MX" sz="3200" dirty="0"/>
              <a:t>. Esto significa que la ruta ya está bloqueada por el nodo central y no necesitamos hacer nada.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 el </a:t>
            </a:r>
            <a:r>
              <a:rPr lang="es-MX" sz="3200" dirty="0">
                <a:solidFill>
                  <a:srgbClr val="7030A0"/>
                </a:solidFill>
              </a:rPr>
              <a:t>DAG c, podemos encontrar dos rutas que conectan X e Y</a:t>
            </a:r>
            <a:r>
              <a:rPr lang="es-MX" sz="3200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19610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006FE0-FEDE-B5DA-74DA-62E8B297E0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B5555E7-82FB-32BC-4491-7E391AC85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 práctica hace al maestro: d-separación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3F111DB4-B132-B324-470A-08F5AB0F1D63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C00000"/>
                </a:solidFill>
              </a:rPr>
              <a:t>X → A → Y</a:t>
            </a:r>
          </a:p>
          <a:p>
            <a:pPr algn="just"/>
            <a:r>
              <a:rPr lang="es-MX" sz="3200" dirty="0">
                <a:solidFill>
                  <a:srgbClr val="C00000"/>
                </a:solidFill>
              </a:rPr>
              <a:t>X → B ← Y</a:t>
            </a:r>
          </a:p>
          <a:p>
            <a:pPr algn="just"/>
            <a:endParaRPr lang="es-MX" sz="3200" dirty="0">
              <a:solidFill>
                <a:srgbClr val="00B050"/>
              </a:solidFill>
            </a:endParaRPr>
          </a:p>
          <a:p>
            <a:pPr algn="just"/>
            <a:r>
              <a:rPr lang="es-MX" sz="3200" dirty="0"/>
              <a:t>La </a:t>
            </a:r>
            <a:r>
              <a:rPr lang="es-MX" sz="3200" dirty="0">
                <a:solidFill>
                  <a:srgbClr val="FFC000"/>
                </a:solidFill>
              </a:rPr>
              <a:t>primera ruta es una cadena</a:t>
            </a:r>
            <a:r>
              <a:rPr lang="es-MX" sz="3200" dirty="0"/>
              <a:t>. </a:t>
            </a:r>
            <a:r>
              <a:rPr lang="es-MX" sz="3200" dirty="0">
                <a:solidFill>
                  <a:srgbClr val="FFC000"/>
                </a:solidFill>
              </a:rPr>
              <a:t>Para bloquearla, necesitamos controlar A</a:t>
            </a:r>
            <a:r>
              <a:rPr lang="es-MX" sz="3200" dirty="0"/>
              <a:t>. La </a:t>
            </a:r>
            <a:r>
              <a:rPr lang="es-MX" sz="3200" dirty="0">
                <a:solidFill>
                  <a:srgbClr val="FFC000"/>
                </a:solidFill>
              </a:rPr>
              <a:t>segunda ruta es un colisionador</a:t>
            </a:r>
            <a:r>
              <a:rPr lang="es-MX" sz="3200" dirty="0"/>
              <a:t>, y no </a:t>
            </a:r>
            <a:r>
              <a:rPr lang="es-MX" sz="3200" dirty="0">
                <a:solidFill>
                  <a:srgbClr val="FFC000"/>
                </a:solidFill>
              </a:rPr>
              <a:t>necesitamos hacer nada para bloquearla, ya que ya está bloqueada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00B050"/>
                </a:solidFill>
              </a:rPr>
              <a:t>Tenga en cuenta que puede ver el DAG c como una combinación de los DAG a y b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144937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9F7E18-D06B-6A85-7B8D-52A92B950E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665A60F-E7CA-16B2-7FA7-7119A9733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 práctica hace al maestro: d-separación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3494D03-CF6E-EC21-DE7F-E40F5D31B35C}"/>
              </a:ext>
            </a:extLst>
          </p:cNvPr>
          <p:cNvSpPr txBox="1"/>
          <p:nvPr/>
        </p:nvSpPr>
        <p:spPr>
          <a:xfrm>
            <a:off x="316829" y="1143000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Podemos ver que en </a:t>
            </a:r>
            <a:r>
              <a:rPr lang="es-MX" sz="3200" dirty="0">
                <a:solidFill>
                  <a:srgbClr val="00B050"/>
                </a:solidFill>
              </a:rPr>
              <a:t>DAG d hay dos estructuras superpuestas</a:t>
            </a:r>
            <a:r>
              <a:rPr lang="es-MX" sz="3200" dirty="0"/>
              <a:t>: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00B050"/>
                </a:solidFill>
              </a:rPr>
              <a:t>Un colisionador, X → A ← B</a:t>
            </a:r>
          </a:p>
          <a:p>
            <a:pPr algn="just"/>
            <a:r>
              <a:rPr lang="es-MX" sz="3200" dirty="0">
                <a:solidFill>
                  <a:srgbClr val="00B050"/>
                </a:solidFill>
              </a:rPr>
              <a:t>Una bifurcación, A ← B → Y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Hay varias opciones para abordar DAG d:</a:t>
            </a:r>
          </a:p>
          <a:p>
            <a:pPr algn="just"/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B0F0"/>
                </a:solidFill>
              </a:rPr>
              <a:t>La más sencilla es no hacer nada </a:t>
            </a:r>
            <a:r>
              <a:rPr lang="es-MX" sz="3200" dirty="0"/>
              <a:t>(el colisionador bloquea la ruta).</a:t>
            </a:r>
            <a:endParaRPr lang="es-MX" sz="3200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49124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119783-8FEA-3E63-272C-5EE26CA84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F3AD08F-E9A7-3BA4-E86B-2C553FE327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 práctica hace al maestro: d-separación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DB7FE83-AD2C-66ED-D174-27E6925B9461}"/>
              </a:ext>
            </a:extLst>
          </p:cNvPr>
          <p:cNvSpPr txBox="1"/>
          <p:nvPr/>
        </p:nvSpPr>
        <p:spPr>
          <a:xfrm>
            <a:off x="316829" y="1143000"/>
            <a:ext cx="8215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00B0F0"/>
                </a:solidFill>
              </a:rPr>
              <a:t>También podemos controlar B; </a:t>
            </a:r>
            <a:r>
              <a:rPr lang="es-MX" sz="3200" dirty="0"/>
              <a:t>esto no ofrece ninguna ventaja, pero tampoco nos perjudica (excepto que aumenta la complejidad del modelo).</a:t>
            </a:r>
          </a:p>
          <a:p>
            <a:pPr algn="just"/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/>
              <a:t>Finalmente, </a:t>
            </a:r>
            <a:r>
              <a:rPr lang="es-MX" sz="3200" dirty="0">
                <a:solidFill>
                  <a:srgbClr val="002060"/>
                </a:solidFill>
              </a:rPr>
              <a:t>podemos controlar A (que abrirá la ruta) y B, que la cerrará</a:t>
            </a:r>
            <a:r>
              <a:rPr lang="es-MX" sz="3200" dirty="0"/>
              <a:t>.</a:t>
            </a:r>
            <a:endParaRPr lang="es-MX" sz="3200" baseline="-25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9777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B86810-6BED-374B-8BA9-E9F91C532C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479E2A0-AC4D-58E2-2C60-5BD7F3A2B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 práctica hace al maestro: d-separación</a:t>
            </a:r>
            <a:endParaRPr lang="es-ES" dirty="0"/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FB699FC7-A78D-4920-6256-4F6B2EB21D9D}"/>
              </a:ext>
            </a:extLst>
          </p:cNvPr>
          <p:cNvSpPr txBox="1"/>
          <p:nvPr/>
        </p:nvSpPr>
        <p:spPr>
          <a:xfrm>
            <a:off x="316829" y="1143000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Si solo nos interesa estimar el efecto de</a:t>
            </a:r>
            <a:r>
              <a:rPr lang="es-MX" sz="3200" dirty="0">
                <a:solidFill>
                  <a:srgbClr val="FFC000"/>
                </a:solidFill>
              </a:rPr>
              <a:t> X sobre Y</a:t>
            </a:r>
            <a:r>
              <a:rPr lang="es-MX" sz="3200" dirty="0"/>
              <a:t>, la mayoría de las veces, probablemente elegiríamos la primera respuesta como la más simple.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 el grafo e, básicamente, hay dos caminos de X a Y: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92D050"/>
                </a:solidFill>
              </a:rPr>
              <a:t>X → A → Y</a:t>
            </a:r>
          </a:p>
          <a:p>
            <a:pPr algn="just"/>
            <a:r>
              <a:rPr lang="es-MX" sz="3200" dirty="0">
                <a:solidFill>
                  <a:srgbClr val="92D050"/>
                </a:solidFill>
              </a:rPr>
              <a:t>X → B ← C → Y</a:t>
            </a:r>
          </a:p>
        </p:txBody>
      </p:sp>
    </p:spTree>
    <p:extLst>
      <p:ext uri="{BB962C8B-B14F-4D97-AF65-F5344CB8AC3E}">
        <p14:creationId xmlns:p14="http://schemas.microsoft.com/office/powerpoint/2010/main" val="29306503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A40F17-730A-7E20-BC94-B17A6BE37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0D035F8-F0D2-C6F7-94AE-9E7BE66C44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La práctica hace al maestro: d-separación</a:t>
            </a:r>
            <a:endParaRPr lang="es-ES" dirty="0"/>
          </a:p>
        </p:txBody>
      </p:sp>
      <p:sp>
        <p:nvSpPr>
          <p:cNvPr id="3" name="8 CuadroTexto">
            <a:extLst>
              <a:ext uri="{FF2B5EF4-FFF2-40B4-BE49-F238E27FC236}">
                <a16:creationId xmlns:a16="http://schemas.microsoft.com/office/drawing/2014/main" id="{82F060EC-BA1D-B418-699C-C91000806494}"/>
              </a:ext>
            </a:extLst>
          </p:cNvPr>
          <p:cNvSpPr txBox="1"/>
          <p:nvPr/>
        </p:nvSpPr>
        <p:spPr>
          <a:xfrm>
            <a:off x="316829" y="114300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Podemos ver inmediatamente que </a:t>
            </a:r>
            <a:r>
              <a:rPr lang="es-MX" sz="3200" dirty="0">
                <a:solidFill>
                  <a:srgbClr val="92D050"/>
                </a:solidFill>
              </a:rPr>
              <a:t>la primera ruta representa una cadena</a:t>
            </a:r>
            <a:r>
              <a:rPr lang="es-MX" sz="3200" dirty="0"/>
              <a:t>. </a:t>
            </a:r>
            <a:r>
              <a:rPr lang="es-MX" sz="3200" dirty="0">
                <a:solidFill>
                  <a:srgbClr val="92D050"/>
                </a:solidFill>
              </a:rPr>
              <a:t>Controlar por A cierra esta ruta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La </a:t>
            </a:r>
            <a:r>
              <a:rPr lang="es-MX" sz="3200" dirty="0">
                <a:solidFill>
                  <a:schemeClr val="tx2">
                    <a:lumMod val="75000"/>
                  </a:schemeClr>
                </a:solidFill>
              </a:rPr>
              <a:t>segunda ruta </a:t>
            </a:r>
            <a:r>
              <a:rPr lang="es-MX" sz="3200" dirty="0"/>
              <a:t>contiene un </a:t>
            </a:r>
            <a:r>
              <a:rPr lang="es-MX" sz="3200" dirty="0">
                <a:solidFill>
                  <a:schemeClr val="tx2">
                    <a:lumMod val="75000"/>
                  </a:schemeClr>
                </a:solidFill>
              </a:rPr>
              <a:t>colisionador</a:t>
            </a:r>
            <a:r>
              <a:rPr lang="es-MX" sz="3200" dirty="0"/>
              <a:t>, por lo que </a:t>
            </a:r>
            <a:r>
              <a:rPr lang="es-MX" sz="3200" dirty="0">
                <a:solidFill>
                  <a:schemeClr val="tx2">
                    <a:lumMod val="75000"/>
                  </a:schemeClr>
                </a:solidFill>
              </a:rPr>
              <a:t>no controlar nada la mantiene cerrada</a:t>
            </a:r>
            <a:r>
              <a:rPr lang="es-MX" sz="3200" dirty="0"/>
              <a:t>. Otra solución es </a:t>
            </a:r>
            <a:r>
              <a:rPr lang="es-MX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bloquear A, B y C </a:t>
            </a:r>
            <a:r>
              <a:rPr lang="es-MX" sz="3200" dirty="0"/>
              <a:t>(observe cómo controlar por C cierra la ruta que abrimos al controlar por B).</a:t>
            </a:r>
          </a:p>
        </p:txBody>
      </p:sp>
    </p:spTree>
    <p:extLst>
      <p:ext uri="{BB962C8B-B14F-4D97-AF65-F5344CB8AC3E}">
        <p14:creationId xmlns:p14="http://schemas.microsoft.com/office/powerpoint/2010/main" val="3838158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EAD76-84FB-8C3B-507F-67DAC80EFE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3FFBFC7-1956-CD3C-4821-8FA6D5FC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Vivimos en un mundo de estimadores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1D5A0AB-2C87-72F6-B086-FA1BF95282D1}"/>
              </a:ext>
            </a:extLst>
          </p:cNvPr>
          <p:cNvSpPr txBox="1"/>
          <p:nvPr/>
        </p:nvSpPr>
        <p:spPr>
          <a:xfrm>
            <a:off x="316829" y="1143000"/>
            <a:ext cx="82153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</a:t>
            </a:r>
            <a:r>
              <a:rPr lang="es-MX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inferencia estadística y aprendizaje automático</a:t>
            </a:r>
            <a:r>
              <a:rPr lang="es-MX" sz="3200" dirty="0"/>
              <a:t>, solemos </a:t>
            </a:r>
            <a:r>
              <a:rPr lang="es-MX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hablar de estimaciones y estimadores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Las </a:t>
            </a:r>
            <a:r>
              <a:rPr lang="es-MX" sz="3200" dirty="0">
                <a:solidFill>
                  <a:srgbClr val="7030A0"/>
                </a:solidFill>
              </a:rPr>
              <a:t>estimaciones</a:t>
            </a:r>
            <a:r>
              <a:rPr lang="es-MX" sz="3200" dirty="0"/>
              <a:t> son, básicamente, nuestras </a:t>
            </a:r>
            <a:r>
              <a:rPr lang="es-MX" sz="3200" dirty="0">
                <a:solidFill>
                  <a:srgbClr val="7030A0"/>
                </a:solidFill>
              </a:rPr>
              <a:t>mejores estimaciones sobre ciertas cantidades de interés dados datos </a:t>
            </a:r>
            <a:r>
              <a:rPr lang="es-MX" sz="3200" dirty="0"/>
              <a:t>(finitos). </a:t>
            </a:r>
          </a:p>
        </p:txBody>
      </p:sp>
    </p:spTree>
    <p:extLst>
      <p:ext uri="{BB962C8B-B14F-4D97-AF65-F5344CB8AC3E}">
        <p14:creationId xmlns:p14="http://schemas.microsoft.com/office/powerpoint/2010/main" val="19766820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32D352-9A5C-1AB1-B824-02A7B50B8D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DFD9F1E-EBBD-9DA4-FF18-A629CD21D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Vivimos en un mundo de estimadores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8E0841C-4536-227E-095A-190919CC27C9}"/>
              </a:ext>
            </a:extLst>
          </p:cNvPr>
          <p:cNvSpPr txBox="1"/>
          <p:nvPr/>
        </p:nvSpPr>
        <p:spPr>
          <a:xfrm>
            <a:off x="316829" y="1143000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Los </a:t>
            </a:r>
            <a:r>
              <a:rPr lang="es-MX" sz="3200" dirty="0">
                <a:solidFill>
                  <a:srgbClr val="7030A0"/>
                </a:solidFill>
              </a:rPr>
              <a:t>estimadores</a:t>
            </a:r>
            <a:r>
              <a:rPr lang="es-MX" sz="3200" dirty="0"/>
              <a:t> son </a:t>
            </a:r>
            <a:r>
              <a:rPr lang="es-MX" sz="3200" dirty="0">
                <a:solidFill>
                  <a:srgbClr val="7030A0"/>
                </a:solidFill>
              </a:rPr>
              <a:t>dispositivos o procedimientos computacionales </a:t>
            </a:r>
            <a:r>
              <a:rPr lang="es-MX" sz="3200" dirty="0"/>
              <a:t>que nos permiten </a:t>
            </a:r>
            <a:r>
              <a:rPr lang="es-MX" sz="3200" dirty="0">
                <a:solidFill>
                  <a:srgbClr val="7030A0"/>
                </a:solidFill>
              </a:rPr>
              <a:t>establecer una correlación entre una muestra de datos </a:t>
            </a:r>
            <a:r>
              <a:rPr lang="es-MX" sz="3200" dirty="0"/>
              <a:t>(finita) dada y una </a:t>
            </a:r>
            <a:r>
              <a:rPr lang="es-MX" sz="3200" dirty="0">
                <a:solidFill>
                  <a:srgbClr val="7030A0"/>
                </a:solidFill>
              </a:rPr>
              <a:t>estimación de interés</a:t>
            </a:r>
            <a:r>
              <a:rPr lang="es-MX" sz="3200" dirty="0"/>
              <a:t>.</a:t>
            </a:r>
          </a:p>
          <a:p>
            <a:pPr algn="just"/>
            <a:endParaRPr lang="es-MX" sz="3200" dirty="0">
              <a:solidFill>
                <a:srgbClr val="C00000"/>
              </a:solidFill>
            </a:endParaRPr>
          </a:p>
          <a:p>
            <a:pPr algn="just"/>
            <a:r>
              <a:rPr lang="es-MX" sz="3200" dirty="0"/>
              <a:t>Imaginemos que acabas de conseguir un nuevo trabajo. Te interesa estimar cuánto tiempo necesitarás para ir de casa a tu nueva oficina. </a:t>
            </a:r>
          </a:p>
        </p:txBody>
      </p:sp>
    </p:spTree>
    <p:extLst>
      <p:ext uri="{BB962C8B-B14F-4D97-AF65-F5344CB8AC3E}">
        <p14:creationId xmlns:p14="http://schemas.microsoft.com/office/powerpoint/2010/main" val="337103304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64C4D-8EB9-2806-A2B6-F31F6961E4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7892A61-87DA-6BE9-F1F2-140B8FFC9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Vivimos en un mundo de estimadores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31000707-7795-BDB0-D85D-A05414C25694}"/>
              </a:ext>
            </a:extLst>
          </p:cNvPr>
          <p:cNvSpPr txBox="1"/>
          <p:nvPr/>
        </p:nvSpPr>
        <p:spPr>
          <a:xfrm>
            <a:off x="316829" y="1143000"/>
            <a:ext cx="82153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Decides registrar tus tiempos de desplazamiento durante 5 días. Los datos que obtienes son los siguientes:</a:t>
            </a:r>
          </a:p>
          <a:p>
            <a:pPr algn="just"/>
            <a:r>
              <a:rPr lang="es-MX" sz="3200" dirty="0"/>
              <a:t>[ 22.1, 23.7, 25.2, 20.0, 21.8 ]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Una opción es calcular la media aritmética de estos números, lo que dará como resultado la media muestral: su estimación del tiempo promedio real de viaje. </a:t>
            </a:r>
          </a:p>
        </p:txBody>
      </p:sp>
    </p:spTree>
    <p:extLst>
      <p:ext uri="{BB962C8B-B14F-4D97-AF65-F5344CB8AC3E}">
        <p14:creationId xmlns:p14="http://schemas.microsoft.com/office/powerpoint/2010/main" val="17965183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68A35F-4191-FB41-B082-BBB23A8B22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E6D1E46-FFA1-7D68-8CB9-16A963103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Vivimos en un mundo de estimadores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49F0776-3DF7-6CBA-6E0F-0082C5106943}"/>
              </a:ext>
            </a:extLst>
          </p:cNvPr>
          <p:cNvSpPr txBox="1"/>
          <p:nvPr/>
        </p:nvSpPr>
        <p:spPr>
          <a:xfrm>
            <a:off x="316829" y="1143000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Quizás considere que esto no es suficiente y prefiera ajustar una distribución a estos datos en lugar de calcular una estimación puntual (este enfoque se usa comúnmente en estadística bayesiana).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La media aritmética de nuestros datos, así como los parámetros de la distribución que hayamos decidido ajustar a estos datos, son estimaciones.</a:t>
            </a:r>
          </a:p>
        </p:txBody>
      </p:sp>
    </p:spTree>
    <p:extLst>
      <p:ext uri="{BB962C8B-B14F-4D97-AF65-F5344CB8AC3E}">
        <p14:creationId xmlns:p14="http://schemas.microsoft.com/office/powerpoint/2010/main" val="413944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0" y="155120"/>
            <a:ext cx="9144000" cy="783676"/>
          </a:xfrm>
        </p:spPr>
        <p:txBody>
          <a:bodyPr/>
          <a:lstStyle/>
          <a:p>
            <a:r>
              <a:rPr lang="es-ES_tradnl" dirty="0"/>
              <a:t>Introducción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98359" y="1118813"/>
            <a:ext cx="877635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Las primeras 5 unidades hablaron del tema de una Introducción a la Causalidad.</a:t>
            </a:r>
          </a:p>
          <a:p>
            <a:pPr algn="just"/>
            <a:endParaRPr lang="es-MX" sz="32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s-MX" sz="3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cs typeface="Times New Roman" panose="02020603050405020304" pitchFamily="18" charset="0"/>
              </a:rPr>
              <a:t>La segunda parte denominada Inferencia Causal se divide en 6 partes que empezaremos a discutir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66746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B78CC3-BB15-D2C8-0F52-B51E4ABA21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B839890-4570-BB3A-BA4F-90657F1F5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Vivimos en un mundo de estimadores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5D95B52-DD22-5E4F-AFE7-57F0ABBAB268}"/>
              </a:ext>
            </a:extLst>
          </p:cNvPr>
          <p:cNvSpPr txBox="1"/>
          <p:nvPr/>
        </p:nvSpPr>
        <p:spPr>
          <a:xfrm>
            <a:off x="316829" y="1143000"/>
            <a:ext cx="821537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Un </a:t>
            </a:r>
            <a:r>
              <a:rPr lang="es-MX" sz="3200" dirty="0">
                <a:solidFill>
                  <a:srgbClr val="00B0F0"/>
                </a:solidFill>
              </a:rPr>
              <a:t>estimador es un mecanismo computacional que utilizamos para obtener estimaciones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Los </a:t>
            </a:r>
            <a:r>
              <a:rPr lang="es-MX" sz="3200" dirty="0">
                <a:solidFill>
                  <a:srgbClr val="00B0F0"/>
                </a:solidFill>
              </a:rPr>
              <a:t>estimadores</a:t>
            </a:r>
            <a:r>
              <a:rPr lang="es-MX" sz="3200" dirty="0"/>
              <a:t> pueden ser tan </a:t>
            </a:r>
            <a:r>
              <a:rPr lang="es-MX" sz="3200" dirty="0">
                <a:solidFill>
                  <a:srgbClr val="00B0F0"/>
                </a:solidFill>
              </a:rPr>
              <a:t>simples</a:t>
            </a:r>
            <a:r>
              <a:rPr lang="es-MX" sz="3200" dirty="0"/>
              <a:t> como </a:t>
            </a:r>
            <a:r>
              <a:rPr lang="es-MX" sz="3200" dirty="0">
                <a:solidFill>
                  <a:srgbClr val="00B0F0"/>
                </a:solidFill>
              </a:rPr>
              <a:t>calcular la media aritmética </a:t>
            </a:r>
            <a:r>
              <a:rPr lang="es-MX" sz="3200" dirty="0"/>
              <a:t>o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tan complejos como un modelo de lenguaje de 550 mil millones de parámetros</a:t>
            </a:r>
            <a:r>
              <a:rPr lang="es-MX" sz="3200" dirty="0"/>
              <a:t>. La </a:t>
            </a:r>
            <a:r>
              <a:rPr lang="es-MX" sz="3200" dirty="0">
                <a:solidFill>
                  <a:srgbClr val="FFC000"/>
                </a:solidFill>
              </a:rPr>
              <a:t>regresión lineal es un estimador, al igual que una red neuronal o un modelo de bosque aleatorio.</a:t>
            </a:r>
          </a:p>
        </p:txBody>
      </p:sp>
    </p:spTree>
    <p:extLst>
      <p:ext uri="{BB962C8B-B14F-4D97-AF65-F5344CB8AC3E}">
        <p14:creationId xmlns:p14="http://schemas.microsoft.com/office/powerpoint/2010/main" val="33095102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EC13F1-7A25-B29E-7E5E-80B57B5396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F3D775D-B892-7E07-5C51-E96BF6C09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Entonces, ¿qué es un estimando?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2D813081-429A-0894-B9E4-091B0CE2E65E}"/>
              </a:ext>
            </a:extLst>
          </p:cNvPr>
          <p:cNvSpPr txBox="1"/>
          <p:nvPr/>
        </p:nvSpPr>
        <p:spPr>
          <a:xfrm>
            <a:off x="316829" y="1143000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La respuesta básica es que un </a:t>
            </a:r>
            <a:r>
              <a:rPr lang="es-MX" sz="3200" dirty="0">
                <a:solidFill>
                  <a:srgbClr val="FFC000"/>
                </a:solidFill>
              </a:rPr>
              <a:t>estimando</a:t>
            </a:r>
            <a:r>
              <a:rPr lang="es-MX" sz="3200" dirty="0"/>
              <a:t> es una </a:t>
            </a:r>
            <a:r>
              <a:rPr lang="es-MX" sz="3200" dirty="0">
                <a:solidFill>
                  <a:srgbClr val="FFC000"/>
                </a:solidFill>
              </a:rPr>
              <a:t>cantidad que nos interesa estimar</a:t>
            </a:r>
            <a:r>
              <a:rPr lang="es-MX" sz="3200" dirty="0"/>
              <a:t>. </a:t>
            </a:r>
            <a:r>
              <a:rPr lang="es-MX" sz="3200" dirty="0">
                <a:solidFill>
                  <a:srgbClr val="00B050"/>
                </a:solidFill>
              </a:rPr>
              <a:t>Si un estimador es el cómo, un estimando es el qué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Analicemos un poco el contexto para comprender la </a:t>
            </a:r>
            <a:r>
              <a:rPr lang="es-MX" sz="3200" dirty="0">
                <a:solidFill>
                  <a:srgbClr val="00B050"/>
                </a:solidFill>
              </a:rPr>
              <a:t>importancia de los estimandos en la inferencia causal</a:t>
            </a:r>
            <a:r>
              <a:rPr lang="es-MX" sz="3200" dirty="0"/>
              <a:t>.</a:t>
            </a:r>
            <a:endParaRPr lang="es-MX" sz="3200" baseline="-25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20076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BB1DA0-CD8C-624B-ADE2-410BA6D8A3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8083888-90BA-A97E-2024-915375B09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Entonces, ¿qué es un estimado?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9F64FE2-2CDA-60BC-C069-3EC8B297E0E0}"/>
              </a:ext>
            </a:extLst>
          </p:cNvPr>
          <p:cNvSpPr txBox="1"/>
          <p:nvPr/>
        </p:nvSpPr>
        <p:spPr>
          <a:xfrm>
            <a:off x="185057" y="1143000"/>
            <a:ext cx="8752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chemeClr val="tx2"/>
                </a:solidFill>
              </a:rPr>
              <a:t>¿Qué significa que una relación entre dos variables esté confundida?</a:t>
            </a:r>
          </a:p>
          <a:p>
            <a:pPr algn="just"/>
            <a:r>
              <a:rPr lang="es-MX" sz="3200" dirty="0"/>
              <a:t>¿Recuerdan el ejemplo del primer capítulo (helado, ahogamientos y temperatura)? Pueden usar la siguiente figura 6.6: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563D722-F4D8-53FB-2537-A9203278EC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14" y="3842657"/>
            <a:ext cx="8316224" cy="2777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4754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D70A58-86B5-4DB2-0441-AACBB05ADE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025DDCA-7471-46E6-BAC9-9381EB85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Entonces, ¿qué es un estimado?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29EC9A7-E4AB-595E-0C50-EFD68B0C5463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este ejemplo, percibimos las </a:t>
            </a:r>
            <a:r>
              <a:rPr lang="es-MX" sz="3200" dirty="0">
                <a:solidFill>
                  <a:schemeClr val="tx2"/>
                </a:solidFill>
              </a:rPr>
              <a:t>ventas de helados (ICE)</a:t>
            </a:r>
            <a:r>
              <a:rPr lang="es-MX" sz="3200" dirty="0"/>
              <a:t> y el </a:t>
            </a:r>
            <a:r>
              <a:rPr lang="es-MX" sz="3200" dirty="0">
                <a:solidFill>
                  <a:schemeClr val="accent2">
                    <a:lumMod val="75000"/>
                  </a:schemeClr>
                </a:solidFill>
              </a:rPr>
              <a:t>número de accidentes con ahogamiento (ACC) </a:t>
            </a:r>
            <a:r>
              <a:rPr lang="es-MX" sz="3200" dirty="0"/>
              <a:t>como relacionados, aunque, en realidad, no lo estaban (causalmente). Dijimos que esta </a:t>
            </a:r>
            <a:r>
              <a:rPr lang="es-MX" sz="3200" dirty="0">
                <a:solidFill>
                  <a:srgbClr val="92D050"/>
                </a:solidFill>
              </a:rPr>
              <a:t>relación era espuria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Podemos considerar este tipo de relación como </a:t>
            </a:r>
            <a:r>
              <a:rPr lang="es-MX" sz="3200" dirty="0">
                <a:solidFill>
                  <a:srgbClr val="92D050"/>
                </a:solidFill>
              </a:rPr>
              <a:t>resultado del flujo de información sin restricciones </a:t>
            </a:r>
            <a:r>
              <a:rPr lang="es-MX" sz="3200" dirty="0"/>
              <a:t>(sin dirección) en el gráfico.</a:t>
            </a:r>
          </a:p>
        </p:txBody>
      </p:sp>
    </p:spTree>
    <p:extLst>
      <p:ext uri="{BB962C8B-B14F-4D97-AF65-F5344CB8AC3E}">
        <p14:creationId xmlns:p14="http://schemas.microsoft.com/office/powerpoint/2010/main" val="143021743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5C6584-FEBA-87F6-4AD0-1E3DC3A17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602EBAD-D2ED-1AFA-E9FD-2D728FD13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Entonces, ¿qué es un estimado?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9C4076E-100E-7072-911F-DCD7ADBF5142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Volviendo a nuestro ejemplo del primer capítulo, podríamos, ingenuamente, definir nuestro modelo de la siguiente manera:</a:t>
            </a:r>
          </a:p>
          <a:p>
            <a:pPr algn="ctr"/>
            <a:r>
              <a:rPr lang="es-MX" sz="3200" dirty="0">
                <a:solidFill>
                  <a:srgbClr val="92D050"/>
                </a:solidFill>
              </a:rPr>
              <a:t>ACC ~ ICE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Traduzcamos la sintaxis de este modelo a notación matemática.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Lo que queremos </a:t>
            </a:r>
            <a:r>
              <a:rPr lang="es-MX" sz="3200" dirty="0">
                <a:solidFill>
                  <a:srgbClr val="92D050"/>
                </a:solidFill>
              </a:rPr>
              <a:t>estimar es el efecto causal del ICE sobre el ACC</a:t>
            </a:r>
            <a:r>
              <a:rPr lang="es-MX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997293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C62BE-F01C-2638-4A89-AD7BFC1D16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B8F2155-6C21-F5CC-0D68-965DE20DB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Entonces, ¿qué es un estimado?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2FF357E6-9AD8-BF6F-2DEA-77A27041AC04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otras palabras, queremos comprender </a:t>
            </a:r>
            <a:r>
              <a:rPr lang="es-MX" sz="3200" dirty="0">
                <a:solidFill>
                  <a:srgbClr val="92D050"/>
                </a:solidFill>
              </a:rPr>
              <a:t>cuál sería el cambio en el ACC si interviniéramos en el ICE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Por lo tanto, la cantidad que nos interesa es la siguiente (para simplificar, asumiremos que todas nuestras variables son discretas):</a:t>
            </a:r>
          </a:p>
          <a:p>
            <a:pPr algn="just"/>
            <a:endParaRPr lang="es-MX" sz="3200" dirty="0"/>
          </a:p>
          <a:p>
            <a:pPr algn="ctr"/>
            <a:r>
              <a:rPr lang="es-MX" sz="3200" dirty="0">
                <a:solidFill>
                  <a:srgbClr val="C00000"/>
                </a:solidFill>
              </a:rPr>
              <a:t>P (ACC = acc | do (ICE = ice))</a:t>
            </a:r>
          </a:p>
        </p:txBody>
      </p:sp>
    </p:spTree>
    <p:extLst>
      <p:ext uri="{BB962C8B-B14F-4D97-AF65-F5344CB8AC3E}">
        <p14:creationId xmlns:p14="http://schemas.microsoft.com/office/powerpoint/2010/main" val="22074694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5EBE28-43E1-7CAC-F172-CEEB8E4C9C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D47AE73-6661-C6E4-6784-AF2551F04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Entonces, ¿qué es un estimado?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39D27C5-537E-7868-847C-37CFCDB50F2B}"/>
              </a:ext>
            </a:extLst>
          </p:cNvPr>
          <p:cNvSpPr txBox="1"/>
          <p:nvPr/>
        </p:nvSpPr>
        <p:spPr>
          <a:xfrm>
            <a:off x="185057" y="1143000"/>
            <a:ext cx="8752114" cy="4852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Si usáramos nuestro modelo ingenuo, nuestro estimado se vería así:</a:t>
            </a:r>
          </a:p>
          <a:p>
            <a:pPr algn="ctr"/>
            <a:r>
              <a:rPr lang="es-MX" sz="3200" dirty="0">
                <a:solidFill>
                  <a:srgbClr val="FFC000"/>
                </a:solidFill>
              </a:rPr>
              <a:t>P (ACC=acc | do (ICE=ice))= P (ACC=acc | ICE=ice)</a:t>
            </a:r>
          </a:p>
          <a:p>
            <a:pPr algn="ctr"/>
            <a:endParaRPr lang="es-MX" sz="3200" baseline="-25000" dirty="0">
              <a:solidFill>
                <a:srgbClr val="FFC000"/>
              </a:solidFill>
            </a:endParaRPr>
          </a:p>
          <a:p>
            <a:pPr algn="just"/>
            <a:r>
              <a:rPr lang="es-MX" sz="3200" dirty="0"/>
              <a:t>Ya sabemos que esto es incorrecto en nuestro caso. ¡Sabemos que la relación entre </a:t>
            </a:r>
            <a:r>
              <a:rPr lang="es-MX" sz="3200" dirty="0">
                <a:solidFill>
                  <a:srgbClr val="00B050"/>
                </a:solidFill>
              </a:rPr>
              <a:t>ACC e ICE es espuria!</a:t>
            </a:r>
            <a:r>
              <a:rPr lang="es-MX" sz="3200" dirty="0"/>
              <a:t> Para obtener la estimación correcta del efecto causal de </a:t>
            </a:r>
            <a:r>
              <a:rPr lang="es-MX" sz="3200" dirty="0">
                <a:solidFill>
                  <a:srgbClr val="00B050"/>
                </a:solidFill>
              </a:rPr>
              <a:t>ICE sobre ACC, necesitamos controlar la temperatura (TMP)</a:t>
            </a:r>
            <a:r>
              <a:rPr lang="es-MX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8768549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8835E8-05E1-B076-0C98-4B50DC6BC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1D57F99-28F8-8F4C-B4A1-1A608DF0B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Entonces, ¿qué es un estimado?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68F60FA-28D5-9A82-A9CB-F2D908A23614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Por lo tanto, la forma correcta de modelar nuestro problema es la siguiente:</a:t>
            </a:r>
          </a:p>
          <a:p>
            <a:pPr algn="ctr"/>
            <a:r>
              <a:rPr lang="es-MX" sz="3200" dirty="0">
                <a:solidFill>
                  <a:srgbClr val="00B050"/>
                </a:solidFill>
              </a:rPr>
              <a:t>ACC ~ ICE + TMP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Esto se traduce a lo siguiente:</a:t>
            </a:r>
          </a:p>
          <a:p>
            <a:pPr algn="ctr"/>
            <a:r>
              <a:rPr lang="es-MX" sz="3200" dirty="0">
                <a:solidFill>
                  <a:srgbClr val="7030A0"/>
                </a:solidFill>
              </a:rPr>
              <a:t>P (ACC=acc | do (ICE=ice) )=∑P(ACC=acc | ICE= ice, TMP=tmp ) P ( TMP=tmp )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Para que sea más legible, podemos simplificar la notación:</a:t>
            </a:r>
          </a:p>
        </p:txBody>
      </p:sp>
    </p:spTree>
    <p:extLst>
      <p:ext uri="{BB962C8B-B14F-4D97-AF65-F5344CB8AC3E}">
        <p14:creationId xmlns:p14="http://schemas.microsoft.com/office/powerpoint/2010/main" val="2270567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5DDF0B-2CBC-F060-5DCD-2A530DDCD9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083ACCB-6AFA-F18F-9AE2-EEC8CACA3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Entonces, ¿qué es un estimado?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83C5B78-3FC1-8C42-AD1A-3F3462FCAF9B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7030A0"/>
                </a:solidFill>
              </a:rPr>
              <a:t>P (ACC | do(ICE)) = ∑P(ACC | ICE, TMP) P( TMP)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Esta fórmula es un </a:t>
            </a:r>
            <a:r>
              <a:rPr lang="es-MX" sz="3200" dirty="0">
                <a:solidFill>
                  <a:srgbClr val="7030A0"/>
                </a:solidFill>
              </a:rPr>
              <a:t>ejemplo de la llamada regla del efecto causal</a:t>
            </a:r>
            <a:r>
              <a:rPr lang="es-MX" sz="3200" dirty="0"/>
              <a:t>, que establece que </a:t>
            </a:r>
            <a:r>
              <a:rPr lang="es-MX" sz="3200" dirty="0">
                <a:solidFill>
                  <a:srgbClr val="00B0F0"/>
                </a:solidFill>
              </a:rPr>
              <a:t>dado un grafo, G , y un conjunto de variables, Pa , que son padres (causales) de X , el efecto causal de X sobre Y viene dado por la siguiente fórmula</a:t>
            </a:r>
            <a:r>
              <a:rPr lang="es-MX" sz="3200" dirty="0"/>
              <a:t>:</a:t>
            </a:r>
          </a:p>
          <a:p>
            <a:pPr algn="just"/>
            <a:r>
              <a:rPr lang="es-MX" sz="3200" dirty="0"/>
              <a:t>P (Y=y | do(X=x)) = ∑P(Y=y | X=x, Pa=z) P ( Pa=z )</a:t>
            </a:r>
          </a:p>
        </p:txBody>
      </p:sp>
    </p:spTree>
    <p:extLst>
      <p:ext uri="{BB962C8B-B14F-4D97-AF65-F5344CB8AC3E}">
        <p14:creationId xmlns:p14="http://schemas.microsoft.com/office/powerpoint/2010/main" val="273523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CC2B7D-1842-324C-81AA-5C2CDB0FCC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554D498-11C1-C9ED-A711-F0E56DBA2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Entonces, ¿qué es un estimado?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5F354ED-117A-90E1-CE44-C6A267DE4E8A}"/>
              </a:ext>
            </a:extLst>
          </p:cNvPr>
          <p:cNvSpPr txBox="1"/>
          <p:nvPr/>
        </p:nvSpPr>
        <p:spPr>
          <a:xfrm>
            <a:off x="185057" y="1143000"/>
            <a:ext cx="8752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Tenga en cuenta que lo que hacemos en nuestro ejemplo es </a:t>
            </a:r>
            <a:r>
              <a:rPr lang="es-MX" sz="3200" dirty="0">
                <a:solidFill>
                  <a:srgbClr val="00B0F0"/>
                </a:solidFill>
              </a:rPr>
              <a:t>congruente con el punto 1 de nuestra definición de separación-d</a:t>
            </a:r>
            <a:r>
              <a:rPr lang="es-MX" sz="3200" dirty="0"/>
              <a:t>: </a:t>
            </a:r>
            <a:r>
              <a:rPr lang="es-MX" sz="3200" dirty="0">
                <a:solidFill>
                  <a:srgbClr val="00B050"/>
                </a:solidFill>
              </a:rPr>
              <a:t>si existe una bifurcación entre las dos variables, X e Y, necesitamos controlar el nodo central de esta bifurcación para bloquear una ruta entre X e Y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77866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B15307-626A-570E-DFAB-3D37A2AEA8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A9DEA2BC-2953-FBB9-A5EA-0CC77B606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028"/>
            <a:ext cx="9144000" cy="783676"/>
          </a:xfrm>
        </p:spPr>
        <p:txBody>
          <a:bodyPr/>
          <a:lstStyle/>
          <a:p>
            <a:r>
              <a:rPr lang="es-ES_tradnl" dirty="0"/>
              <a:t>Los mantendrás d-separados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49EE8EBE-9C81-8970-A182-6CDF424B2216}"/>
              </a:ext>
            </a:extLst>
          </p:cNvPr>
          <p:cNvSpPr/>
          <p:nvPr/>
        </p:nvSpPr>
        <p:spPr>
          <a:xfrm>
            <a:off x="130632" y="785326"/>
            <a:ext cx="8776353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Los </a:t>
            </a:r>
            <a:r>
              <a:rPr lang="es-MX" sz="3200" dirty="0">
                <a:solidFill>
                  <a:srgbClr val="7030A0"/>
                </a:solidFill>
              </a:rPr>
              <a:t>colisionadores</a:t>
            </a:r>
            <a:r>
              <a:rPr lang="es-MX" sz="3200" dirty="0"/>
              <a:t> tienen un </a:t>
            </a:r>
            <a:r>
              <a:rPr lang="es-MX" sz="3200" dirty="0">
                <a:solidFill>
                  <a:srgbClr val="7030A0"/>
                </a:solidFill>
              </a:rPr>
              <a:t>patrón único de independencia condicional</a:t>
            </a:r>
            <a:r>
              <a:rPr lang="es-MX" sz="3200" dirty="0"/>
              <a:t> que los distingue de las </a:t>
            </a:r>
            <a:r>
              <a:rPr lang="es-MX" sz="3200" dirty="0">
                <a:solidFill>
                  <a:srgbClr val="7030A0"/>
                </a:solidFill>
              </a:rPr>
              <a:t>cadenas y las bifurcaciones</a:t>
            </a:r>
            <a:r>
              <a:rPr lang="es-MX" sz="3200" dirty="0"/>
              <a:t>. El </a:t>
            </a:r>
            <a:r>
              <a:rPr lang="es-MX" sz="3200" dirty="0">
                <a:solidFill>
                  <a:srgbClr val="0070C0"/>
                </a:solidFill>
              </a:rPr>
              <a:t>concepto de d-separación se basa en estas propiedades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 general, decimos que </a:t>
            </a:r>
            <a:r>
              <a:rPr lang="es-MX" sz="3200" dirty="0">
                <a:solidFill>
                  <a:srgbClr val="0070C0"/>
                </a:solidFill>
              </a:rPr>
              <a:t>dos nodos en un grafo acíclico dirigido (GAD) G están separados d cuando todos los caminos entre ellos están bloqueados</a:t>
            </a:r>
            <a:r>
              <a:rPr lang="es-MX" sz="3200" dirty="0"/>
              <a:t>.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¿Cuándo está bloqueado un camino entre dos nodos?</a:t>
            </a:r>
            <a:endParaRPr lang="en-US" sz="3200" dirty="0">
              <a:solidFill>
                <a:schemeClr val="bg2">
                  <a:lumMod val="50000"/>
                </a:schemeClr>
              </a:solidFill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79694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E36DB1-85E1-82D2-7230-4290FCDE57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36D2FA4-9662-A509-E0A3-B870ECEDC9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Entonces, ¿qué es un estimado?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B6D1F01-F16D-9292-5BB1-CEC87890AA93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nuestro ejemplo, </a:t>
            </a:r>
            <a:r>
              <a:rPr lang="es-MX" sz="3200" dirty="0">
                <a:solidFill>
                  <a:srgbClr val="00B050"/>
                </a:solidFill>
              </a:rPr>
              <a:t>TMP es el nodo central en la bifurcación entre ICE y ACC</a:t>
            </a:r>
            <a:r>
              <a:rPr lang="es-MX" sz="3200" dirty="0"/>
              <a:t>, </a:t>
            </a:r>
            <a:r>
              <a:rPr lang="es-MX" sz="3200" dirty="0">
                <a:solidFill>
                  <a:srgbClr val="FFC000"/>
                </a:solidFill>
              </a:rPr>
              <a:t>por lo que controlarlo bloquea la ruta no causal entre ICE y ACC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Así es como obtenemos un estimado correcto para nuestro modelo (en ocasiones, puede haber más de un estimado correcto por modelo).</a:t>
            </a:r>
          </a:p>
        </p:txBody>
      </p:sp>
    </p:spTree>
    <p:extLst>
      <p:ext uri="{BB962C8B-B14F-4D97-AF65-F5344CB8AC3E}">
        <p14:creationId xmlns:p14="http://schemas.microsoft.com/office/powerpoint/2010/main" val="28815995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1A7A6C-4603-1C79-C388-3D93FD1A3E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94A0CF0-04BA-E43E-1C10-FCCD6FBCA3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4400" dirty="0"/>
              <a:t>¿Qué es el criterio de puerta trasera?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37F134B1-6EDC-EE05-E79F-4DC5853E222F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Este criterio </a:t>
            </a:r>
            <a:r>
              <a:rPr lang="es-MX" sz="3200" dirty="0">
                <a:solidFill>
                  <a:srgbClr val="FFC000"/>
                </a:solidFill>
              </a:rPr>
              <a:t>busca bloquear las rutas espurias entre nuestros nodos de tratamiento y resultado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Al mismo tiempo, queremos asegurarnos de mantener todas las rutas dirigidas inalteradas y de no crear nuevas rutas espurias.</a:t>
            </a:r>
          </a:p>
        </p:txBody>
      </p:sp>
    </p:spTree>
    <p:extLst>
      <p:ext uri="{BB962C8B-B14F-4D97-AF65-F5344CB8AC3E}">
        <p14:creationId xmlns:p14="http://schemas.microsoft.com/office/powerpoint/2010/main" val="61932125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8A8448-F73E-E65D-D393-29C475DCA3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143B171-0606-CB10-DDD3-88E4D7F2F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4400" dirty="0"/>
              <a:t>¿Qué es el criterio de puerta trasera?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DB7A201-4912-E0D0-654C-6EC7E4EACE88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Formalmente hablando, </a:t>
            </a:r>
            <a:r>
              <a:rPr lang="es-MX" sz="3200" dirty="0">
                <a:solidFill>
                  <a:srgbClr val="FFC000"/>
                </a:solidFill>
              </a:rPr>
              <a:t>un conjunto de variables, 𝒵,</a:t>
            </a:r>
            <a:r>
              <a:rPr lang="es-MX" sz="3200" dirty="0"/>
              <a:t> </a:t>
            </a:r>
            <a:r>
              <a:rPr lang="es-MX" sz="3200" dirty="0">
                <a:solidFill>
                  <a:srgbClr val="FFC000"/>
                </a:solidFill>
              </a:rPr>
              <a:t>satisface el criterio de puerta trasera, dado un grafo G y un par de variables, si ningún nodo en 𝒵 es descendiente de X, y 𝒵 bloquea todos los caminos entre X e Y que contienen una flecha hacia X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 la definición anterior, </a:t>
            </a:r>
            <a:r>
              <a:rPr lang="es-MX" sz="3200" dirty="0">
                <a:solidFill>
                  <a:srgbClr val="C00000"/>
                </a:solidFill>
              </a:rPr>
              <a:t>X → … → Y significa que existe un camino dirigido de X a Y. Este camino puede ser directo o pasar por otros nodos.</a:t>
            </a:r>
          </a:p>
        </p:txBody>
      </p:sp>
    </p:spTree>
    <p:extLst>
      <p:ext uri="{BB962C8B-B14F-4D97-AF65-F5344CB8AC3E}">
        <p14:creationId xmlns:p14="http://schemas.microsoft.com/office/powerpoint/2010/main" val="105230297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F2C62A-D088-E102-2B1E-3E0AF61CB7E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7BC45AE-C920-3B04-8BD4-862FFEE39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¿Qué es el criterio de puerta trasera?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8E6C155-1DCE-15E5-D0B1-CEF704EE5201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Como pueden ver, al buscar el estimando en nuestro ejemplo del helado, hicimos precisamente esto: </a:t>
            </a:r>
            <a:r>
              <a:rPr lang="es-MX" sz="3200" dirty="0">
                <a:solidFill>
                  <a:srgbClr val="C00000"/>
                </a:solidFill>
              </a:rPr>
              <a:t>bloqueamos todas las rutas entre ICE y ACC que contenían una flecha hacia ICE</a:t>
            </a:r>
            <a:r>
              <a:rPr lang="es-MX" sz="3200" dirty="0"/>
              <a:t>. </a:t>
            </a:r>
            <a:r>
              <a:rPr lang="es-MX" sz="3200" dirty="0">
                <a:solidFill>
                  <a:schemeClr val="accent1">
                    <a:lumMod val="75000"/>
                  </a:schemeClr>
                </a:solidFill>
              </a:rPr>
              <a:t>TMP no es descendiente de ICE, por lo que también cumplimos la segunda condición</a:t>
            </a:r>
            <a:r>
              <a:rPr lang="es-MX" sz="3200" dirty="0"/>
              <a:t>. </a:t>
            </a:r>
            <a:r>
              <a:rPr lang="es-MX" sz="3200" dirty="0">
                <a:solidFill>
                  <a:srgbClr val="92D050"/>
                </a:solidFill>
              </a:rPr>
              <a:t>Finalmente, no abrimos nuevas rutas espurias </a:t>
            </a:r>
            <a:r>
              <a:rPr lang="es-MX" sz="3200" dirty="0"/>
              <a:t>(en nuestro grafo, que es muy simple, ni siquiera tuvimos la oportunidad de hacerlo).</a:t>
            </a:r>
          </a:p>
        </p:txBody>
      </p:sp>
    </p:spTree>
    <p:extLst>
      <p:ext uri="{BB962C8B-B14F-4D97-AF65-F5344CB8AC3E}">
        <p14:creationId xmlns:p14="http://schemas.microsoft.com/office/powerpoint/2010/main" val="33475504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58FF69-39A2-62B6-D0F8-B146FD8E2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83AC357-C1F0-24F8-CC6B-D7B79B0E2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Estimandos de puerta trasera y equivalentes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0051773-00FE-638F-D70F-B5A59B7DA7CB}"/>
              </a:ext>
            </a:extLst>
          </p:cNvPr>
          <p:cNvSpPr txBox="1"/>
          <p:nvPr/>
        </p:nvSpPr>
        <p:spPr>
          <a:xfrm>
            <a:off x="185057" y="1143000"/>
            <a:ext cx="8752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Consideremos el siguiente grafo: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2736038-03F6-E1D1-E26E-BF6E9449F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7007" y="1917700"/>
            <a:ext cx="5727700" cy="37973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E236CCB9-5922-E272-6DBB-738609CDEED3}"/>
              </a:ext>
            </a:extLst>
          </p:cNvPr>
          <p:cNvSpPr txBox="1"/>
          <p:nvPr/>
        </p:nvSpPr>
        <p:spPr>
          <a:xfrm>
            <a:off x="2286000" y="6080062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Un grafo con un patrón de confusión</a:t>
            </a:r>
          </a:p>
        </p:txBody>
      </p:sp>
    </p:spTree>
    <p:extLst>
      <p:ext uri="{BB962C8B-B14F-4D97-AF65-F5344CB8AC3E}">
        <p14:creationId xmlns:p14="http://schemas.microsoft.com/office/powerpoint/2010/main" val="413983854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E1A03-A98B-74F0-CFC7-188872ECDC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4D7A685-6DF4-A5F7-C105-DA9A6E896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Estimandos de puerta trasera y equivalentes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48010AF-ED1C-50F8-9CCA-0D189B4C1165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Dado el modelo presentado en la figura anterior, </a:t>
            </a:r>
            <a:r>
              <a:rPr lang="es-MX" sz="3200" dirty="0">
                <a:solidFill>
                  <a:srgbClr val="92D050"/>
                </a:solidFill>
              </a:rPr>
              <a:t>¿qué nodos deberíamos controlar para estimar el efecto causal de X sobre Y?</a:t>
            </a:r>
          </a:p>
          <a:p>
            <a:pPr algn="just"/>
            <a:endParaRPr lang="es-MX" sz="3200" dirty="0">
              <a:solidFill>
                <a:srgbClr val="7030A0"/>
              </a:solidFill>
            </a:endParaRPr>
          </a:p>
          <a:p>
            <a:pPr algn="just"/>
            <a:r>
              <a:rPr lang="es-MX" sz="3200" dirty="0"/>
              <a:t>Según </a:t>
            </a:r>
            <a:r>
              <a:rPr lang="es-MX" sz="3200" dirty="0">
                <a:solidFill>
                  <a:srgbClr val="C00000"/>
                </a:solidFill>
              </a:rPr>
              <a:t>nuestra definición del criterio de puerta trasera</a:t>
            </a:r>
            <a:r>
              <a:rPr lang="es-MX" sz="3200" dirty="0"/>
              <a:t>, </a:t>
            </a:r>
            <a:r>
              <a:rPr lang="es-MX" sz="3200" dirty="0">
                <a:solidFill>
                  <a:srgbClr val="C00000"/>
                </a:solidFill>
              </a:rPr>
              <a:t>debemos bloquear todos los caminos que tengan una flecha hacia X. No debemos controlar ningún descendiente de X ni abrir nuevos caminos</a:t>
            </a:r>
            <a:r>
              <a:rPr lang="es-MX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807799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025427-B29E-4858-6832-E0D1BEB5A8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60D94DC-E81B-2086-702F-B694B741F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Estimandos de puerta trasera y equivalentes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2BAD31B-63ED-9BD5-B110-FEAB6A6B39DD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Podemos </a:t>
            </a:r>
            <a:r>
              <a:rPr lang="es-MX" sz="3200" dirty="0">
                <a:solidFill>
                  <a:srgbClr val="C00000"/>
                </a:solidFill>
              </a:rPr>
              <a:t>cumplir estas condiciones de tres </a:t>
            </a:r>
            <a:r>
              <a:rPr lang="es-MX" sz="3200" dirty="0"/>
              <a:t>maneras diferentes: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C00000"/>
                </a:solidFill>
              </a:rPr>
              <a:t>Controlando A</a:t>
            </a:r>
          </a:p>
          <a:p>
            <a:pPr algn="just"/>
            <a:r>
              <a:rPr lang="es-MX" sz="3200" dirty="0">
                <a:solidFill>
                  <a:srgbClr val="FFC000"/>
                </a:solidFill>
              </a:rPr>
              <a:t>Controlando B</a:t>
            </a:r>
          </a:p>
          <a:p>
            <a:pPr algn="just"/>
            <a:r>
              <a:rPr lang="es-MX" sz="3200" dirty="0">
                <a:solidFill>
                  <a:srgbClr val="00B050"/>
                </a:solidFill>
              </a:rPr>
              <a:t>Controlando ambos: A y B</a:t>
            </a:r>
          </a:p>
          <a:p>
            <a:pPr algn="just"/>
            <a:endParaRPr lang="es-MX" sz="3200" dirty="0">
              <a:solidFill>
                <a:srgbClr val="00B050"/>
              </a:solidFill>
            </a:endParaRPr>
          </a:p>
          <a:p>
            <a:pPr algn="just"/>
            <a:r>
              <a:rPr lang="es-MX" sz="3200" dirty="0">
                <a:solidFill>
                  <a:srgbClr val="7030A0"/>
                </a:solidFill>
              </a:rPr>
              <a:t>Todos nos proporcionarán estimandos diferentes pero equivalentes</a:t>
            </a:r>
            <a:r>
              <a:rPr lang="es-MX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5631063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59C623-D39F-C973-76A8-1E99E027D2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783C496-86E2-7C42-CC1B-0061C533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Estimandos de puerta trasera y equivalentes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1CE005F7-AB61-A82F-4E47-F45A5573417A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En particular, la </a:t>
            </a:r>
            <a:r>
              <a:rPr lang="es-MX" sz="3200" dirty="0">
                <a:solidFill>
                  <a:srgbClr val="7030A0"/>
                </a:solidFill>
              </a:rPr>
              <a:t>siguiente igualdad se cumple para nuestro modelo </a:t>
            </a:r>
            <a:r>
              <a:rPr lang="es-MX" sz="3200" dirty="0"/>
              <a:t>(de nuevo, asumiendo variables discretas para simplificar):</a:t>
            </a:r>
          </a:p>
          <a:p>
            <a:pPr algn="just"/>
            <a:endParaRPr lang="es-MX" sz="3200" dirty="0"/>
          </a:p>
          <a:p>
            <a:pPr algn="ctr"/>
            <a:r>
              <a:rPr lang="es-MX" sz="3200" dirty="0">
                <a:solidFill>
                  <a:srgbClr val="7030A0"/>
                </a:solidFill>
              </a:rPr>
              <a:t>P (Y=y | do(X=x)) = ∑</a:t>
            </a:r>
            <a:r>
              <a:rPr lang="es-MX" sz="3200" baseline="-25000" dirty="0">
                <a:solidFill>
                  <a:srgbClr val="7030A0"/>
                </a:solidFill>
              </a:rPr>
              <a:t>a</a:t>
            </a:r>
            <a:r>
              <a:rPr lang="es-MX" sz="3200" dirty="0">
                <a:solidFill>
                  <a:srgbClr val="7030A0"/>
                </a:solidFill>
              </a:rPr>
              <a:t>P(Y=y | X=x,A=a) P(A=a) = ∑</a:t>
            </a:r>
            <a:r>
              <a:rPr lang="es-MX" sz="3200" baseline="-25000" dirty="0">
                <a:solidFill>
                  <a:srgbClr val="7030A0"/>
                </a:solidFill>
              </a:rPr>
              <a:t>b</a:t>
            </a:r>
            <a:r>
              <a:rPr lang="es-MX" sz="3200" dirty="0">
                <a:solidFill>
                  <a:srgbClr val="7030A0"/>
                </a:solidFill>
              </a:rPr>
              <a:t>P (Y=y | X=x, B=b) P(B=b)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Esta igualdad nos abre una posibilidad muy interesante (nótese que omitimos el tercer caso (controlar A y B) en la igualdad para facilitar la lectura).</a:t>
            </a:r>
          </a:p>
        </p:txBody>
      </p:sp>
    </p:spTree>
    <p:extLst>
      <p:ext uri="{BB962C8B-B14F-4D97-AF65-F5344CB8AC3E}">
        <p14:creationId xmlns:p14="http://schemas.microsoft.com/office/powerpoint/2010/main" val="419469194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5D40C-C0FB-3ED5-3B13-88DB47647E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CD7F9C1-8EA0-7982-B902-2B0B27C68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Estimandos de puerta trasera y equivalentes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E2EE0F3F-C08E-7037-2232-C6B91FDB1147}"/>
              </a:ext>
            </a:extLst>
          </p:cNvPr>
          <p:cNvSpPr txBox="1"/>
          <p:nvPr/>
        </p:nvSpPr>
        <p:spPr>
          <a:xfrm>
            <a:off x="185057" y="1143000"/>
            <a:ext cx="8752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Si basta con </a:t>
            </a:r>
            <a:r>
              <a:rPr lang="es-MX" sz="3200" dirty="0">
                <a:solidFill>
                  <a:srgbClr val="7030A0"/>
                </a:solidFill>
              </a:rPr>
              <a:t>controlar solo una de las variables (A o B) para obtener un estimando correcto para X → Y</a:t>
            </a:r>
            <a:r>
              <a:rPr lang="es-MX" sz="3200" dirty="0"/>
              <a:t>, </a:t>
            </a:r>
            <a:r>
              <a:rPr lang="es-MX" sz="3200" dirty="0">
                <a:solidFill>
                  <a:srgbClr val="0070C0"/>
                </a:solidFill>
              </a:rPr>
              <a:t>¡podemos estimar esencialmente el efecto causal de X sobre Y incluso si una de las variables permanece sin observar</a:t>
            </a:r>
            <a:r>
              <a:rPr lang="es-MX" sz="32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532666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A26E35-79EE-C43A-C8A0-8BD5425272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F588158-2F2E-3360-E379-8DBF47B9B5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4400" dirty="0"/>
              <a:t>Estimandos equivalentes versus estimaciones iguales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5628AEB-6D48-8121-AB1D-8ED789CC049E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Aunque para ciertos </a:t>
            </a:r>
            <a:r>
              <a:rPr lang="es-MX" sz="3200" dirty="0">
                <a:solidFill>
                  <a:srgbClr val="0070C0"/>
                </a:solidFill>
              </a:rPr>
              <a:t>modelos podemos encontrar dos o más estimandos equivalentes</a:t>
            </a:r>
            <a:r>
              <a:rPr lang="es-MX" sz="3200" dirty="0"/>
              <a:t>, </a:t>
            </a:r>
            <a:r>
              <a:rPr lang="es-MX" sz="3200" dirty="0">
                <a:solidFill>
                  <a:srgbClr val="00B050"/>
                </a:solidFill>
              </a:rPr>
              <a:t>las estimaciones calculadas a partir de estos estimandos (equivalentes) pueden diferir ligeramente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Esto es </a:t>
            </a:r>
            <a:r>
              <a:rPr lang="es-MX" sz="3200" dirty="0">
                <a:solidFill>
                  <a:srgbClr val="00B050"/>
                </a:solidFill>
              </a:rPr>
              <a:t>natural en un régimen de tamaño de muestra finito</a:t>
            </a:r>
            <a:r>
              <a:rPr lang="es-MX" sz="32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915119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Los mantendrás d-separados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75658ECC-2312-E840-BD8C-9A799FC04452}"/>
              </a:ext>
            </a:extLst>
          </p:cNvPr>
          <p:cNvSpPr/>
          <p:nvPr/>
        </p:nvSpPr>
        <p:spPr>
          <a:xfrm>
            <a:off x="183823" y="902864"/>
            <a:ext cx="8776353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Una respuesta sencilla es </a:t>
            </a:r>
            <a:r>
              <a:rPr lang="es-MX" sz="3200" dirty="0">
                <a:solidFill>
                  <a:schemeClr val="bg2">
                    <a:lumMod val="50000"/>
                  </a:schemeClr>
                </a:solidFill>
              </a:rPr>
              <a:t>cuando hay un colisionador en una ruta entre ellos</a:t>
            </a:r>
            <a:r>
              <a:rPr lang="es-MX" sz="3200" dirty="0"/>
              <a:t>, o si hay </a:t>
            </a:r>
            <a:r>
              <a:rPr lang="es-MX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una bifurcación o una cadena que contiene otra variable que controlamos </a:t>
            </a:r>
            <a:r>
              <a:rPr lang="es-MX" sz="3200" dirty="0"/>
              <a:t>(o un descendiente de dicha variable).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Formalicemos esta definición y, al mismo tiempo, hagámosla un poco más general. </a:t>
            </a:r>
          </a:p>
        </p:txBody>
      </p:sp>
    </p:spTree>
    <p:extLst>
      <p:ext uri="{BB962C8B-B14F-4D97-AF65-F5344CB8AC3E}">
        <p14:creationId xmlns:p14="http://schemas.microsoft.com/office/powerpoint/2010/main" val="16978412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C6DEF-5783-BF53-A7E4-9B2458A955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B50F9CD-4DC6-B9E8-942C-B1C22478C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s-MX" sz="4400" dirty="0"/>
              <a:t>Estimandos equivalentes versus estimaciones iguales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8812A665-43BB-CFEA-EB11-FE438605185E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00B050"/>
                </a:solidFill>
              </a:rPr>
              <a:t>No obstante, si el tamaño de la muestra es suficientemente grande</a:t>
            </a:r>
            <a:r>
              <a:rPr lang="es-MX" sz="3200" dirty="0"/>
              <a:t>, </a:t>
            </a:r>
            <a:r>
              <a:rPr lang="es-MX" sz="3200" dirty="0">
                <a:solidFill>
                  <a:srgbClr val="FFC000"/>
                </a:solidFill>
              </a:rPr>
              <a:t>las diferencias deberían ser insignificantes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>
                <a:solidFill>
                  <a:srgbClr val="FFC000"/>
                </a:solidFill>
              </a:rPr>
              <a:t>Diferencias grandes podrían indicar un estimando erróneo, falta de convergencia del modelo o errores en el código del modelo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3973446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710BA-3D4B-9096-D7B7-667A6C77F7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2B1CCF4-EA69-3882-BCC8-A6EB904708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Estimandos de puerta trasera y equivalentes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9B27137-F278-9B3A-C5A1-3BA3589027AD}"/>
              </a:ext>
            </a:extLst>
          </p:cNvPr>
          <p:cNvSpPr txBox="1"/>
          <p:nvPr/>
        </p:nvSpPr>
        <p:spPr>
          <a:xfrm>
            <a:off x="185057" y="1143000"/>
            <a:ext cx="8752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Consideremos un modelo modificado de la figura anterior, donde una de las variables no es observable: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2C38B4C-4C46-7FCC-37E9-F64274EBD9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0071" y="2286000"/>
            <a:ext cx="6007100" cy="4013200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77EA13DA-6EB4-C52F-AA6B-47EBA6CCC17C}"/>
              </a:ext>
            </a:extLst>
          </p:cNvPr>
          <p:cNvSpPr txBox="1"/>
          <p:nvPr/>
        </p:nvSpPr>
        <p:spPr>
          <a:xfrm>
            <a:off x="206829" y="3429000"/>
            <a:ext cx="303711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Un gráfico con un patrón de confusión y una variable no observada</a:t>
            </a:r>
          </a:p>
        </p:txBody>
      </p:sp>
    </p:spTree>
    <p:extLst>
      <p:ext uri="{BB962C8B-B14F-4D97-AF65-F5344CB8AC3E}">
        <p14:creationId xmlns:p14="http://schemas.microsoft.com/office/powerpoint/2010/main" val="271847299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B4D26F-2F41-1939-4887-7ADF6E4997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D1A32CB-776B-205E-E6E8-ECD5796FE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Estimandos de puerta trasera y equivalentes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AC5984E-63BC-263B-4C31-D1B912C80454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El </a:t>
            </a:r>
            <a:r>
              <a:rPr lang="es-MX" sz="3200" dirty="0">
                <a:solidFill>
                  <a:srgbClr val="FFC000"/>
                </a:solidFill>
              </a:rPr>
              <a:t>nodo A y las dos aristas (A → B y A → X) marcadas con líneas discontinuas no se observan, pero asumimos que se conoce la estructura causal general </a:t>
            </a:r>
            <a:r>
              <a:rPr lang="es-MX" sz="3200" dirty="0"/>
              <a:t>(incluidas las dos aristas no observadas).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 otras palabras, </a:t>
            </a:r>
            <a:r>
              <a:rPr lang="es-MX" sz="3200" dirty="0">
                <a:solidFill>
                  <a:srgbClr val="C00000"/>
                </a:solidFill>
              </a:rPr>
              <a:t>desconocemos A y la forma funcional de su influencia en X o B</a:t>
            </a:r>
            <a:r>
              <a:rPr lang="es-MX" sz="3200" dirty="0"/>
              <a:t>. </a:t>
            </a:r>
            <a:r>
              <a:rPr lang="es-MX" sz="3200" dirty="0">
                <a:solidFill>
                  <a:srgbClr val="92D050"/>
                </a:solidFill>
              </a:rPr>
              <a:t>Al mismo tiempo, asumimos que A existe y no tiene otras aristas que la que se muestra en la figura anterior</a:t>
            </a:r>
            <a:r>
              <a:rPr lang="es-MX" sz="3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933308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B2CBE0-FC4D-49B7-BEFE-BDAEE4B8BB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7CDD2F3-4642-1120-D92C-D3F944879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Un repaso al operador do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BAEDE37-A5B4-5773-1804-413D4FC9AEC8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El operador do nos informa que trabajamos con una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distribución intervencionista en lugar de una observacional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En ciertos casos,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las distribuciones intervencionista y observacional pueden ser la misma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53793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D70878-4055-2036-2263-6526653D0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8857A22-F14C-EEBB-EC10-84AB3D49CB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Un repaso al operador do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A914A03-DC12-5E24-B28A-3FE6621D6E8B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Por ejemplo,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si el gráfico causal real tiene la forma X → Y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,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entonces P (Y=y | do (X=x))=P(Y=y| X=x)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Sin embargo, </a:t>
            </a:r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siempre que aparezcan factores de confusión, debemos ajustar los efectos de estos controlando variables adicionales en el lado derecho de la ecuación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</a:t>
            </a:r>
            <a:endParaRPr lang="es-MX" sz="3200" dirty="0">
              <a:solidFill>
                <a:srgbClr val="00B05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54507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FA3620-3C84-E43C-AB92-E9E54DD3E4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B9E59FC-AB13-7811-0677-17FE8C1A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Estimandos de puerta trasera y equivalentes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E119586E-D19D-20B9-30B3-45F239D23BF9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Nuestro estimado para el modelo presentado en la figura anteior </a:t>
            </a:r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sería idéntico al segundo estimado para el modelo completamente observado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: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P (Y=y | do ( X=x) )=∑P</a:t>
            </a:r>
            <a:r>
              <a:rPr lang="es-MX" sz="3200" baseline="-25000" dirty="0">
                <a:solidFill>
                  <a:srgbClr val="C00000"/>
                </a:solidFill>
                <a:effectLst/>
                <a:latin typeface="Helvetica" pitchFamily="2" charset="0"/>
              </a:rPr>
              <a:t>b</a:t>
            </a:r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(Y=y | X=x, B=b) P(B=b)</a:t>
            </a:r>
          </a:p>
        </p:txBody>
      </p:sp>
    </p:spTree>
    <p:extLst>
      <p:ext uri="{BB962C8B-B14F-4D97-AF65-F5344CB8AC3E}">
        <p14:creationId xmlns:p14="http://schemas.microsoft.com/office/powerpoint/2010/main" val="121734911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7B848A-68DC-148C-FC06-199ABAF3DC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FD16D33-7AC6-93AD-C965-CC72367A8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Estimandos de puerta trasera y equivalentes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2B64EC22-373C-281D-1311-993D5BE7F9BE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Imagina que </a:t>
            </a:r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registrar A es la parte más costosa de tu proceso de recolección de datos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Ahora, al comprender el criterio de la puerta trasera,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¡prácticamente puedes omitir el registro de esta variable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!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Algo que debemos recordar es que, para que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este estimador mantenga la validez, debemos asegurarnos de que la estructura causal general se cumpla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4290098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AE8A56-A5D3-0E2F-9CD9-BEC6917AF9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2BDEA3E2-E6F5-A052-5C83-1B670B435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/>
              <a:t>Estimandos de puerta trasera y equivalentes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F5B5C845-6D23-D6B2-6881-DFE90CF4A3DA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Si modificamos ligeramente la estructura añadiendo una arista directa de A a Y, el estimador anterior perdería su validez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Dicho esto, </a:t>
            </a:r>
            <a:r>
              <a:rPr lang="es-MX" sz="3200" dirty="0">
                <a:solidFill>
                  <a:srgbClr val="00B0F0"/>
                </a:solidFill>
                <a:effectLst/>
                <a:latin typeface="Helvetica" pitchFamily="2" charset="0"/>
              </a:rPr>
              <a:t>si eliminamos completamente A y todas sus aristas del modelo, nuestro estimador seguiría siendo válido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329617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E68EED-3B21-6821-D5D4-33FDEE96493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DFFD650-86B6-79E8-E98A-2EAC985A6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>
                <a:effectLst/>
                <a:latin typeface="Helvetica" pitchFamily="2" charset="0"/>
              </a:rPr>
              <a:t>¿Puede el GPS llevarnos por mal camino?</a:t>
            </a:r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428C96D-5B0C-4786-D552-073C089330A3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En su estudio de 2020, Louisa Dahmani y Véronique Bohbot, de la Universidad McGill, demostraron que existe una relación entre el uso del GPS y el deterioro de la memoria espacial. 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Además, el efecto depende de la dosis, </a:t>
            </a:r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lo que significa que cuanto más se usa el GPS, mayor es el deterioro de la memoria espacial.</a:t>
            </a:r>
          </a:p>
        </p:txBody>
      </p:sp>
    </p:spTree>
    <p:extLst>
      <p:ext uri="{BB962C8B-B14F-4D97-AF65-F5344CB8AC3E}">
        <p14:creationId xmlns:p14="http://schemas.microsoft.com/office/powerpoint/2010/main" val="90776615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6839D-E632-120D-672D-11D7827CF2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C18A46C-DB49-0465-D057-1759272488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>
                <a:effectLst/>
                <a:latin typeface="Helvetica" pitchFamily="2" charset="0"/>
              </a:rPr>
              <a:t>¿Puede el GPS llevarnos por mal camino?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3824E07A-652A-1C15-6B9C-5B792ECD0DB2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Los autores argumentan que sus resultados sugieren una relación causal entre el uso del GPS y el deterioro de la memoria espacial. </a:t>
            </a:r>
          </a:p>
          <a:p>
            <a:pPr algn="just"/>
            <a:endParaRPr lang="es-MX" sz="3200" dirty="0">
              <a:solidFill>
                <a:srgbClr val="C00000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Ya sabemos que algo que parece estar conectado no necesariamente tiene que estarlo en la realidad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Los autores también lo saben,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por lo que decidieron añadir un componente longitudinal a su diseño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603353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CFEF95-BE51-892D-ADD2-A3A24CE7F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6E06C23-21B8-4942-3CD2-1D8AD31FD4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Los mantendrás d-separados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57CBB417-F12C-53D5-3D22-227F24971470}"/>
              </a:ext>
            </a:extLst>
          </p:cNvPr>
          <p:cNvSpPr/>
          <p:nvPr/>
        </p:nvSpPr>
        <p:spPr>
          <a:xfrm>
            <a:off x="183823" y="902864"/>
            <a:ext cx="87763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MX" sz="3200" dirty="0"/>
              <a:t>En lugar de hablar de </a:t>
            </a:r>
            <a:r>
              <a:rPr lang="es-MX" sz="32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bloquear una ruta entre dos nodos con otro nodo</a:t>
            </a:r>
            <a:r>
              <a:rPr lang="es-MX" sz="3200" dirty="0"/>
              <a:t>, </a:t>
            </a:r>
            <a:r>
              <a:rPr lang="es-MX" sz="3200" dirty="0">
                <a:solidFill>
                  <a:schemeClr val="accent2">
                    <a:lumMod val="75000"/>
                  </a:schemeClr>
                </a:solidFill>
              </a:rPr>
              <a:t>hablaremos de rutas entre conjuntos de nodos bloqueados por otro conjunto de nodos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Denotaremos los </a:t>
            </a:r>
            <a:r>
              <a:rPr lang="es-MX" sz="3200" dirty="0">
                <a:solidFill>
                  <a:srgbClr val="FFC000"/>
                </a:solidFill>
              </a:rPr>
              <a:t>conjuntos de nodos con letras cursivas mayúsculas: 𝒳, 𝒴 y 𝒵</a:t>
            </a:r>
            <a:r>
              <a:rPr lang="es-MX" sz="3200" dirty="0"/>
              <a:t>.</a:t>
            </a:r>
            <a:endParaRPr lang="en-US" sz="3200" dirty="0">
              <a:latin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249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867AF9-E69F-3562-92FF-ED5D729A3D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DD52DEB-7F79-6B11-102B-D74EE13E1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>
                <a:effectLst/>
                <a:latin typeface="Helvetica" pitchFamily="2" charset="0"/>
              </a:rPr>
              <a:t>¿Puede el GPS llevarnos por mal camino?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091DDC76-2754-461D-4853-82281A468516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Esto significa que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observaron a personas durante un período de tiempo y observaron que los participantes que usaban más el GPS presentaban un mayor deterioro de la memoria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Imagina que decides discutir este estudio con tu colega Susan. </a:t>
            </a:r>
            <a:r>
              <a:rPr lang="es-MX" sz="3200" dirty="0">
                <a:solidFill>
                  <a:srgbClr val="00B0F0"/>
                </a:solidFill>
                <a:effectLst/>
                <a:latin typeface="Helvetica" pitchFamily="2" charset="0"/>
              </a:rPr>
              <a:t>El componente temporal te parece prometedor</a:t>
            </a:r>
            <a:r>
              <a:rPr lang="es-MX" sz="3200" dirty="0">
                <a:effectLst/>
                <a:latin typeface="Helvetica" pitchFamily="2" charset="0"/>
              </a:rPr>
              <a:t>, pero Susan se muestra crítica con los resultados y la interpretación, y propone otra hipótesis: </a:t>
            </a:r>
            <a:r>
              <a:rPr lang="es-MX" sz="3200" dirty="0">
                <a:solidFill>
                  <a:srgbClr val="00B0F0"/>
                </a:solidFill>
                <a:effectLst/>
                <a:latin typeface="Helvetica" pitchFamily="2" charset="0"/>
              </a:rPr>
              <a:t>la relación entre el uso del GPS y el deterioro de la memoria espacial es completamente falsa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217684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0C9C52-F13E-BD4D-C41C-54EC69CCCD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58CCFC1E-3351-8340-00B7-26CD6173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>
                <a:effectLst/>
                <a:latin typeface="Helvetica" pitchFamily="2" charset="0"/>
              </a:rPr>
              <a:t>¿Puede el GPS llevarnos por mal camino?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D961AB2-7DF8-F5A8-74DC-9F62FE0E9BB1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00B0F0"/>
                </a:solidFill>
                <a:effectLst/>
                <a:latin typeface="Helvetica" pitchFamily="2" charset="0"/>
              </a:rPr>
              <a:t>Parece que están relacionados</a:t>
            </a:r>
            <a:r>
              <a:rPr lang="es-MX" sz="3200" dirty="0">
                <a:effectLst/>
                <a:latin typeface="Helvetica" pitchFamily="2" charset="0"/>
              </a:rPr>
              <a:t>, </a:t>
            </a:r>
            <a:r>
              <a:rPr lang="es-MX" sz="3200" dirty="0">
                <a:solidFill>
                  <a:srgbClr val="002060"/>
                </a:solidFill>
                <a:effectLst/>
                <a:latin typeface="Helvetica" pitchFamily="2" charset="0"/>
              </a:rPr>
              <a:t>porque existe una causa común para el uso del GPS y el deterioro de la memoria</a:t>
            </a:r>
            <a:r>
              <a:rPr lang="es-MX" sz="3200" dirty="0">
                <a:effectLst/>
                <a:latin typeface="Helvetica" pitchFamily="2" charset="0"/>
              </a:rPr>
              <a:t>: </a:t>
            </a:r>
            <a:r>
              <a:rPr lang="es-MX" sz="3200" dirty="0">
                <a:solidFill>
                  <a:srgbClr val="002060"/>
                </a:solidFill>
                <a:effectLst/>
                <a:latin typeface="Helvetica" pitchFamily="2" charset="0"/>
              </a:rPr>
              <a:t>la baja motivación global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Susan argumenta que las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personas con baja motivación global son reacias a aprender cosas nuevas </a:t>
            </a:r>
            <a:r>
              <a:rPr lang="es-MX" sz="3200" dirty="0">
                <a:effectLst/>
                <a:latin typeface="Helvetica" pitchFamily="2" charset="0"/>
              </a:rPr>
              <a:t>(y tratan de evitar el esfuerzo; por lo tanto, prefieren usar el GPS con más frecuencia, ya que les permite evitar el esfuerzo que supone tomar decisiones al conducir).</a:t>
            </a:r>
          </a:p>
        </p:txBody>
      </p:sp>
    </p:spTree>
    <p:extLst>
      <p:ext uri="{BB962C8B-B14F-4D97-AF65-F5344CB8AC3E}">
        <p14:creationId xmlns:p14="http://schemas.microsoft.com/office/powerpoint/2010/main" val="67267959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13B3BF-0619-9CE1-D484-12D80AB868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9E7AD31-B6E8-9074-0D4F-89B2138A8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>
                <a:effectLst/>
                <a:latin typeface="Helvetica" pitchFamily="2" charset="0"/>
              </a:rPr>
              <a:t>¿Puede el GPS llevarnos por mal camino?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6A44B57-3A68-186F-3A12-50269905AB6A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También afirma que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la baja motivación global tiende a expandirse</a:t>
            </a:r>
            <a:r>
              <a:rPr lang="es-MX" sz="3200" dirty="0">
                <a:effectLst/>
                <a:latin typeface="Helvetica" pitchFamily="2" charset="0"/>
              </a:rPr>
              <a:t>: </a:t>
            </a:r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las personas desmotivadas buscan soluciones que les liberen de la carga de hacer cosas, y si estas soluciones funcionan, las usan con más frecuencia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Además, </a:t>
            </a:r>
            <a:r>
              <a:rPr lang="es-MX" sz="3200" dirty="0">
                <a:solidFill>
                  <a:srgbClr val="00B050"/>
                </a:solidFill>
                <a:effectLst/>
                <a:latin typeface="Helvetica" pitchFamily="2" charset="0"/>
              </a:rPr>
              <a:t>con la edad, muestran cada vez menos interés en aprender cosas nuevas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3648969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3D429D-4271-7E3E-5081-20BF64A63A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3581031-6D3E-2511-0D5A-EC16100C4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>
                <a:effectLst/>
                <a:latin typeface="Helvetica" pitchFamily="2" charset="0"/>
              </a:rPr>
              <a:t>¿Puede el GPS llevarnos por mal camino?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E82ED545-944D-A2A7-F267-99C1AC12B30F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Inspirado por la propuesta de Susan, busca </a:t>
            </a:r>
            <a:r>
              <a:rPr lang="es-MX" sz="3200" dirty="0">
                <a:solidFill>
                  <a:srgbClr val="00B050"/>
                </a:solidFill>
                <a:effectLst/>
                <a:latin typeface="Helvetica" pitchFamily="2" charset="0"/>
              </a:rPr>
              <a:t>estudios sobre los efectos del GPS en la memoria espacial</a:t>
            </a:r>
            <a:r>
              <a:rPr lang="es-MX" sz="3200" dirty="0">
                <a:effectLst/>
                <a:latin typeface="Helvetica" pitchFamily="2" charset="0"/>
              </a:rPr>
              <a:t>, pero </a:t>
            </a:r>
            <a:r>
              <a:rPr lang="es-MX" sz="3200" dirty="0">
                <a:solidFill>
                  <a:srgbClr val="00B050"/>
                </a:solidFill>
                <a:effectLst/>
                <a:latin typeface="Helvetica" pitchFamily="2" charset="0"/>
              </a:rPr>
              <a:t>no encuentra ninguno que controle la motivación global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La situación parece desesperada: </a:t>
            </a:r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si la motivación global es un factor de confusión</a:t>
            </a:r>
            <a:r>
              <a:rPr lang="es-MX" sz="3200" dirty="0">
                <a:effectLst/>
                <a:latin typeface="Helvetica" pitchFamily="2" charset="0"/>
              </a:rPr>
              <a:t>, </a:t>
            </a:r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es un factor no observado</a:t>
            </a:r>
            <a:r>
              <a:rPr lang="es-MX" sz="3200" dirty="0">
                <a:effectLst/>
                <a:latin typeface="Helvetica" pitchFamily="2" charset="0"/>
              </a:rPr>
              <a:t>,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por lo que no podemos usar el criterio de la puerta trasera </a:t>
            </a:r>
            <a:r>
              <a:rPr lang="es-MX" sz="3200" dirty="0">
                <a:effectLst/>
                <a:latin typeface="Helvetica" pitchFamily="2" charset="0"/>
              </a:rPr>
              <a:t>para desvirtuar la relación entre el uso del GPS y el deterioro de la memoria espacial.</a:t>
            </a:r>
          </a:p>
        </p:txBody>
      </p:sp>
    </p:spTree>
    <p:extLst>
      <p:ext uri="{BB962C8B-B14F-4D97-AF65-F5344CB8AC3E}">
        <p14:creationId xmlns:p14="http://schemas.microsoft.com/office/powerpoint/2010/main" val="34843211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548B46-7659-6937-AE23-AD83290FFC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E665FDF-8116-48D8-7532-F9AAD0ACE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>
                <a:effectLst/>
                <a:latin typeface="Helvetica" pitchFamily="2" charset="0"/>
              </a:rPr>
              <a:t>¿Puede el GPS llevarnos por mal camino?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48DEABF-7349-72BD-FC86-B04CA3E9897D}"/>
              </a:ext>
            </a:extLst>
          </p:cNvPr>
          <p:cNvSpPr txBox="1"/>
          <p:nvPr/>
        </p:nvSpPr>
        <p:spPr>
          <a:xfrm>
            <a:off x="185057" y="1143000"/>
            <a:ext cx="8752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Codifiquemos gráficamente el modelo de Susan junto con el modelo que contiene ambas hipótesis (motivación y uso del GPS). La siguiente figura presenta ambos modelos: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7AF7B93-E7D1-DD00-2E9F-671D080981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53" y="3261214"/>
            <a:ext cx="7772400" cy="2453786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89454C6F-004C-B07F-E6E1-03FAD9F388D8}"/>
              </a:ext>
            </a:extLst>
          </p:cNvPr>
          <p:cNvSpPr txBox="1"/>
          <p:nvPr/>
        </p:nvSpPr>
        <p:spPr>
          <a:xfrm>
            <a:off x="338737" y="5910960"/>
            <a:ext cx="84447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Un modelo que presenta la hipótesis de Susan (a) y la hipótesis “completa” (b)</a:t>
            </a:r>
          </a:p>
        </p:txBody>
      </p:sp>
    </p:spTree>
    <p:extLst>
      <p:ext uri="{BB962C8B-B14F-4D97-AF65-F5344CB8AC3E}">
        <p14:creationId xmlns:p14="http://schemas.microsoft.com/office/powerpoint/2010/main" val="150712980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8E1501-55BF-7646-9A58-DE78D401ED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F8C1075-9CE7-69BE-BD9C-BD1C9878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sz="4400" dirty="0">
                <a:effectLst/>
                <a:latin typeface="Helvetica" pitchFamily="2" charset="0"/>
              </a:rPr>
              <a:t>¿Puede el GPS llevarnos por mal camino?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E4CD72E7-229A-5010-50A1-B62A90DFF244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Como podemos ver, </a:t>
            </a:r>
            <a:r>
              <a:rPr lang="es-MX" sz="3200" dirty="0">
                <a:solidFill>
                  <a:srgbClr val="FF0000"/>
                </a:solidFill>
                <a:effectLst/>
                <a:latin typeface="Helvetica" pitchFamily="2" charset="0"/>
              </a:rPr>
              <a:t>ninguno de los dos modelos puede desconfundirse porque el factor de confusión no se observa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(líneas discontinuas)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En tal caso,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el criterio de puerta trasera no nos sirve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, pero existe </a:t>
            </a:r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otro criterio 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que podríamos usar, basado en el </a:t>
            </a:r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concepto de mediación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</a:t>
            </a:r>
            <a:r>
              <a:rPr lang="es-MX" sz="3200" dirty="0">
                <a:solidFill>
                  <a:schemeClr val="accent2">
                    <a:lumMod val="75000"/>
                  </a:schemeClr>
                </a:solidFill>
                <a:effectLst/>
                <a:latin typeface="Helvetica" pitchFamily="2" charset="0"/>
              </a:rPr>
              <a:t>Esto requeriría encontrar una variable que mediara la relación entre el uso del GPS y el deterioro de la memoria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6283448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466FE7-6842-4C6B-1028-6F8013F47D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472955F-A424-126A-ABF9-B6936F9429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Mediadores y mediación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380E14F-9254-81B1-B2FF-06BF6DCD81BC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Podemos decir que la </a:t>
            </a:r>
            <a:r>
              <a:rPr lang="es-MX" sz="3200" dirty="0">
                <a:solidFill>
                  <a:schemeClr val="accent2">
                    <a:lumMod val="75000"/>
                  </a:schemeClr>
                </a:solidFill>
                <a:effectLst/>
                <a:latin typeface="Helvetica" pitchFamily="2" charset="0"/>
              </a:rPr>
              <a:t>influencia de una variable ( X ) sobre otra ( Y ) está mediada por una tercera variable, Z 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(o un conjunto de variables, 𝒵 ), </a:t>
            </a:r>
            <a:r>
              <a:rPr lang="es-MX" sz="3200" dirty="0">
                <a:solidFill>
                  <a:schemeClr val="accent2">
                    <a:lumMod val="75000"/>
                  </a:schemeClr>
                </a:solidFill>
                <a:effectLst/>
                <a:latin typeface="Helvetica" pitchFamily="2" charset="0"/>
              </a:rPr>
              <a:t>cuando al menos un camino de X a Y pasa por Z 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Podemos decir que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Z media completamente la relación entre X e Y cuando el único camino de X a Y pasa por Z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 .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Si hay caminos de X a Y que no pasan por Z , la mediación es parcial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</a:t>
            </a:r>
            <a:endParaRPr lang="es-MX" sz="32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03493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D3BE20-6567-0D1F-3262-24FF029382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776EE9D-3BD5-36B9-3337-5D2808956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Los taxistas londinenses y la piedra mágica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C8BD310-630D-CD13-57BF-45A53EA44B55}"/>
              </a:ext>
            </a:extLst>
          </p:cNvPr>
          <p:cNvSpPr txBox="1"/>
          <p:nvPr/>
        </p:nvSpPr>
        <p:spPr>
          <a:xfrm>
            <a:off x="195943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En su famoso estudio del año 2000 sobre taxistas londinenses, Eleanor A. Maguire y sus colegas del University College de Londres demostraron que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la experiencia como taxista está relacionada con el volumen del hipocampo.</a:t>
            </a:r>
          </a:p>
          <a:p>
            <a:pPr algn="just"/>
            <a:endParaRPr lang="es-MX" sz="3200" dirty="0">
              <a:solidFill>
                <a:srgbClr val="FFC000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El hipocampo es una estructura cerebral del tamaño de una piedra (40-55 mm), responsable de la creación de nuevos recuerdos, en particular, la memoria espacial.</a:t>
            </a:r>
          </a:p>
        </p:txBody>
      </p:sp>
    </p:spTree>
    <p:extLst>
      <p:ext uri="{BB962C8B-B14F-4D97-AF65-F5344CB8AC3E}">
        <p14:creationId xmlns:p14="http://schemas.microsoft.com/office/powerpoint/2010/main" val="78451164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8A12A1-3173-43C7-9A96-23A2FC626B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E23E823-1531-63B2-81B7-0CBABEC77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Los taxistas londinenses y la piedra mágica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1FE3B92F-BF9B-9868-92E6-4CE30ED92AC6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Los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taxistas londinenses deben aprobar un examen muy estricto 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que </a:t>
            </a:r>
            <a:r>
              <a:rPr lang="es-MX" sz="3200" dirty="0">
                <a:solidFill>
                  <a:srgbClr val="00B050"/>
                </a:solidFill>
                <a:latin typeface="Helvetica" pitchFamily="2" charset="0"/>
              </a:rPr>
              <a:t>evalúa sus conocimientos espaciales y no pueden usar ninguna ayuda externa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 El examen va precedido de un </a:t>
            </a:r>
            <a:r>
              <a:rPr lang="es-MX" sz="3200" dirty="0">
                <a:solidFill>
                  <a:srgbClr val="002060"/>
                </a:solidFill>
                <a:latin typeface="Helvetica" pitchFamily="2" charset="0"/>
              </a:rPr>
              <a:t>extenso período de formación, que suele durar entre 3 y 4 años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002060"/>
                </a:solidFill>
                <a:latin typeface="Helvetica" pitchFamily="2" charset="0"/>
              </a:rPr>
              <a:t>Los conductores deben memorizar y ser capaces de recorrer más de 26.000 calles y miles de puntos de interés de Londres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003968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F0C2E1-3704-9A52-0278-E18AFB1978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05A448A-7EFA-DDA1-78D9-FD70656527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Los taxistas londinenses y la piedra mágica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5562B6B6-5F23-D47D-EFF1-99874DB74633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Un estudio demostró que los </a:t>
            </a:r>
            <a:r>
              <a:rPr lang="es-MX" sz="3200" dirty="0">
                <a:solidFill>
                  <a:srgbClr val="002060"/>
                </a:solidFill>
                <a:latin typeface="Helvetica" pitchFamily="2" charset="0"/>
              </a:rPr>
              <a:t>conductores que reprobaron este examen no mostraron un aumento del volumen hipocampal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 Al mismo tiempo, en </a:t>
            </a:r>
            <a:r>
              <a:rPr lang="es-MX" sz="3200" dirty="0">
                <a:solidFill>
                  <a:srgbClr val="00B0F0"/>
                </a:solidFill>
                <a:latin typeface="Helvetica" pitchFamily="2" charset="0"/>
              </a:rPr>
              <a:t>quienes aprobaron el examen, se observó un aumento sistemático del volumen hipocampal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00B0F0"/>
                </a:solidFill>
                <a:latin typeface="Helvetica" pitchFamily="2" charset="0"/>
              </a:rPr>
              <a:t>Durante el entrenamiento continuo a lo largo de 4 años, el volumen hipocampal se asoció con una mejora en la memoria espacial 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(solo en quienes recibieron entrenamiento continuo).</a:t>
            </a:r>
            <a:endParaRPr lang="es-MX" sz="3200" dirty="0">
              <a:solidFill>
                <a:srgbClr val="00B0F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49584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DEAE87-5DB6-1652-5013-58504700C7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2CF6EE0-B4A4-3705-504D-62084B0B5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Los mantendrás d-separados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CDE9B14-BC4C-968B-1F1F-B03B91570A64}"/>
              </a:ext>
            </a:extLst>
          </p:cNvPr>
          <p:cNvSpPr txBox="1"/>
          <p:nvPr/>
        </p:nvSpPr>
        <p:spPr>
          <a:xfrm>
            <a:off x="316829" y="1143000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Pensar en </a:t>
            </a:r>
            <a:r>
              <a:rPr lang="es-MX" sz="3200" dirty="0">
                <a:solidFill>
                  <a:srgbClr val="FFC000"/>
                </a:solidFill>
              </a:rPr>
              <a:t>términos de conjuntos de nodos en lugar de nodos individuales resulta útil cuando trabajamos con escenarios con múltiples predictores o múltiples factores de confusión</a:t>
            </a:r>
            <a:r>
              <a:rPr lang="es-MX" sz="3200" dirty="0"/>
              <a:t>. 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Si prefiere pensar en términos de nodos individuales X, Y y Z, imagine estos nodos como un conjunto de un solo elemento, ¡y la misma definición le servirá!</a:t>
            </a:r>
          </a:p>
        </p:txBody>
      </p:sp>
    </p:spTree>
    <p:extLst>
      <p:ext uri="{BB962C8B-B14F-4D97-AF65-F5344CB8AC3E}">
        <p14:creationId xmlns:p14="http://schemas.microsoft.com/office/powerpoint/2010/main" val="67619608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E1637F-F1B7-3DA0-E81E-6CE8B2F345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FF5D968-32DB-2A01-E3EA-B3A54D6FD5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Los taxistas londinenses y la piedra mágica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844FF436-0090-8916-165B-FBDF82C45F0F}"/>
              </a:ext>
            </a:extLst>
          </p:cNvPr>
          <p:cNvSpPr txBox="1"/>
          <p:nvPr/>
        </p:nvSpPr>
        <p:spPr>
          <a:xfrm>
            <a:off x="185057" y="1143000"/>
            <a:ext cx="8752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Intentemos incorporar estos resultados a nuestro modelo. Planteamos la hipótesis de que el uso del GPS afecta negativamente el volumen relativo del hipocampo, lo que a su vez afecta la memoria espacial. La siguiente figura presenta el modelo actualizado:</a:t>
            </a:r>
            <a:endParaRPr lang="es-MX" sz="3200" dirty="0">
              <a:solidFill>
                <a:srgbClr val="00B0F0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82380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BBF53A-CC8B-6248-A93A-F4CA1022AE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3FA5305-5980-D2D0-7DD0-9580DD34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Los taxistas londinenses y la piedra mágica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E26E3C9-BCAE-77BF-45BF-FCC138EBC6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7" y="1622312"/>
            <a:ext cx="8660884" cy="3003475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E53EF7E-09BB-6C8E-49E4-91B45A916127}"/>
              </a:ext>
            </a:extLst>
          </p:cNvPr>
          <p:cNvSpPr txBox="1"/>
          <p:nvPr/>
        </p:nvSpPr>
        <p:spPr>
          <a:xfrm>
            <a:off x="419549" y="4912522"/>
            <a:ext cx="82726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/>
              <a:t>Un modelo actualizado, que incluye el volumen del hipocampo como mediador</a:t>
            </a:r>
          </a:p>
        </p:txBody>
      </p:sp>
    </p:spTree>
    <p:extLst>
      <p:ext uri="{BB962C8B-B14F-4D97-AF65-F5344CB8AC3E}">
        <p14:creationId xmlns:p14="http://schemas.microsoft.com/office/powerpoint/2010/main" val="326344414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97EB5D-A036-93C9-2E5B-22D4C1753D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568EF30-59E0-4516-5B70-267F219C7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Los taxistas londinenses y la piedra mágica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405179D9-5140-D939-F9D1-EB4E14449628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En nuestro nuevo modelo hipotético, asumimos que el </a:t>
            </a:r>
            <a:r>
              <a:rPr lang="es-MX" sz="3200" dirty="0">
                <a:solidFill>
                  <a:srgbClr val="00B0F0"/>
                </a:solidFill>
                <a:latin typeface="Helvetica" pitchFamily="2" charset="0"/>
              </a:rPr>
              <a:t>volumen hipocampal media completamente los efectos del uso del GPS en la disminución de la memoria espacial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La segunda suposición importante que hacemos es que la motivación solo puede afectar el volumen hipocampal indirectamente a través del uso del GPS. </a:t>
            </a:r>
            <a:r>
              <a:rPr lang="es-MX" sz="3200" dirty="0">
                <a:solidFill>
                  <a:srgbClr val="00B050"/>
                </a:solidFill>
                <a:latin typeface="Helvetica" pitchFamily="2" charset="0"/>
              </a:rPr>
              <a:t>Esta suposición es crucial para que el criterio de la puerta principal, nos sea útil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520423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AA31A-7159-654D-7CB1-1BC5A1E35D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F3C3170-7637-D6C0-0D3F-6B9C9AFFB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Los taxistas londinenses y la piedra mágica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5BCFED8-BFFD-327F-EE01-A18644390844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00B050"/>
                </a:solidFill>
                <a:latin typeface="Helvetica" pitchFamily="2" charset="0"/>
              </a:rPr>
              <a:t>Si la motivación pudiera influir directamente en el volumen hipocampal, la puerta principal no serviría de nada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Afortunadamente,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la suposición de que la motivación no puede cambiar directamente el volumen del hipocampo parece razonable 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(¡aunque quizás se podría argumentar en contra!).</a:t>
            </a:r>
          </a:p>
        </p:txBody>
      </p:sp>
    </p:spTree>
    <p:extLst>
      <p:ext uri="{BB962C8B-B14F-4D97-AF65-F5344CB8AC3E}">
        <p14:creationId xmlns:p14="http://schemas.microsoft.com/office/powerpoint/2010/main" val="2643918656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BEEA66-8E68-14C1-0A93-0CE48BA4A7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F9B4F3D-6F38-0C37-C394-8139B29AC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Abriendo la puerta principal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D8BC676-3C7B-AA54-D028-8D94589B0792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El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criterio de la puerta delantera 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es un ejemplo de una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estrategia de división y conquista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C00000"/>
                </a:solidFill>
                <a:latin typeface="Helvetica" pitchFamily="2" charset="0"/>
              </a:rPr>
              <a:t>Divide un gráfico en dos partes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, utiliza </a:t>
            </a:r>
            <a:r>
              <a:rPr lang="es-MX" sz="3200" dirty="0">
                <a:solidFill>
                  <a:srgbClr val="92D050"/>
                </a:solidFill>
                <a:latin typeface="Helvetica" pitchFamily="2" charset="0"/>
              </a:rPr>
              <a:t>reglas relativamente simples para determinar los efectos causales en estas subpartes y las combina nuevamente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</a:t>
            </a:r>
          </a:p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Para que la notación sea más legible, reemplazaremos los nombres de variables con símbolos. La siguiente fiigura presenta el gráfico con nombres de variables actualizados:</a:t>
            </a:r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184422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9851B-F7F8-C86A-3F87-676D336DB8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12825D4-3C79-35A0-FA2B-44036E6698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Abriendo la puerta principal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3ED9ED-130C-6537-5980-ED14C678B4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281" y="1574157"/>
            <a:ext cx="8796434" cy="312484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3E08AF54-41B6-4441-7F26-45ECC1C6202E}"/>
              </a:ext>
            </a:extLst>
          </p:cNvPr>
          <p:cNvSpPr txBox="1"/>
          <p:nvPr/>
        </p:nvSpPr>
        <p:spPr>
          <a:xfrm>
            <a:off x="2194560" y="5130157"/>
            <a:ext cx="5352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Un modelo con nombres de variables actualizados</a:t>
            </a:r>
          </a:p>
        </p:txBody>
      </p:sp>
    </p:spTree>
    <p:extLst>
      <p:ext uri="{BB962C8B-B14F-4D97-AF65-F5344CB8AC3E}">
        <p14:creationId xmlns:p14="http://schemas.microsoft.com/office/powerpoint/2010/main" val="15377588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EEC9D4-F5CE-1A3A-7BC1-060743FFD1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F650296-91F3-BE9D-AD52-60AD0EFCC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Abriendo la puerta principal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10679D15-09EA-D0A2-88EE-82F9BBDBBE96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Primero, veamos la relación entre X y Z. Existe una vía de escape entre ellos, </a:t>
            </a:r>
            <a:r>
              <a:rPr lang="es-MX" sz="3200" dirty="0">
                <a:solidFill>
                  <a:srgbClr val="92D050"/>
                </a:solidFill>
                <a:latin typeface="Helvetica" pitchFamily="2" charset="0"/>
              </a:rPr>
              <a:t>X ← U → Y ← Z, pero ya está bloqueada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 ¿Puedes ver cómo?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Hay un colisionador, </a:t>
            </a:r>
            <a:r>
              <a:rPr lang="es-MX" sz="3200" dirty="0">
                <a:solidFill>
                  <a:srgbClr val="00B0F0"/>
                </a:solidFill>
                <a:latin typeface="Helvetica" pitchFamily="2" charset="0"/>
              </a:rPr>
              <a:t>U → Y ← efecto causal de X sobre Z de la siguiente manera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: 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Z, que bloquea el flujo de información. Por lo tanto, podemos identificar: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 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ctr"/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P (Z= z | do (X=x))= P(Z=z | X=x)</a:t>
            </a:r>
          </a:p>
        </p:txBody>
      </p:sp>
    </p:spTree>
    <p:extLst>
      <p:ext uri="{BB962C8B-B14F-4D97-AF65-F5344CB8AC3E}">
        <p14:creationId xmlns:p14="http://schemas.microsoft.com/office/powerpoint/2010/main" val="218240905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A79EE-BD87-AB9E-C431-73D3FFCE3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FFE1E3C-3B2E-0E91-FFD6-78F9535B79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Abriendo la puerta principal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0C23ECE-D55F-CE40-23F1-8EF94BC2DC63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¿Qué hay del efecto de Z sobre Y?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Hay una ruta de acceso abierto,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Z ← X ← U → Y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No hay colisionador en esta ruta y U no se observa, por lo que no podemos controlarla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Afortunadamente, </a:t>
            </a:r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sí podemos controlar la otra variable, X</a:t>
            </a:r>
            <a:r>
              <a:rPr lang="es-MX" sz="3200" dirty="0">
                <a:effectLst/>
                <a:latin typeface="Helvetica" pitchFamily="2" charset="0"/>
              </a:rPr>
              <a:t>. Por lo tanto, un estimando válido del efecto causal de Z sobre Y es el siguiente: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P (Y= y | do(Z=z) )=∑</a:t>
            </a:r>
            <a:r>
              <a:rPr lang="es-MX" sz="3200" baseline="-25000" dirty="0">
                <a:solidFill>
                  <a:srgbClr val="7030A0"/>
                </a:solidFill>
                <a:effectLst/>
                <a:latin typeface="Helvetica" pitchFamily="2" charset="0"/>
              </a:rPr>
              <a:t>x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P (Y= y|Z=z, X=x)P(X=x)</a:t>
            </a:r>
          </a:p>
        </p:txBody>
      </p:sp>
    </p:spTree>
    <p:extLst>
      <p:ext uri="{BB962C8B-B14F-4D97-AF65-F5344CB8AC3E}">
        <p14:creationId xmlns:p14="http://schemas.microsoft.com/office/powerpoint/2010/main" val="129482190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9DBFAA-EC81-E5B8-8A44-BAB18962D4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B912792-528C-CF4D-10BC-A958727FB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Abriendo la puerta principal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48F5D8F-6874-DA2D-6171-D41994600D2C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Helvetica" pitchFamily="2" charset="0"/>
              </a:rPr>
              <a:t>Acabamos de 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bloquear la ruta de acceso de Z a Y simplemente controlando por X</a:t>
            </a:r>
            <a:r>
              <a:rPr lang="es-MX" sz="3200" dirty="0">
                <a:latin typeface="Helvetica" pitchFamily="2" charset="0"/>
              </a:rPr>
              <a:t>. Ahora, podemos combinar ambos estimandos:</a:t>
            </a:r>
          </a:p>
          <a:p>
            <a:pPr algn="ctr"/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P (Y= y | do(X=x)) = ∑</a:t>
            </a:r>
            <a:r>
              <a:rPr lang="es-MX" sz="3200" baseline="-25000" dirty="0">
                <a:solidFill>
                  <a:srgbClr val="7030A0"/>
                </a:solidFill>
                <a:latin typeface="Helvetica" pitchFamily="2" charset="0"/>
              </a:rPr>
              <a:t>z</a:t>
            </a: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P( Y= y | do(Z=z)) P ( Z= z |do(X=x))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latin typeface="Helvetica" pitchFamily="2" charset="0"/>
              </a:rPr>
              <a:t>Ahora, </a:t>
            </a:r>
            <a:r>
              <a:rPr lang="es-MX" sz="3200" dirty="0">
                <a:solidFill>
                  <a:srgbClr val="00B050"/>
                </a:solidFill>
                <a:latin typeface="Helvetica" pitchFamily="2" charset="0"/>
              </a:rPr>
              <a:t>eliminemos los operadores </a:t>
            </a:r>
            <a:r>
              <a:rPr lang="es-MX" sz="3200" dirty="0">
                <a:latin typeface="Helvetica" pitchFamily="2" charset="0"/>
              </a:rPr>
              <a:t>do del lado derecho sustituyéndolos según las ecuaciones anteriores:</a:t>
            </a:r>
          </a:p>
          <a:p>
            <a:pPr algn="ctr"/>
            <a:r>
              <a:rPr lang="es-MX" sz="3200" dirty="0">
                <a:solidFill>
                  <a:srgbClr val="00B050"/>
                </a:solidFill>
                <a:latin typeface="Helvetica" pitchFamily="2" charset="0"/>
              </a:rPr>
              <a:t>P (Y= y|do(X=x)) = ∑</a:t>
            </a:r>
            <a:r>
              <a:rPr lang="es-MX" sz="3200" baseline="-25000" dirty="0">
                <a:solidFill>
                  <a:srgbClr val="00B050"/>
                </a:solidFill>
                <a:latin typeface="Helvetica" pitchFamily="2" charset="0"/>
              </a:rPr>
              <a:t>z</a:t>
            </a:r>
            <a:r>
              <a:rPr lang="es-MX" sz="3200" dirty="0">
                <a:solidFill>
                  <a:srgbClr val="00B050"/>
                </a:solidFill>
                <a:latin typeface="Helvetica" pitchFamily="2" charset="0"/>
              </a:rPr>
              <a:t>P(Z = z | X=x), ∑</a:t>
            </a:r>
            <a:r>
              <a:rPr lang="es-MX" sz="3200" baseline="-25000" dirty="0">
                <a:solidFill>
                  <a:srgbClr val="00B050"/>
                </a:solidFill>
                <a:latin typeface="Helvetica" pitchFamily="2" charset="0"/>
              </a:rPr>
              <a:t>x’</a:t>
            </a:r>
            <a:r>
              <a:rPr lang="es-MX" sz="3200" dirty="0">
                <a:solidFill>
                  <a:srgbClr val="00B050"/>
                </a:solidFill>
                <a:latin typeface="Helvetica" pitchFamily="2" charset="0"/>
              </a:rPr>
              <a:t>P(y= y|X=x’, Z=z) P(X=x′)</a:t>
            </a:r>
            <a:endParaRPr lang="es-MX" sz="3200" dirty="0">
              <a:solidFill>
                <a:srgbClr val="00B05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84214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645EC3-A93E-B4EB-60FC-6668F75DA7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8827446E-5EE7-9BB7-B3C9-E697A6FAB6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Abriendo la puerta principal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D7C6076-1F99-10EC-0C8D-2574F644C5D7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C00000"/>
                </a:solidFill>
                <a:latin typeface="Helvetica" pitchFamily="2" charset="0"/>
              </a:rPr>
              <a:t>Esta fórmula se denomina fórmula de la puerta principal o ajuste de la puerta principal</a:t>
            </a:r>
            <a:r>
              <a:rPr lang="es-MX" sz="3200" dirty="0"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latin typeface="Helvetica" pitchFamily="2" charset="0"/>
              </a:rPr>
              <a:t>Puede parecer un poco desalentadora, quizás por la críptica x′ en el índice de la segunda suma. Necesitamos esta x′ hostil porque estamos combinando dos fórmulas diferentes y queremos mantener constante la X de una fórmula al iterar sobre (la misma) X de la otra fórmula.</a:t>
            </a:r>
            <a:endParaRPr lang="es-MX" sz="32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7827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D56990-5C30-DBF1-B5DC-1B7C830D6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B18F51CA-F12B-2B84-F154-528E623AAE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Los mantendrás d-separados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FA1ED98-1F1B-5DF1-6F48-898FC292065B}"/>
              </a:ext>
            </a:extLst>
          </p:cNvPr>
          <p:cNvSpPr txBox="1"/>
          <p:nvPr/>
        </p:nvSpPr>
        <p:spPr>
          <a:xfrm>
            <a:off x="316829" y="1143000"/>
            <a:ext cx="821537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/>
              <a:t>Para tres </a:t>
            </a:r>
            <a:r>
              <a:rPr lang="es-MX" sz="3200" dirty="0">
                <a:solidFill>
                  <a:srgbClr val="FFC000"/>
                </a:solidFill>
              </a:rPr>
              <a:t>conjuntos disjuntos de nodos cualesquiera 𝒳, 𝒴 y 𝒵, un camino entre 𝒳 y 𝒴 está bloqueado por 𝒵 en los siguientes escenarios</a:t>
            </a:r>
            <a:r>
              <a:rPr lang="es-MX" sz="3200" dirty="0"/>
              <a:t>:</a:t>
            </a:r>
          </a:p>
          <a:p>
            <a:pPr algn="just"/>
            <a:endParaRPr lang="es-MX" sz="3200" dirty="0"/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/>
              <a:t>Si hay una </a:t>
            </a:r>
            <a:r>
              <a:rPr lang="es-MX" sz="3200" dirty="0">
                <a:solidFill>
                  <a:srgbClr val="00B050"/>
                </a:solidFill>
              </a:rPr>
              <a:t>bifurcación</a:t>
            </a:r>
            <a:r>
              <a:rPr lang="es-MX" sz="3200" dirty="0"/>
              <a:t>, </a:t>
            </a:r>
            <a:r>
              <a:rPr lang="es-MX" sz="3200" dirty="0">
                <a:solidFill>
                  <a:srgbClr val="00B050"/>
                </a:solidFill>
              </a:rPr>
              <a:t>i ← j → k</a:t>
            </a:r>
            <a:r>
              <a:rPr lang="es-MX" sz="3200" dirty="0"/>
              <a:t>, o </a:t>
            </a:r>
            <a:r>
              <a:rPr lang="es-MX" sz="3200" dirty="0">
                <a:solidFill>
                  <a:srgbClr val="00B050"/>
                </a:solidFill>
              </a:rPr>
              <a:t>una cadena, i → j → k</a:t>
            </a:r>
            <a:r>
              <a:rPr lang="es-MX" sz="3200" dirty="0"/>
              <a:t>, en esta trayectoria tal que el </a:t>
            </a:r>
            <a:r>
              <a:rPr lang="es-MX" sz="3200" dirty="0">
                <a:solidFill>
                  <a:srgbClr val="00B050"/>
                </a:solidFill>
              </a:rPr>
              <a:t>nodo central es j ∈ 𝒵</a:t>
            </a:r>
          </a:p>
        </p:txBody>
      </p:sp>
    </p:spTree>
    <p:extLst>
      <p:ext uri="{BB962C8B-B14F-4D97-AF65-F5344CB8AC3E}">
        <p14:creationId xmlns:p14="http://schemas.microsoft.com/office/powerpoint/2010/main" val="2806250886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16E604-DF7B-EF1B-F119-E8B3610B9C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5ED1848-763D-9A21-EFF5-7D82B0ECF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Abriendo la puerta principal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853B3D9D-1173-D1A1-2C74-0C001CA1F175}"/>
              </a:ext>
            </a:extLst>
          </p:cNvPr>
          <p:cNvSpPr txBox="1"/>
          <p:nvPr/>
        </p:nvSpPr>
        <p:spPr>
          <a:xfrm>
            <a:off x="185057" y="1143000"/>
            <a:ext cx="87521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latin typeface="Helvetica" pitchFamily="2" charset="0"/>
              </a:rPr>
              <a:t>Puedes pensarlo como </a:t>
            </a:r>
            <a:r>
              <a:rPr lang="es-MX" sz="3200" dirty="0">
                <a:solidFill>
                  <a:srgbClr val="C00000"/>
                </a:solidFill>
                <a:latin typeface="Helvetica" pitchFamily="2" charset="0"/>
              </a:rPr>
              <a:t>ver X desde dos ángulos diferentes o, quizás, como si X estuviera en dos lugares diferentes al mismo tiempo</a:t>
            </a:r>
            <a:r>
              <a:rPr lang="es-MX" sz="3200" dirty="0">
                <a:latin typeface="Helvetica" pitchFamily="2" charset="0"/>
              </a:rPr>
              <a:t> (supongo que en las películas de ciencia ficción suelen llamarlo bilocación).</a:t>
            </a:r>
            <a:endParaRPr lang="es-MX" sz="3200" dirty="0"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1290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DA4162-D842-F0EA-7779-5F54C7D379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DEEE06B-B14C-A8BA-FCA8-13B24C4C1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Tres pasos sencillos hacia la puerta principal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B2F34382-1872-C5F3-D151-2B35C91DFA52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En general, podemos afirmar que un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conjunto de variables, 𝒵, satisface el criterio de puerta principal, dado el grafo, G, y un par de variables, X → … → Y, si se cumple lo siguiente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: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C00000"/>
                </a:solidFill>
                <a:latin typeface="Helvetica" pitchFamily="2" charset="0"/>
              </a:rPr>
              <a:t>𝒵 intercepta todos los caminos dirigidos de X a Y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No hay caminos de puerta trasera abiertos de X a 𝒵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063432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03D601-C5C9-0AF9-00B6-33A271B8A5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F44D914-C6DF-90E1-403C-75C0608A6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MX" dirty="0"/>
              <a:t>Tres pasos sencillos hacia la puerta principal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795C9DD-4EB8-2020-CAC3-C4F8F4FA72AC}"/>
              </a:ext>
            </a:extLst>
          </p:cNvPr>
          <p:cNvSpPr txBox="1"/>
          <p:nvPr/>
        </p:nvSpPr>
        <p:spPr>
          <a:xfrm>
            <a:off x="185057" y="1143000"/>
            <a:ext cx="8752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>
                <a:solidFill>
                  <a:srgbClr val="7030A0"/>
                </a:solidFill>
                <a:latin typeface="Helvetica" pitchFamily="2" charset="0"/>
              </a:rPr>
              <a:t>Todos los caminos de puerta trasera de 𝒵 a Y están bloqueados por X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</a:t>
            </a:r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5980920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715CC7-77FC-D643-17F7-B357542A37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AE34DBEA-C0AC-37A8-FA2D-A5AFAA7E2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0724A8C-99A1-2EC4-9F0E-DDA0E308242E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Implementemos un modelo hipotético de nuestro ejemplo de GPS. Puede encontrar el código de este capítulo en el siguiente notebook: 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  <a:hlinkClick r:id="rId2"/>
              </a:rPr>
              <a:t>https://bit.ly/causal-ntbk-06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Primero,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definamos un modelo causal estructural (MCE) que generará datos hipotéticos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Comencemos con las importaciones:</a:t>
            </a:r>
          </a:p>
        </p:txBody>
      </p:sp>
    </p:spTree>
    <p:extLst>
      <p:ext uri="{BB962C8B-B14F-4D97-AF65-F5344CB8AC3E}">
        <p14:creationId xmlns:p14="http://schemas.microsoft.com/office/powerpoint/2010/main" val="2923302375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CA819A-A526-62E6-7A24-46FFEA7E9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8EDFF6D-8093-616A-20E2-E4182850D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8E3593F1-0299-D344-F5E1-9984D9987518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MX" sz="3200" dirty="0">
                <a:solidFill>
                  <a:srgbClr val="0F0E0C"/>
                </a:solidFill>
                <a:effectLst/>
                <a:latin typeface="Helvetica" pitchFamily="2" charset="0"/>
              </a:rPr>
              <a:t>import numpy as np</a:t>
            </a:r>
          </a:p>
          <a:p>
            <a:pPr>
              <a:buNone/>
            </a:pPr>
            <a:r>
              <a:rPr lang="es-MX" sz="3200" dirty="0">
                <a:solidFill>
                  <a:srgbClr val="0F0E0C"/>
                </a:solidFill>
                <a:effectLst/>
                <a:latin typeface="Helvetica" pitchFamily="2" charset="0"/>
              </a:rPr>
              <a:t>import pandas as pd</a:t>
            </a:r>
          </a:p>
          <a:p>
            <a:pPr>
              <a:buNone/>
            </a:pPr>
            <a:endParaRPr lang="es-MX" sz="3200" dirty="0">
              <a:solidFill>
                <a:srgbClr val="0F0E0C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from scipy import stats</a:t>
            </a:r>
          </a:p>
          <a:p>
            <a:pPr>
              <a:buNone/>
            </a:pP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from sklearn.linear_model import LinearRegression</a:t>
            </a:r>
          </a:p>
          <a:p>
            <a:pPr>
              <a:buNone/>
            </a:pPr>
            <a:endParaRPr lang="es-MX" sz="3200" dirty="0">
              <a:solidFill>
                <a:srgbClr val="0F0E0C"/>
              </a:solidFill>
              <a:effectLst/>
              <a:latin typeface="Helvetica" pitchFamily="2" charset="0"/>
            </a:endParaRPr>
          </a:p>
          <a:p>
            <a:pPr>
              <a:buNone/>
            </a:pPr>
            <a:r>
              <a:rPr lang="es-MX" sz="3200" dirty="0">
                <a:solidFill>
                  <a:srgbClr val="0F0E0C"/>
                </a:solidFill>
                <a:effectLst/>
                <a:latin typeface="Helvetica" pitchFamily="2" charset="0"/>
              </a:rPr>
              <a:t>import matplotlib.pyplot as plt</a:t>
            </a:r>
          </a:p>
          <a:p>
            <a:r>
              <a:rPr lang="es-MX" sz="3200" dirty="0">
                <a:solidFill>
                  <a:srgbClr val="0F0E0C"/>
                </a:solidFill>
                <a:effectLst/>
                <a:latin typeface="Helvetica" pitchFamily="2" charset="0"/>
              </a:rPr>
              <a:t>plt.style.use('fivethirtyeight')</a:t>
            </a:r>
          </a:p>
        </p:txBody>
      </p:sp>
    </p:spTree>
    <p:extLst>
      <p:ext uri="{BB962C8B-B14F-4D97-AF65-F5344CB8AC3E}">
        <p14:creationId xmlns:p14="http://schemas.microsoft.com/office/powerpoint/2010/main" val="292566385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13CBAD-2C51-CC96-B754-0417BBA86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6AF8881E-8F9C-F3D7-D4D8-4A29EA24E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D446603E-3F7B-49F8-66D8-6BCAF923AB39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Importamos paquetes científicos básicos. Cabe destacar que esta vez no importamos el módulo de regresión lineal de Statsmodels, sino la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implementación de Scikit-learn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Al mismo tiempo, nos interesará menos la salida bien formateada de los resultados del modelo, una gran característica de Statsmodels.</a:t>
            </a:r>
          </a:p>
        </p:txBody>
      </p:sp>
    </p:spTree>
    <p:extLst>
      <p:ext uri="{BB962C8B-B14F-4D97-AF65-F5344CB8AC3E}">
        <p14:creationId xmlns:p14="http://schemas.microsoft.com/office/powerpoint/2010/main" val="313813718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F45E5-B0DF-C7A3-AC96-7D8C48ACF5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6B382E5-442E-5BB9-502D-1ABBB2EEF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ABB0A8AE-D572-3099-0397-7A017DD8E46E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class GPSMemorySCM:</a:t>
            </a:r>
          </a:p>
          <a:p>
            <a:pPr>
              <a:buNone/>
            </a:pP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  def __init__(self, random_seed=None):</a:t>
            </a:r>
          </a:p>
          <a:p>
            <a:pPr>
              <a:buNone/>
            </a:pP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  self.random_seed = random_seed</a:t>
            </a:r>
          </a:p>
          <a:p>
            <a:pPr>
              <a:buNone/>
            </a:pP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  self.u_x = stats.truncnorm(0, np.infty, scale=5)</a:t>
            </a:r>
          </a:p>
          <a:p>
            <a:pPr>
              <a:buNone/>
            </a:pP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  self.u_y = stats.norm(scale=2)</a:t>
            </a:r>
          </a:p>
          <a:p>
            <a:pPr>
              <a:buNone/>
            </a:pP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  self.u_z = stats.norm(scale=2)</a:t>
            </a:r>
          </a:p>
          <a:p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  self.u = stats.truncnorm(0, np.infty, scale=4)</a:t>
            </a:r>
          </a:p>
        </p:txBody>
      </p:sp>
    </p:spTree>
    <p:extLst>
      <p:ext uri="{BB962C8B-B14F-4D97-AF65-F5344CB8AC3E}">
        <p14:creationId xmlns:p14="http://schemas.microsoft.com/office/powerpoint/2010/main" val="1088946971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74E2C5-3001-3EB5-6DEE-C3381E5BB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E016169-9703-070F-454B-D4D9B234C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698C9F5-A0BD-0C67-4BB2-F606BE184024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En el método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.init(), definimos las distribuciones de todas las variables exógenas del modelo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 (las omitimos para facilitar la lectura en las figuras anteriores). </a:t>
            </a:r>
            <a:r>
              <a:rPr lang="es-MX" sz="3200" dirty="0">
                <a:solidFill>
                  <a:srgbClr val="00B0F0"/>
                </a:solidFill>
                <a:effectLst/>
                <a:latin typeface="Helvetica" pitchFamily="2" charset="0"/>
              </a:rPr>
              <a:t>Utilizamos una distribución normal truncada para u_x y u para restringirlas a valores positivos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, y </a:t>
            </a:r>
            <a:r>
              <a:rPr lang="es-MX" sz="3200" dirty="0">
                <a:solidFill>
                  <a:srgbClr val="00B0F0"/>
                </a:solidFill>
                <a:effectLst/>
                <a:latin typeface="Helvetica" pitchFamily="2" charset="0"/>
              </a:rPr>
              <a:t>una distribución normal para u_y y u_z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Para mayor claridad, puede consultar la siguiente figura, que muestra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nuestro modelo gráfico completo con variables exógenas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30896780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2CB60-B474-3C11-8C19-6CC570720D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C59CE1F7-8719-1082-1424-7C499AAE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CFD8627A-AF25-5F51-E276-1E7C99CFC2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60" y="997957"/>
            <a:ext cx="8361680" cy="5190008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B867AA4-8CB5-9920-8D9D-FB9F89EF7C8F}"/>
              </a:ext>
            </a:extLst>
          </p:cNvPr>
          <p:cNvSpPr txBox="1"/>
          <p:nvPr/>
        </p:nvSpPr>
        <p:spPr>
          <a:xfrm>
            <a:off x="2387600" y="6373614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solidFill>
                  <a:srgbClr val="161615"/>
                </a:solidFill>
                <a:effectLst/>
                <a:latin typeface="Helvetica" pitchFamily="2" charset="0"/>
              </a:rPr>
              <a:t>A full model with exogenous variables</a:t>
            </a:r>
          </a:p>
        </p:txBody>
      </p:sp>
    </p:spTree>
    <p:extLst>
      <p:ext uri="{BB962C8B-B14F-4D97-AF65-F5344CB8AC3E}">
        <p14:creationId xmlns:p14="http://schemas.microsoft.com/office/powerpoint/2010/main" val="19132128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BFFEA6-5B29-2FE8-8390-BF1377B7F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EA23AEF-F42F-CA56-9CEA-C04B0B504B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EED8ADE2-9D46-E0DE-859D-FAF053952A73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A continuación, definimos el método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.sample()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Al llamar a este método, se obtendrá una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distribución observacional de nuestro sistema</a:t>
            </a:r>
            <a:r>
              <a:rPr lang="es-MX" sz="3200" dirty="0">
                <a:effectLst/>
                <a:latin typeface="Helvetica" pitchFamily="2" charset="0"/>
              </a:rPr>
              <a:t>. Tenga en cuenta que todos los coeficientes son hipotéticos y no se basan en investigaciones reales: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0070C0"/>
                </a:solidFill>
                <a:effectLst/>
                <a:latin typeface="Helvetica" pitchFamily="2" charset="0"/>
              </a:rPr>
              <a:t>def sample(self, sample_size=100, treatment_value=None):</a:t>
            </a:r>
          </a:p>
        </p:txBody>
      </p:sp>
    </p:spTree>
    <p:extLst>
      <p:ext uri="{BB962C8B-B14F-4D97-AF65-F5344CB8AC3E}">
        <p14:creationId xmlns:p14="http://schemas.microsoft.com/office/powerpoint/2010/main" val="792092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9DCF53-C45A-88CD-A412-AFA25CDAC8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4C5097AD-A23D-B4F9-F62F-6334865F2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ES_tradnl" dirty="0"/>
              <a:t>Los mantendrás d-separados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7B2895F6-9554-0EB9-3B9A-67A89E9CC8D3}"/>
              </a:ext>
            </a:extLst>
          </p:cNvPr>
          <p:cNvSpPr txBox="1"/>
          <p:nvPr/>
        </p:nvSpPr>
        <p:spPr>
          <a:xfrm>
            <a:off x="316829" y="1143000"/>
            <a:ext cx="82153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s-MX" sz="3200" dirty="0"/>
              <a:t>Si hay un </a:t>
            </a:r>
            <a:r>
              <a:rPr lang="es-MX" sz="3200" dirty="0">
                <a:solidFill>
                  <a:srgbClr val="00B050"/>
                </a:solidFill>
              </a:rPr>
              <a:t>colisionador</a:t>
            </a:r>
            <a:r>
              <a:rPr lang="es-MX" sz="3200" dirty="0"/>
              <a:t>, </a:t>
            </a:r>
            <a:r>
              <a:rPr lang="es-MX" sz="3200" dirty="0">
                <a:solidFill>
                  <a:srgbClr val="00B050"/>
                </a:solidFill>
              </a:rPr>
              <a:t>i → j ← k</a:t>
            </a:r>
            <a:r>
              <a:rPr lang="es-MX" sz="3200" dirty="0"/>
              <a:t>, en esta trayectoria tal que </a:t>
            </a:r>
            <a:r>
              <a:rPr lang="es-MX" sz="3200" dirty="0">
                <a:solidFill>
                  <a:srgbClr val="00B050"/>
                </a:solidFill>
              </a:rPr>
              <a:t>ni j ni ninguno de sus descendientes pertenecen a 𝒵</a:t>
            </a:r>
            <a:r>
              <a:rPr lang="es-MX" sz="3200" dirty="0"/>
              <a:t>.</a:t>
            </a:r>
          </a:p>
          <a:p>
            <a:pPr algn="just"/>
            <a:endParaRPr lang="es-MX" sz="3200" dirty="0"/>
          </a:p>
          <a:p>
            <a:pPr algn="just"/>
            <a:r>
              <a:rPr lang="es-MX" sz="3200" dirty="0"/>
              <a:t>En otras palabras, si hay una </a:t>
            </a:r>
            <a:r>
              <a:rPr lang="es-MX" sz="3200" dirty="0">
                <a:solidFill>
                  <a:srgbClr val="FFC000"/>
                </a:solidFill>
              </a:rPr>
              <a:t>cadena o bifurcación entre 𝒳 y 𝒴</a:t>
            </a:r>
            <a:r>
              <a:rPr lang="es-MX" sz="3200" dirty="0"/>
              <a:t>, debemos controlar que el </a:t>
            </a:r>
            <a:r>
              <a:rPr lang="es-MX" sz="3200" dirty="0">
                <a:solidFill>
                  <a:srgbClr val="FFC000"/>
                </a:solidFill>
              </a:rPr>
              <a:t>nodo central cierre la ruta entre 𝒳 y 𝒴</a:t>
            </a:r>
            <a:r>
              <a:rPr lang="es-MX" sz="3200" dirty="0"/>
              <a:t>. Si hay un </a:t>
            </a:r>
            <a:r>
              <a:rPr lang="es-MX" sz="3200" dirty="0">
                <a:solidFill>
                  <a:srgbClr val="FFC000"/>
                </a:solidFill>
              </a:rPr>
              <a:t>colisionador entre 𝒳 y 𝒴, deberíamos dejarlo sin controlar</a:t>
            </a:r>
            <a:r>
              <a:rPr lang="es-MX" sz="3200" dirty="0"/>
              <a:t>, junto con todos sus descendientes. ¡Listo!</a:t>
            </a:r>
          </a:p>
        </p:txBody>
      </p:sp>
    </p:spTree>
    <p:extLst>
      <p:ext uri="{BB962C8B-B14F-4D97-AF65-F5344CB8AC3E}">
        <p14:creationId xmlns:p14="http://schemas.microsoft.com/office/powerpoint/2010/main" val="415126748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C53585-9FA1-462D-DF7E-79AEB2CC53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1C95A1D-12E1-C5C4-EE18-E7FB893CD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C638404F-4E37-1480-79A0-DABC01527049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Primero, </a:t>
            </a:r>
            <a:r>
              <a:rPr lang="es-MX" sz="3200" dirty="0">
                <a:solidFill>
                  <a:srgbClr val="0070C0"/>
                </a:solidFill>
                <a:latin typeface="Helvetica" pitchFamily="2" charset="0"/>
              </a:rPr>
              <a:t>corregimos la semilla aleatoria si un usuario proporcionó un valor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 </a:t>
            </a:r>
          </a:p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A continuación,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muestreamos variables exógenas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solidFill>
                <a:srgbClr val="161615"/>
              </a:solidFill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Finalmente,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calculamos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 los valores de las tres variables observadas en nuestro modelo: </a:t>
            </a:r>
            <a:r>
              <a:rPr lang="es-MX" sz="3200" dirty="0">
                <a:solidFill>
                  <a:srgbClr val="FFC000"/>
                </a:solidFill>
                <a:latin typeface="Helvetica" pitchFamily="2" charset="0"/>
              </a:rPr>
              <a:t>GPS, hipocampo y memoria</a:t>
            </a:r>
            <a:r>
              <a:rPr lang="es-MX" sz="3200" dirty="0">
                <a:solidFill>
                  <a:srgbClr val="161615"/>
                </a:solidFill>
                <a:latin typeface="Helvetica" pitchFamily="2" charset="0"/>
              </a:rPr>
              <a:t>, que representan el uso del GPS, el volumen del hipocampo y el cambio en la memoria espacial, respectivamente.</a:t>
            </a:r>
            <a:endParaRPr lang="es-MX" sz="3200" baseline="-25000" dirty="0">
              <a:solidFill>
                <a:srgbClr val="00B050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23775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09E425-2B01-F63B-B9C6-AAC26DC47F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0788803A-EA07-9737-81C7-E218BE3E4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83B24D67-421A-49A6-2A6A-66577DB0E3E4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Quizás hayas notado que hay una sentencia if adicional que verifica el valor de tratamiento.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Nos permite generar una distribución intervencionista a partir del modelo si se proporciona un valor para el valor de tratamiento.</a:t>
            </a:r>
          </a:p>
        </p:txBody>
      </p:sp>
    </p:spTree>
    <p:extLst>
      <p:ext uri="{BB962C8B-B14F-4D97-AF65-F5344CB8AC3E}">
        <p14:creationId xmlns:p14="http://schemas.microsoft.com/office/powerpoint/2010/main" val="855818189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246F4D-5951-4151-1FA4-718C96BB0C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22D0888-AB0C-186A-E450-A9D249C8D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E322CDE2-5BD4-C5A9-AFC5-A22F321B8481}"/>
              </a:ext>
            </a:extLst>
          </p:cNvPr>
          <p:cNvSpPr txBox="1"/>
          <p:nvPr/>
        </p:nvSpPr>
        <p:spPr>
          <a:xfrm>
            <a:off x="185057" y="1143000"/>
            <a:ext cx="875211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El último método en nuestra implementación de SCM es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.intervene()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Es una sintaxis que encapsula .sample()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El método .intervene() devuelve una distribución intervencionista de nuestro modelo: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def intervene(self, treatment_value, sample_size=100)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:</a:t>
            </a:r>
            <a:endParaRPr lang="es-MX" sz="3200" dirty="0">
              <a:solidFill>
                <a:schemeClr val="bg2">
                  <a:lumMod val="50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05315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6D6D25-2CFB-1FDB-2819-02F8D0CF90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34520C79-67D8-8CB5-5D91-102C9BD503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15AF9587-ADEA-DAD3-8D79-E1ADEDD9422C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Su propósito es simplificar el código y hacer nuestro proceso más explícito.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Tenga en cuenta que </a:t>
            </a:r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pasar "Ninguno" o "0" como valor de tratamiento resultará en un caso especial de intervención nula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, y </a:t>
            </a:r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el resultado será idéntico al de la muestra observacional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9409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D7BFC-77DA-56D8-C539-3D2632E76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187E9BFB-6A58-CA27-2F6A-C3F14D542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988CC0B5-BE9F-C6C0-64E5-52FBE272D27B}"/>
              </a:ext>
            </a:extLst>
          </p:cNvPr>
          <p:cNvSpPr txBox="1"/>
          <p:nvPr/>
        </p:nvSpPr>
        <p:spPr>
          <a:xfrm>
            <a:off x="185057" y="1143000"/>
            <a:ext cx="875211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Generar datos observacionales es tan sencillo como llamar al método .sample().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A continuación, ejecutemos un experimento. Utilizaremos un rango de tratamientos de 1 a 20 unidades de uso de GPS</a:t>
            </a:r>
          </a:p>
        </p:txBody>
      </p:sp>
    </p:spTree>
    <p:extLst>
      <p:ext uri="{BB962C8B-B14F-4D97-AF65-F5344CB8AC3E}">
        <p14:creationId xmlns:p14="http://schemas.microsoft.com/office/powerpoint/2010/main" val="1527772979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E0FD54-3992-FAC7-5D37-FF7A37D72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D35D64B1-CACB-29CB-ACA7-4F1CBC5AB5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83036D9E-3902-9E39-7C35-16F4E49677B0}"/>
              </a:ext>
            </a:extLst>
          </p:cNvPr>
          <p:cNvSpPr txBox="1"/>
          <p:nvPr/>
        </p:nvSpPr>
        <p:spPr>
          <a:xfrm>
            <a:off x="185057" y="1143000"/>
            <a:ext cx="875211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7030A0"/>
                </a:solidFill>
                <a:effectLst/>
                <a:latin typeface="Helvetica" pitchFamily="2" charset="0"/>
              </a:rPr>
              <a:t>Para cada valor de tratamiento, muestreamos 30 observaciones</a:t>
            </a:r>
            <a:r>
              <a:rPr lang="es-MX" sz="3200" dirty="0">
                <a:effectLst/>
                <a:latin typeface="Helvetica" pitchFamily="2" charset="0"/>
              </a:rPr>
              <a:t>. Almacenamos los valores de tratamiento y de resultado en las listas de tratamientos y resultados del experimento, respectivamente.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La </a:t>
            </a:r>
            <a:r>
              <a:rPr lang="es-MX" sz="3200" dirty="0">
                <a:solidFill>
                  <a:srgbClr val="00B0F0"/>
                </a:solidFill>
                <a:effectLst/>
                <a:latin typeface="Helvetica" pitchFamily="2" charset="0"/>
              </a:rPr>
              <a:t>siguiente figura presenta la relación entre el uso del GPS y el cambio en la memoria espacial en muestras observacionales e intervencionistas</a:t>
            </a:r>
            <a:r>
              <a:rPr lang="es-MX" sz="3200" dirty="0">
                <a:effectLst/>
                <a:latin typeface="Helvetica" pitchFamily="2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6976931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A1A263-371C-CDF4-CB5E-6082986C9F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E9E57479-58E4-7704-941A-12A4B8222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4D33B0-81CC-F342-93A6-5C74E919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9" y="1055556"/>
            <a:ext cx="8667713" cy="3902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65059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70777C-BA68-2CCC-0FF0-66E5C906FB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F8E51E33-718F-D6C9-9213-DB48EB8C9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3E4F2D84-841D-BB79-0D87-E3B5FBECB8F1}"/>
              </a:ext>
            </a:extLst>
          </p:cNvPr>
          <p:cNvSpPr txBox="1"/>
          <p:nvPr/>
        </p:nvSpPr>
        <p:spPr>
          <a:xfrm>
            <a:off x="185057" y="1143000"/>
            <a:ext cx="87521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Como puede ver, </a:t>
            </a:r>
            <a:r>
              <a:rPr lang="es-MX" sz="3200" dirty="0">
                <a:solidFill>
                  <a:srgbClr val="00B0F0"/>
                </a:solidFill>
                <a:effectLst/>
                <a:latin typeface="Helvetica" pitchFamily="2" charset="0"/>
              </a:rPr>
              <a:t>las distribuciones en los diagramas de dispersión difieren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Ajustemos dos modelos de regresión lineal 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(uno con datos observacionales y otro con datos de intervención)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y comparemos los resultados</a:t>
            </a:r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. ¿Qué resultados espera?</a:t>
            </a:r>
          </a:p>
          <a:p>
            <a:pPr algn="just"/>
            <a:endParaRPr lang="es-MX" sz="3200" dirty="0">
              <a:solidFill>
                <a:srgbClr val="161615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161615"/>
                </a:solidFill>
                <a:effectLst/>
                <a:latin typeface="Helvetica" pitchFamily="2" charset="0"/>
              </a:rPr>
              <a:t>¡Comprobemos su estimación!</a:t>
            </a:r>
          </a:p>
        </p:txBody>
      </p:sp>
    </p:spTree>
    <p:extLst>
      <p:ext uri="{BB962C8B-B14F-4D97-AF65-F5344CB8AC3E}">
        <p14:creationId xmlns:p14="http://schemas.microsoft.com/office/powerpoint/2010/main" val="1508743937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0476D-D41F-29EC-0937-7C0F68EA98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73C863D1-1467-0D68-E381-E957D3AF09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3C386610-C567-ADF3-FDC9-687D58830189}"/>
              </a:ext>
            </a:extLst>
          </p:cNvPr>
          <p:cNvSpPr txBox="1"/>
          <p:nvPr/>
        </p:nvSpPr>
        <p:spPr>
          <a:xfrm>
            <a:off x="185057" y="1143000"/>
            <a:ext cx="875211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Primero, </a:t>
            </a:r>
            <a:r>
              <a:rPr lang="es-MX" sz="3200" dirty="0">
                <a:solidFill>
                  <a:srgbClr val="92D050"/>
                </a:solidFill>
                <a:effectLst/>
                <a:latin typeface="Helvetica" pitchFamily="2" charset="0"/>
              </a:rPr>
              <a:t>instanciaremos dos modelos de regresión y los entrenaremos</a:t>
            </a:r>
            <a:r>
              <a:rPr lang="es-MX" sz="3200" dirty="0">
                <a:effectLst/>
                <a:latin typeface="Helvetica" pitchFamily="2" charset="0"/>
              </a:rPr>
              <a:t>:</a:t>
            </a:r>
          </a:p>
          <a:p>
            <a:pPr algn="just"/>
            <a:endParaRPr lang="es-MX" sz="3200" dirty="0">
              <a:effectLst/>
              <a:latin typeface="Helvetica" pitchFamily="2" charset="0"/>
            </a:endParaRPr>
          </a:p>
          <a:p>
            <a:pPr algn="just"/>
            <a:r>
              <a:rPr lang="es-MX" sz="3200" dirty="0">
                <a:solidFill>
                  <a:srgbClr val="C00000"/>
                </a:solidFill>
                <a:effectLst/>
                <a:latin typeface="Helvetica" pitchFamily="2" charset="0"/>
              </a:rPr>
              <a:t>Entrenamos el primer modelo, lr_naive, con los datos observacionales</a:t>
            </a:r>
            <a:r>
              <a:rPr lang="es-MX" sz="3200" dirty="0">
                <a:effectLst/>
                <a:latin typeface="Helvetica" pitchFamily="2" charset="0"/>
              </a:rPr>
              <a:t>.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Realizamos una regresión del cambio en la memoria espacial según el uso del GPS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0991657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741F47-3A6F-8BA7-B138-5F843DD68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>
            <a:extLst>
              <a:ext uri="{FF2B5EF4-FFF2-40B4-BE49-F238E27FC236}">
                <a16:creationId xmlns:a16="http://schemas.microsoft.com/office/drawing/2014/main" id="{9055D519-0AF8-3FA5-A2F1-EBDEC74857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s-MX" dirty="0"/>
              <a:t>Puerta de entrada en la práctica</a:t>
            </a:r>
            <a:endParaRPr lang="es-ES" dirty="0"/>
          </a:p>
        </p:txBody>
      </p:sp>
      <p:sp>
        <p:nvSpPr>
          <p:cNvPr id="9" name="8 CuadroTexto">
            <a:extLst>
              <a:ext uri="{FF2B5EF4-FFF2-40B4-BE49-F238E27FC236}">
                <a16:creationId xmlns:a16="http://schemas.microsoft.com/office/drawing/2014/main" id="{65D97AC9-AE81-64DD-9139-8985D5CE49C3}"/>
              </a:ext>
            </a:extLst>
          </p:cNvPr>
          <p:cNvSpPr txBox="1"/>
          <p:nvPr/>
        </p:nvSpPr>
        <p:spPr>
          <a:xfrm>
            <a:off x="185057" y="1143000"/>
            <a:ext cx="8752114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3200" dirty="0">
                <a:effectLst/>
                <a:latin typeface="Helvetica" pitchFamily="2" charset="0"/>
              </a:rPr>
              <a:t>Quizás hayas notado que al pasar gps_obs al método .fit(), cambiamos la forma del array. </a:t>
            </a:r>
          </a:p>
          <a:p>
            <a:pPr algn="just"/>
            <a:endParaRPr lang="es-MX" sz="3200" dirty="0">
              <a:latin typeface="Helvetica" pitchFamily="2" charset="0"/>
            </a:endParaRPr>
          </a:p>
          <a:p>
            <a:pPr algn="just"/>
            <a:r>
              <a:rPr lang="es-MX" sz="3200" dirty="0">
                <a:effectLst/>
                <a:latin typeface="Helvetica" pitchFamily="2" charset="0"/>
              </a:rPr>
              <a:t>Esto se debe a que los </a:t>
            </a:r>
            <a:r>
              <a:rPr lang="es-MX" sz="3200" dirty="0">
                <a:solidFill>
                  <a:srgbClr val="FFC000"/>
                </a:solidFill>
                <a:effectLst/>
                <a:latin typeface="Helvetica" pitchFamily="2" charset="0"/>
              </a:rPr>
              <a:t>modelos de sklearn requieren arrays 2D con forma (n, d), donde n es el número de observaciones y d es la dimensionalidad de la matriz de diseño </a:t>
            </a:r>
            <a:r>
              <a:rPr lang="es-MX" sz="3200" dirty="0">
                <a:effectLst/>
                <a:latin typeface="Helvetica" pitchFamily="2" charset="0"/>
              </a:rPr>
              <a:t>(o, si se prefiere, un número de características), y </a:t>
            </a:r>
            <a:r>
              <a:rPr lang="es-MX" sz="3200" dirty="0">
                <a:solidFill>
                  <a:srgbClr val="00B050"/>
                </a:solidFill>
                <a:effectLst/>
                <a:latin typeface="Helvetica" pitchFamily="2" charset="0"/>
              </a:rPr>
              <a:t>nuestro array original era unidimensional con forma (n, ), ya que solo tenemos una característica</a:t>
            </a:r>
            <a:r>
              <a:rPr lang="es-MX" sz="3200" dirty="0">
                <a:effectLst/>
                <a:latin typeface="Helvetica" pitchFamily="2" charset="0"/>
              </a:rPr>
              <a:t>.</a:t>
            </a:r>
            <a:endParaRPr lang="es-MX" sz="3200" dirty="0">
              <a:solidFill>
                <a:schemeClr val="accent4">
                  <a:lumMod val="20000"/>
                  <a:lumOff val="80000"/>
                </a:schemeClr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96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F62DFFDA11CBF4B9C31C05E5AD73571" ma:contentTypeVersion="4" ma:contentTypeDescription="Crear nuevo documento." ma:contentTypeScope="" ma:versionID="c3bdc8cc52c989f4fb79ebd3889ac6b5">
  <xsd:schema xmlns:xsd="http://www.w3.org/2001/XMLSchema" xmlns:xs="http://www.w3.org/2001/XMLSchema" xmlns:p="http://schemas.microsoft.com/office/2006/metadata/properties" xmlns:ns2="23422e02-0f12-4143-8163-0ad3c9b333e3" targetNamespace="http://schemas.microsoft.com/office/2006/metadata/properties" ma:root="true" ma:fieldsID="59f8015a6d88873a45919ec1d4ca2482" ns2:_="">
    <xsd:import namespace="23422e02-0f12-4143-8163-0ad3c9b333e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422e02-0f12-4143-8163-0ad3c9b333e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6E9BD8-72BC-42C9-B534-BD8EC8FBF4FF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28B82EB-457B-4E5F-8EE0-7A3082C2311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F0AB06-F941-4B22-8356-F294269A5D5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3422e02-0f12-4143-8163-0ad3c9b333e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23515</TotalTime>
  <Words>7940</Words>
  <Application>Microsoft Macintosh PowerPoint</Application>
  <PresentationFormat>Presentación en pantalla (4:3)</PresentationFormat>
  <Paragraphs>570</Paragraphs>
  <Slides>133</Slides>
  <Notes>8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133</vt:i4>
      </vt:variant>
    </vt:vector>
  </HeadingPairs>
  <TitlesOfParts>
    <vt:vector size="144" baseType="lpstr">
      <vt:lpstr>Arial</vt:lpstr>
      <vt:lpstr>Calibri</vt:lpstr>
      <vt:lpstr>EurekaSans-Light</vt:lpstr>
      <vt:lpstr>Helvetica</vt:lpstr>
      <vt:lpstr>Montserrat</vt:lpstr>
      <vt:lpstr>Soberana Sans Light</vt:lpstr>
      <vt:lpstr>Symbol</vt:lpstr>
      <vt:lpstr>Times New Roman</vt:lpstr>
      <vt:lpstr>Verdana</vt:lpstr>
      <vt:lpstr>Wingdings</vt:lpstr>
      <vt:lpstr>Office Theme</vt:lpstr>
      <vt:lpstr>Presentación de PowerPoint</vt:lpstr>
      <vt:lpstr>Unidad 6</vt:lpstr>
      <vt:lpstr>Introducción</vt:lpstr>
      <vt:lpstr>Los mantendrás d-separados</vt:lpstr>
      <vt:lpstr>Los mantendrás d-separados</vt:lpstr>
      <vt:lpstr>Los mantendrás d-separados</vt:lpstr>
      <vt:lpstr>Los mantendrás d-separados</vt:lpstr>
      <vt:lpstr>Los mantendrás d-separados</vt:lpstr>
      <vt:lpstr>Los mantendrás d-separados</vt:lpstr>
      <vt:lpstr>Flujo de información en un grafo</vt:lpstr>
      <vt:lpstr>Flujo de información en un grafo</vt:lpstr>
      <vt:lpstr>La práctica hace al maestro: d-separación</vt:lpstr>
      <vt:lpstr>La práctica hace al maestro: d-separación</vt:lpstr>
      <vt:lpstr>La práctica hace al maestro: d-separación</vt:lpstr>
      <vt:lpstr>La práctica hace al maestro: d-separación</vt:lpstr>
      <vt:lpstr>La práctica hace al maestro: d-separación</vt:lpstr>
      <vt:lpstr>La práctica hace al maestro: d-separación</vt:lpstr>
      <vt:lpstr>La práctica hace al maestro: d-separación</vt:lpstr>
      <vt:lpstr>La práctica hace al maestro: d-separación</vt:lpstr>
      <vt:lpstr>La práctica hace al maestro: d-separación</vt:lpstr>
      <vt:lpstr>La práctica hace al maestro: d-separación</vt:lpstr>
      <vt:lpstr>La práctica hace al maestro: d-separación</vt:lpstr>
      <vt:lpstr>La práctica hace al maestro: d-separación</vt:lpstr>
      <vt:lpstr>La práctica hace al maestro: d-separación</vt:lpstr>
      <vt:lpstr>La práctica hace al maestro: d-separación</vt:lpstr>
      <vt:lpstr>Vivimos en un mundo de estimadores</vt:lpstr>
      <vt:lpstr>Vivimos en un mundo de estimadores</vt:lpstr>
      <vt:lpstr>Vivimos en un mundo de estimadores</vt:lpstr>
      <vt:lpstr>Vivimos en un mundo de estimadores</vt:lpstr>
      <vt:lpstr>Vivimos en un mundo de estimadores</vt:lpstr>
      <vt:lpstr>Entonces, ¿qué es un estimando?</vt:lpstr>
      <vt:lpstr>Entonces, ¿qué es un estimado?</vt:lpstr>
      <vt:lpstr>Entonces, ¿qué es un estimado?</vt:lpstr>
      <vt:lpstr>Entonces, ¿qué es un estimado?</vt:lpstr>
      <vt:lpstr>Entonces, ¿qué es un estimado?</vt:lpstr>
      <vt:lpstr>Entonces, ¿qué es un estimado?</vt:lpstr>
      <vt:lpstr>Entonces, ¿qué es un estimado?</vt:lpstr>
      <vt:lpstr>Entonces, ¿qué es un estimado?</vt:lpstr>
      <vt:lpstr>Entonces, ¿qué es un estimado?</vt:lpstr>
      <vt:lpstr>Entonces, ¿qué es un estimado?</vt:lpstr>
      <vt:lpstr>¿Qué es el criterio de puerta trasera?</vt:lpstr>
      <vt:lpstr>¿Qué es el criterio de puerta trasera?</vt:lpstr>
      <vt:lpstr>¿Qué es el criterio de puerta trasera?</vt:lpstr>
      <vt:lpstr>Estimandos de puerta trasera y equivalentes</vt:lpstr>
      <vt:lpstr>Estimandos de puerta trasera y equivalentes</vt:lpstr>
      <vt:lpstr>Estimandos de puerta trasera y equivalentes</vt:lpstr>
      <vt:lpstr>Estimandos de puerta trasera y equivalentes</vt:lpstr>
      <vt:lpstr>Estimandos de puerta trasera y equivalentes</vt:lpstr>
      <vt:lpstr>Estimandos equivalentes versus estimaciones iguales</vt:lpstr>
      <vt:lpstr>Estimandos equivalentes versus estimaciones iguales</vt:lpstr>
      <vt:lpstr>Estimandos de puerta trasera y equivalentes</vt:lpstr>
      <vt:lpstr>Estimandos de puerta trasera y equivalentes</vt:lpstr>
      <vt:lpstr>Un repaso al operador do</vt:lpstr>
      <vt:lpstr>Un repaso al operador do</vt:lpstr>
      <vt:lpstr>Estimandos de puerta trasera y equivalentes</vt:lpstr>
      <vt:lpstr>Estimandos de puerta trasera y equivalentes</vt:lpstr>
      <vt:lpstr>Estimandos de puerta trasera y equivalentes</vt:lpstr>
      <vt:lpstr>¿Puede el GPS llevarnos por mal camino?</vt:lpstr>
      <vt:lpstr>¿Puede el GPS llevarnos por mal camino?</vt:lpstr>
      <vt:lpstr>¿Puede el GPS llevarnos por mal camino?</vt:lpstr>
      <vt:lpstr>¿Puede el GPS llevarnos por mal camino?</vt:lpstr>
      <vt:lpstr>¿Puede el GPS llevarnos por mal camino?</vt:lpstr>
      <vt:lpstr>¿Puede el GPS llevarnos por mal camino?</vt:lpstr>
      <vt:lpstr>¿Puede el GPS llevarnos por mal camino?</vt:lpstr>
      <vt:lpstr>¿Puede el GPS llevarnos por mal camino?</vt:lpstr>
      <vt:lpstr>Mediadores y mediación</vt:lpstr>
      <vt:lpstr>Los taxistas londinenses y la piedra mágica</vt:lpstr>
      <vt:lpstr>Los taxistas londinenses y la piedra mágica</vt:lpstr>
      <vt:lpstr>Los taxistas londinenses y la piedra mágica</vt:lpstr>
      <vt:lpstr>Los taxistas londinenses y la piedra mágica</vt:lpstr>
      <vt:lpstr>Los taxistas londinenses y la piedra mágica</vt:lpstr>
      <vt:lpstr>Los taxistas londinenses y la piedra mágica</vt:lpstr>
      <vt:lpstr>Los taxistas londinenses y la piedra mágica</vt:lpstr>
      <vt:lpstr>Abriendo la puerta principal</vt:lpstr>
      <vt:lpstr>Abriendo la puerta principal</vt:lpstr>
      <vt:lpstr>Abriendo la puerta principal</vt:lpstr>
      <vt:lpstr>Abriendo la puerta principal</vt:lpstr>
      <vt:lpstr>Abriendo la puerta principal</vt:lpstr>
      <vt:lpstr>Abriendo la puerta principal</vt:lpstr>
      <vt:lpstr>Abriendo la puerta principal</vt:lpstr>
      <vt:lpstr>Tres pasos sencillos hacia la puerta principal</vt:lpstr>
      <vt:lpstr>Tres pasos sencillos hacia la puerta principal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Puerta de entrada en la práctica</vt:lpstr>
      <vt:lpstr>El puente lineal hacia la tierra prometida causal</vt:lpstr>
      <vt:lpstr>El puente lineal hacia la tierra prometida causal</vt:lpstr>
      <vt:lpstr>El puente lineal hacia la tierra prometida causal</vt:lpstr>
      <vt:lpstr>El puente lineal hacia la tierra prometida causal</vt:lpstr>
      <vt:lpstr>El puente lineal hacia la tierra prometida causal</vt:lpstr>
      <vt:lpstr>El puente lineal hacia la tierra prometida causal</vt:lpstr>
      <vt:lpstr>El puente lineal hacia la tierra prometida causal</vt:lpstr>
      <vt:lpstr>¿Existen otros criterios?</vt:lpstr>
      <vt:lpstr>¿Existen otros criterios?</vt:lpstr>
      <vt:lpstr>Las tres reglas del cálculo do</vt:lpstr>
      <vt:lpstr>Las tres reglas del cálculo do</vt:lpstr>
      <vt:lpstr>Las tres reglas del cálculo do</vt:lpstr>
      <vt:lpstr>Las tres reglas del cálculo do</vt:lpstr>
      <vt:lpstr>Las tres reglas del cálculo do</vt:lpstr>
      <vt:lpstr>Las tres reglas del cálculo do</vt:lpstr>
      <vt:lpstr>Las tres reglas del cálculo do</vt:lpstr>
      <vt:lpstr>Variables instrumentales</vt:lpstr>
      <vt:lpstr>Variables instrumentales</vt:lpstr>
      <vt:lpstr>Las tres condiciones de las variables instrumentales</vt:lpstr>
      <vt:lpstr>Las tres condiciones de las variables instrumentales</vt:lpstr>
      <vt:lpstr>Las tres condiciones de las variables instrumentales</vt:lpstr>
      <vt:lpstr>Cálculo de efectos causales con variables instrumentales</vt:lpstr>
      <vt:lpstr>Cálculo de efectos causales con variables instrumentales</vt:lpstr>
      <vt:lpstr>Cálculo de efectos causales con variables instrumentales</vt:lpstr>
      <vt:lpstr>Cálculo de efectos causales con variables instrumentales</vt:lpstr>
      <vt:lpstr>Respuesta</vt:lpstr>
      <vt:lpstr>Referencias</vt:lpstr>
      <vt:lpstr>¿Preguntas?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Carlos Olivares Rojas</dc:creator>
  <cp:lastModifiedBy>Juan Carlos Olivares Rojas</cp:lastModifiedBy>
  <cp:revision>3815</cp:revision>
  <cp:lastPrinted>2017-12-05T14:11:13Z</cp:lastPrinted>
  <dcterms:modified xsi:type="dcterms:W3CDTF">2025-03-21T15:50:19Z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15.0027</vt:lpwstr>
  </property>
  <property fmtid="{D5CDD505-2E9C-101B-9397-08002B2CF9AE}" pid="3" name="HiddenSlides">
    <vt:i4>0</vt:i4>
  </property>
  <property fmtid="{D5CDD505-2E9C-101B-9397-08002B2CF9AE}" pid="4" name="HyperlinksChanged">
    <vt:bool>false</vt:bool>
  </property>
  <property fmtid="{D5CDD505-2E9C-101B-9397-08002B2CF9AE}" pid="5" name="LinksUpToDate">
    <vt:bool>false</vt:bool>
  </property>
  <property fmtid="{D5CDD505-2E9C-101B-9397-08002B2CF9AE}" pid="6" name="MMClips">
    <vt:i4>0</vt:i4>
  </property>
  <property fmtid="{D5CDD505-2E9C-101B-9397-08002B2CF9AE}" pid="7" name="Notes">
    <vt:i4>28</vt:i4>
  </property>
  <property fmtid="{D5CDD505-2E9C-101B-9397-08002B2CF9AE}" pid="8" name="PresentationFormat">
    <vt:lpwstr>Presentación en pantalla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  <property fmtid="{D5CDD505-2E9C-101B-9397-08002B2CF9AE}" pid="11" name="Slides">
    <vt:i4>47</vt:i4>
  </property>
  <property fmtid="{D5CDD505-2E9C-101B-9397-08002B2CF9AE}" pid="12" name="ContentTypeId">
    <vt:lpwstr>0x010100DF62DFFDA11CBF4B9C31C05E5AD73571</vt:lpwstr>
  </property>
</Properties>
</file>