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668" r:id="rId5"/>
    <p:sldId id="2426" r:id="rId6"/>
    <p:sldId id="2472" r:id="rId7"/>
    <p:sldId id="2483" r:id="rId8"/>
    <p:sldId id="2709" r:id="rId9"/>
    <p:sldId id="2710" r:id="rId10"/>
    <p:sldId id="2473" r:id="rId11"/>
    <p:sldId id="2711" r:id="rId12"/>
    <p:sldId id="2712" r:id="rId13"/>
    <p:sldId id="2713" r:id="rId14"/>
    <p:sldId id="2714" r:id="rId15"/>
    <p:sldId id="2715" r:id="rId16"/>
    <p:sldId id="2716" r:id="rId17"/>
    <p:sldId id="2717" r:id="rId18"/>
    <p:sldId id="2664" r:id="rId19"/>
    <p:sldId id="2718" r:id="rId20"/>
    <p:sldId id="2556" r:id="rId21"/>
    <p:sldId id="2719" r:id="rId22"/>
    <p:sldId id="2720" r:id="rId23"/>
    <p:sldId id="2665" r:id="rId24"/>
    <p:sldId id="2721" r:id="rId25"/>
    <p:sldId id="2666" r:id="rId26"/>
    <p:sldId id="2600" r:id="rId27"/>
    <p:sldId id="2722" r:id="rId28"/>
    <p:sldId id="2667" r:id="rId29"/>
    <p:sldId id="2723" r:id="rId30"/>
    <p:sldId id="2724" r:id="rId31"/>
    <p:sldId id="2725" r:id="rId32"/>
    <p:sldId id="2726" r:id="rId33"/>
    <p:sldId id="2585" r:id="rId34"/>
    <p:sldId id="2668" r:id="rId35"/>
    <p:sldId id="2602" r:id="rId36"/>
    <p:sldId id="2557" r:id="rId37"/>
    <p:sldId id="2558" r:id="rId38"/>
    <p:sldId id="2727" r:id="rId39"/>
    <p:sldId id="2604" r:id="rId40"/>
    <p:sldId id="2728" r:id="rId41"/>
    <p:sldId id="2588" r:id="rId42"/>
    <p:sldId id="2670" r:id="rId43"/>
    <p:sldId id="2605" r:id="rId44"/>
    <p:sldId id="2729" r:id="rId45"/>
    <p:sldId id="2492" r:id="rId46"/>
    <p:sldId id="2730" r:id="rId47"/>
    <p:sldId id="2731" r:id="rId48"/>
    <p:sldId id="2493" r:id="rId49"/>
    <p:sldId id="2671" r:id="rId50"/>
    <p:sldId id="2672" r:id="rId51"/>
    <p:sldId id="2673" r:id="rId52"/>
    <p:sldId id="2674" r:id="rId53"/>
    <p:sldId id="2732" r:id="rId54"/>
    <p:sldId id="2494" r:id="rId55"/>
    <p:sldId id="2484" r:id="rId56"/>
    <p:sldId id="2733" r:id="rId57"/>
    <p:sldId id="2606" r:id="rId58"/>
    <p:sldId id="2734" r:id="rId59"/>
    <p:sldId id="2735" r:id="rId60"/>
    <p:sldId id="2675" r:id="rId61"/>
    <p:sldId id="2737" r:id="rId62"/>
    <p:sldId id="2736" r:id="rId63"/>
    <p:sldId id="2738" r:id="rId64"/>
    <p:sldId id="2676" r:id="rId65"/>
    <p:sldId id="2739" r:id="rId66"/>
    <p:sldId id="2589" r:id="rId67"/>
    <p:sldId id="2677" r:id="rId68"/>
    <p:sldId id="2607" r:id="rId69"/>
    <p:sldId id="2488" r:id="rId70"/>
    <p:sldId id="2740" r:id="rId71"/>
    <p:sldId id="2678" r:id="rId72"/>
    <p:sldId id="2590" r:id="rId73"/>
    <p:sldId id="2679" r:id="rId74"/>
    <p:sldId id="2489" r:id="rId75"/>
    <p:sldId id="2611" r:id="rId76"/>
    <p:sldId id="2559" r:id="rId77"/>
    <p:sldId id="2680" r:id="rId78"/>
    <p:sldId id="2741" r:id="rId79"/>
    <p:sldId id="2681" r:id="rId80"/>
    <p:sldId id="2742" r:id="rId81"/>
    <p:sldId id="2743" r:id="rId82"/>
    <p:sldId id="2682" r:id="rId83"/>
    <p:sldId id="2496" r:id="rId84"/>
    <p:sldId id="2683" r:id="rId85"/>
    <p:sldId id="2612" r:id="rId86"/>
    <p:sldId id="2613" r:id="rId87"/>
    <p:sldId id="2744" r:id="rId88"/>
    <p:sldId id="2614" r:id="rId89"/>
    <p:sldId id="2684" r:id="rId90"/>
    <p:sldId id="2497" r:id="rId91"/>
    <p:sldId id="2685" r:id="rId92"/>
    <p:sldId id="2745" r:id="rId93"/>
    <p:sldId id="2686" r:id="rId94"/>
    <p:sldId id="2498" r:id="rId95"/>
    <p:sldId id="2746" r:id="rId96"/>
    <p:sldId id="2615" r:id="rId97"/>
    <p:sldId id="2687" r:id="rId98"/>
    <p:sldId id="2747" r:id="rId99"/>
    <p:sldId id="2688" r:id="rId100"/>
    <p:sldId id="2748" r:id="rId101"/>
    <p:sldId id="2749" r:id="rId102"/>
    <p:sldId id="2560" r:id="rId103"/>
    <p:sldId id="2689" r:id="rId104"/>
    <p:sldId id="2750" r:id="rId105"/>
    <p:sldId id="2499" r:id="rId106"/>
    <p:sldId id="2561" r:id="rId107"/>
    <p:sldId id="2616" r:id="rId108"/>
    <p:sldId id="2751" r:id="rId109"/>
    <p:sldId id="2501" r:id="rId110"/>
    <p:sldId id="2617" r:id="rId111"/>
    <p:sldId id="2562" r:id="rId112"/>
    <p:sldId id="2752" r:id="rId113"/>
    <p:sldId id="2690" r:id="rId114"/>
    <p:sldId id="2592" r:id="rId115"/>
    <p:sldId id="2691" r:id="rId116"/>
    <p:sldId id="2619" r:id="rId117"/>
    <p:sldId id="2593" r:id="rId118"/>
    <p:sldId id="2563" r:id="rId119"/>
    <p:sldId id="2503" r:id="rId120"/>
    <p:sldId id="2505" r:id="rId121"/>
    <p:sldId id="2692" r:id="rId122"/>
    <p:sldId id="2620" r:id="rId123"/>
    <p:sldId id="2491" r:id="rId124"/>
    <p:sldId id="514" r:id="rId125"/>
  </p:sldIdLst>
  <p:sldSz cx="9144000" cy="6858000" type="screen4x3"/>
  <p:notesSz cx="7772400" cy="100584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07"/>
    <p:restoredTop sz="92877"/>
  </p:normalViewPr>
  <p:slideViewPr>
    <p:cSldViewPr snapToGrid="0" snapToObjects="1">
      <p:cViewPr varScale="1">
        <p:scale>
          <a:sx n="118" d="100"/>
          <a:sy n="118" d="100"/>
        </p:scale>
        <p:origin x="1192" y="192"/>
      </p:cViewPr>
      <p:guideLst/>
    </p:cSldViewPr>
  </p:slideViewPr>
  <p:notesTextViewPr>
    <p:cViewPr>
      <p:scale>
        <a:sx n="1" d="1"/>
        <a:sy n="1" d="1"/>
      </p:scale>
      <p:origin x="0" y="0"/>
    </p:cViewPr>
  </p:notesTextViewPr>
  <p:notesViewPr>
    <p:cSldViewPr snapToGrid="0" snapToObjects="1">
      <p:cViewPr varScale="1">
        <p:scale>
          <a:sx n="90" d="100"/>
          <a:sy n="90" d="100"/>
        </p:scale>
        <p:origin x="2520" y="2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C9F6084-19EA-9B47-B6EF-E1B91794D273}"/>
              </a:ext>
            </a:extLst>
          </p:cNvPr>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77E6E1EA-E9C1-844F-A659-01582AAB3D2F}"/>
              </a:ext>
            </a:extLst>
          </p:cNvPr>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0AF31BCC-1062-0043-9FD3-D3087026EBE1}" type="datetimeFigureOut">
              <a:rPr lang="es-MX" smtClean="0"/>
              <a:t>27/03/25</a:t>
            </a:fld>
            <a:endParaRPr lang="es-MX"/>
          </a:p>
        </p:txBody>
      </p:sp>
      <p:sp>
        <p:nvSpPr>
          <p:cNvPr id="4" name="Marcador de pie de página 3">
            <a:extLst>
              <a:ext uri="{FF2B5EF4-FFF2-40B4-BE49-F238E27FC236}">
                <a16:creationId xmlns:a16="http://schemas.microsoft.com/office/drawing/2014/main" id="{91C4DDAD-5A68-0042-92DC-4A9B664B2E48}"/>
              </a:ext>
            </a:extLst>
          </p:cNvPr>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CD7D3E45-36AF-414B-87F5-CB8CEA9E3C7A}"/>
              </a:ext>
            </a:extLst>
          </p:cNvPr>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1BC68EDF-6B0A-3C41-BB9D-C70FADD808BB}" type="slidenum">
              <a:rPr lang="es-MX" smtClean="0"/>
              <a:t>‹Nº›</a:t>
            </a:fld>
            <a:endParaRPr lang="es-MX"/>
          </a:p>
        </p:txBody>
      </p:sp>
    </p:spTree>
    <p:extLst>
      <p:ext uri="{BB962C8B-B14F-4D97-AF65-F5344CB8AC3E}">
        <p14:creationId xmlns:p14="http://schemas.microsoft.com/office/powerpoint/2010/main" val="1059911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PlaceHolder 1"/>
          <p:cNvSpPr>
            <a:spLocks noGrp="1"/>
          </p:cNvSpPr>
          <p:nvPr>
            <p:ph type="body"/>
          </p:nvPr>
        </p:nvSpPr>
        <p:spPr>
          <a:xfrm>
            <a:off x="777240" y="4777560"/>
            <a:ext cx="6217560" cy="4525920"/>
          </a:xfrm>
          <a:prstGeom prst="rect">
            <a:avLst/>
          </a:prstGeom>
        </p:spPr>
        <p:txBody>
          <a:bodyPr lIns="0" tIns="0" rIns="0" bIns="0"/>
          <a:lstStyle/>
          <a:p>
            <a:r>
              <a:rPr lang="en-US" sz="2000" spc="-1">
                <a:latin typeface="Arial"/>
              </a:rPr>
              <a:t>Click to edit the notes format</a:t>
            </a:r>
            <a:endParaRPr/>
          </a:p>
        </p:txBody>
      </p:sp>
      <p:sp>
        <p:nvSpPr>
          <p:cNvPr id="45" name="PlaceHolder 2"/>
          <p:cNvSpPr>
            <a:spLocks noGrp="1"/>
          </p:cNvSpPr>
          <p:nvPr>
            <p:ph type="hdr"/>
          </p:nvPr>
        </p:nvSpPr>
        <p:spPr>
          <a:xfrm>
            <a:off x="0" y="0"/>
            <a:ext cx="3372840" cy="502560"/>
          </a:xfrm>
          <a:prstGeom prst="rect">
            <a:avLst/>
          </a:prstGeom>
        </p:spPr>
        <p:txBody>
          <a:bodyPr lIns="0" tIns="0" rIns="0" bIns="0"/>
          <a:lstStyle/>
          <a:p>
            <a:r>
              <a:rPr lang="en-US" sz="1400" spc="-1">
                <a:latin typeface="Times New Roman"/>
              </a:rPr>
              <a:t>&lt;header&gt;</a:t>
            </a:r>
            <a:endParaRPr/>
          </a:p>
        </p:txBody>
      </p:sp>
      <p:sp>
        <p:nvSpPr>
          <p:cNvPr id="46" name="PlaceHolder 3"/>
          <p:cNvSpPr>
            <a:spLocks noGrp="1"/>
          </p:cNvSpPr>
          <p:nvPr>
            <p:ph type="dt"/>
          </p:nvPr>
        </p:nvSpPr>
        <p:spPr>
          <a:xfrm>
            <a:off x="4399200" y="0"/>
            <a:ext cx="3372840" cy="502560"/>
          </a:xfrm>
          <a:prstGeom prst="rect">
            <a:avLst/>
          </a:prstGeom>
        </p:spPr>
        <p:txBody>
          <a:bodyPr lIns="0" tIns="0" rIns="0" bIns="0"/>
          <a:lstStyle/>
          <a:p>
            <a:pPr algn="r"/>
            <a:r>
              <a:rPr lang="en-US" sz="1400" spc="-1">
                <a:latin typeface="Times New Roman"/>
              </a:rPr>
              <a:t>&lt;date/time&gt;</a:t>
            </a:r>
            <a:endParaRPr/>
          </a:p>
        </p:txBody>
      </p:sp>
      <p:sp>
        <p:nvSpPr>
          <p:cNvPr id="47" name="PlaceHolder 4"/>
          <p:cNvSpPr>
            <a:spLocks noGrp="1"/>
          </p:cNvSpPr>
          <p:nvPr>
            <p:ph type="ftr"/>
          </p:nvPr>
        </p:nvSpPr>
        <p:spPr>
          <a:xfrm>
            <a:off x="0" y="9555480"/>
            <a:ext cx="3372840" cy="502560"/>
          </a:xfrm>
          <a:prstGeom prst="rect">
            <a:avLst/>
          </a:prstGeom>
        </p:spPr>
        <p:txBody>
          <a:bodyPr lIns="0" tIns="0" rIns="0" bIns="0" anchor="b"/>
          <a:lstStyle/>
          <a:p>
            <a:r>
              <a:rPr lang="en-US" sz="1400" spc="-1">
                <a:latin typeface="Times New Roman"/>
              </a:rPr>
              <a:t>&lt;footer&gt;</a:t>
            </a:r>
            <a:endParaRPr/>
          </a:p>
        </p:txBody>
      </p:sp>
      <p:sp>
        <p:nvSpPr>
          <p:cNvPr id="48" name="PlaceHolder 5"/>
          <p:cNvSpPr>
            <a:spLocks noGrp="1"/>
          </p:cNvSpPr>
          <p:nvPr>
            <p:ph type="sldNum"/>
          </p:nvPr>
        </p:nvSpPr>
        <p:spPr>
          <a:xfrm>
            <a:off x="4399200" y="9555480"/>
            <a:ext cx="3372840" cy="502560"/>
          </a:xfrm>
          <a:prstGeom prst="rect">
            <a:avLst/>
          </a:prstGeom>
        </p:spPr>
        <p:txBody>
          <a:bodyPr lIns="0" tIns="0" rIns="0" bIns="0" anchor="b"/>
          <a:lstStyle/>
          <a:p>
            <a:pPr algn="r"/>
            <a:fld id="{13C3B623-6C9B-41FD-84A7-CD3729567FBE}" type="slidenum">
              <a:rPr lang="en-US" sz="1400" spc="-1">
                <a:latin typeface="Times New Roman"/>
              </a:rPr>
              <a:t>‹Nº›</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p:cNvSpPr>
          <p:nvPr>
            <p:ph type="body"/>
          </p:nvPr>
        </p:nvSpPr>
        <p:spPr>
          <a:xfrm>
            <a:off x="777960" y="4840200"/>
            <a:ext cx="6215760" cy="3960000"/>
          </a:xfrm>
          <a:prstGeom prst="rect">
            <a:avLst/>
          </a:prstGeom>
        </p:spPr>
        <p:txBody>
          <a:bodyPr lIns="0" tIns="0" rIns="0" bIns="0"/>
          <a:lstStyle/>
          <a:p>
            <a:pPr marL="216000" indent="-215640" algn="just">
              <a:lnSpc>
                <a:spcPct val="100000"/>
              </a:lnSpc>
            </a:pPr>
            <a:endParaRPr dirty="0"/>
          </a:p>
        </p:txBody>
      </p:sp>
      <p:sp>
        <p:nvSpPr>
          <p:cNvPr id="251" name="CustomShape 2"/>
          <p:cNvSpPr/>
          <p:nvPr/>
        </p:nvSpPr>
        <p:spPr>
          <a:xfrm>
            <a:off x="4402080" y="9553680"/>
            <a:ext cx="3367800" cy="50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CD51DA4-1314-4BFC-AA82-1584F3BD5610}" type="slidenum">
              <a:rPr lang="en-US" sz="1200" strike="noStrike" spc="-1">
                <a:solidFill>
                  <a:srgbClr val="000000"/>
                </a:solidFill>
                <a:uFill>
                  <a:solidFill>
                    <a:srgbClr val="FFFFFF"/>
                  </a:solidFill>
                </a:uFill>
                <a:latin typeface="+mn-lt"/>
                <a:ea typeface="+mn-ea"/>
              </a:rPr>
              <a:t>1</a:t>
            </a:fld>
            <a:endParaRPr/>
          </a:p>
        </p:txBody>
      </p:sp>
    </p:spTree>
    <p:extLst>
      <p:ext uri="{BB962C8B-B14F-4D97-AF65-F5344CB8AC3E}">
        <p14:creationId xmlns:p14="http://schemas.microsoft.com/office/powerpoint/2010/main" val="157475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A1418-08BE-44BF-A868-1B9EA8ABBA9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5E1ADCA-44DA-F3A4-4950-7A3D75450100}"/>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798F9A90-60AA-261E-0956-0766A8B3E9D2}"/>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C6D6C521-5F83-AB0A-03B5-FF7524BB247E}"/>
              </a:ext>
            </a:extLst>
          </p:cNvPr>
          <p:cNvSpPr>
            <a:spLocks noGrp="1"/>
          </p:cNvSpPr>
          <p:nvPr>
            <p:ph type="sldNum" idx="10"/>
          </p:nvPr>
        </p:nvSpPr>
        <p:spPr/>
        <p:txBody>
          <a:bodyPr/>
          <a:lstStyle/>
          <a:p>
            <a:pPr algn="r"/>
            <a:fld id="{13C3B623-6C9B-41FD-84A7-CD3729567FBE}" type="slidenum">
              <a:rPr lang="tr-TR" sz="1400" spc="-1" smtClean="0">
                <a:latin typeface="Times New Roman"/>
              </a:rPr>
              <a:t>10</a:t>
            </a:fld>
            <a:endParaRPr lang="tr-TR"/>
          </a:p>
        </p:txBody>
      </p:sp>
    </p:spTree>
    <p:extLst>
      <p:ext uri="{BB962C8B-B14F-4D97-AF65-F5344CB8AC3E}">
        <p14:creationId xmlns:p14="http://schemas.microsoft.com/office/powerpoint/2010/main" val="132715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46E30-150E-0EA8-67EB-F55A4ADE128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FB83588-BE3F-9A2B-8ADB-775AF5674A67}"/>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12F47497-FECB-59C8-49BF-00FE59D2793D}"/>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46281597-D89B-6DE5-4ABA-86E70F79B45F}"/>
              </a:ext>
            </a:extLst>
          </p:cNvPr>
          <p:cNvSpPr>
            <a:spLocks noGrp="1"/>
          </p:cNvSpPr>
          <p:nvPr>
            <p:ph type="sldNum" idx="10"/>
          </p:nvPr>
        </p:nvSpPr>
        <p:spPr/>
        <p:txBody>
          <a:bodyPr/>
          <a:lstStyle/>
          <a:p>
            <a:pPr algn="r"/>
            <a:fld id="{13C3B623-6C9B-41FD-84A7-CD3729567FBE}" type="slidenum">
              <a:rPr lang="tr-TR" sz="1400" spc="-1" smtClean="0">
                <a:latin typeface="Times New Roman"/>
              </a:rPr>
              <a:t>11</a:t>
            </a:fld>
            <a:endParaRPr lang="tr-TR"/>
          </a:p>
        </p:txBody>
      </p:sp>
    </p:spTree>
    <p:extLst>
      <p:ext uri="{BB962C8B-B14F-4D97-AF65-F5344CB8AC3E}">
        <p14:creationId xmlns:p14="http://schemas.microsoft.com/office/powerpoint/2010/main" val="2014213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33691-2F41-78A6-D744-E568EF4A228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68AAE54-EEB7-2B7D-41E8-37EBB097572D}"/>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16549475-026F-79E5-01E5-5813E68AF2A9}"/>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64339314-8938-9497-D178-68A0C21EA89F}"/>
              </a:ext>
            </a:extLst>
          </p:cNvPr>
          <p:cNvSpPr>
            <a:spLocks noGrp="1"/>
          </p:cNvSpPr>
          <p:nvPr>
            <p:ph type="sldNum" idx="10"/>
          </p:nvPr>
        </p:nvSpPr>
        <p:spPr/>
        <p:txBody>
          <a:bodyPr/>
          <a:lstStyle/>
          <a:p>
            <a:pPr algn="r"/>
            <a:fld id="{13C3B623-6C9B-41FD-84A7-CD3729567FBE}" type="slidenum">
              <a:rPr lang="tr-TR" sz="1400" spc="-1" smtClean="0">
                <a:latin typeface="Times New Roman"/>
              </a:rPr>
              <a:t>12</a:t>
            </a:fld>
            <a:endParaRPr lang="tr-TR"/>
          </a:p>
        </p:txBody>
      </p:sp>
    </p:spTree>
    <p:extLst>
      <p:ext uri="{BB962C8B-B14F-4D97-AF65-F5344CB8AC3E}">
        <p14:creationId xmlns:p14="http://schemas.microsoft.com/office/powerpoint/2010/main" val="3378232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36F70-376A-CCF1-4BD9-F7C36C017F5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223068D-DAC7-B4C7-ED51-92AF8B9DB1F0}"/>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45BE7646-1791-DEE3-0B21-5E7094D3B238}"/>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49DC8EC8-4A8E-92B4-43FB-3D2A0113F10D}"/>
              </a:ext>
            </a:extLst>
          </p:cNvPr>
          <p:cNvSpPr>
            <a:spLocks noGrp="1"/>
          </p:cNvSpPr>
          <p:nvPr>
            <p:ph type="sldNum" idx="10"/>
          </p:nvPr>
        </p:nvSpPr>
        <p:spPr/>
        <p:txBody>
          <a:bodyPr/>
          <a:lstStyle/>
          <a:p>
            <a:pPr algn="r"/>
            <a:fld id="{13C3B623-6C9B-41FD-84A7-CD3729567FBE}" type="slidenum">
              <a:rPr lang="tr-TR" sz="1400" spc="-1" smtClean="0">
                <a:latin typeface="Times New Roman"/>
              </a:rPr>
              <a:t>13</a:t>
            </a:fld>
            <a:endParaRPr lang="tr-TR"/>
          </a:p>
        </p:txBody>
      </p:sp>
    </p:spTree>
    <p:extLst>
      <p:ext uri="{BB962C8B-B14F-4D97-AF65-F5344CB8AC3E}">
        <p14:creationId xmlns:p14="http://schemas.microsoft.com/office/powerpoint/2010/main" val="3345574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FE321-A664-1BDA-B2BF-CC97086382D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6FDA164-4A0F-3831-2897-50F68A6AF732}"/>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89FA4015-6B1C-DCB5-36E5-B842A9A49B2C}"/>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F977EB79-5A78-3B58-DB93-2F3A18D2499B}"/>
              </a:ext>
            </a:extLst>
          </p:cNvPr>
          <p:cNvSpPr>
            <a:spLocks noGrp="1"/>
          </p:cNvSpPr>
          <p:nvPr>
            <p:ph type="sldNum" idx="10"/>
          </p:nvPr>
        </p:nvSpPr>
        <p:spPr/>
        <p:txBody>
          <a:bodyPr/>
          <a:lstStyle/>
          <a:p>
            <a:pPr algn="r"/>
            <a:fld id="{13C3B623-6C9B-41FD-84A7-CD3729567FBE}" type="slidenum">
              <a:rPr lang="tr-TR" sz="1400" spc="-1" smtClean="0">
                <a:latin typeface="Times New Roman"/>
              </a:rPr>
              <a:t>14</a:t>
            </a:fld>
            <a:endParaRPr lang="tr-TR"/>
          </a:p>
        </p:txBody>
      </p:sp>
    </p:spTree>
    <p:extLst>
      <p:ext uri="{BB962C8B-B14F-4D97-AF65-F5344CB8AC3E}">
        <p14:creationId xmlns:p14="http://schemas.microsoft.com/office/powerpoint/2010/main" val="2050429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0CB84-0B35-12DC-2257-A083CE8B22E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0A8A9E9-7E2A-4F88-248A-27C72C64E566}"/>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915BA1F6-15A3-CB11-3DB4-D0D033B7306E}"/>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E9731A62-6D42-2F7F-FB8B-5F8FE473EA3D}"/>
              </a:ext>
            </a:extLst>
          </p:cNvPr>
          <p:cNvSpPr>
            <a:spLocks noGrp="1"/>
          </p:cNvSpPr>
          <p:nvPr>
            <p:ph type="sldNum" idx="10"/>
          </p:nvPr>
        </p:nvSpPr>
        <p:spPr/>
        <p:txBody>
          <a:bodyPr/>
          <a:lstStyle/>
          <a:p>
            <a:pPr algn="r"/>
            <a:fld id="{13C3B623-6C9B-41FD-84A7-CD3729567FBE}" type="slidenum">
              <a:rPr lang="tr-TR" sz="1400" spc="-1" smtClean="0">
                <a:latin typeface="Times New Roman"/>
              </a:rPr>
              <a:t>15</a:t>
            </a:fld>
            <a:endParaRPr lang="tr-TR"/>
          </a:p>
        </p:txBody>
      </p:sp>
    </p:spTree>
    <p:extLst>
      <p:ext uri="{BB962C8B-B14F-4D97-AF65-F5344CB8AC3E}">
        <p14:creationId xmlns:p14="http://schemas.microsoft.com/office/powerpoint/2010/main" val="581926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D59C9-5A09-0FF9-9E63-317C9BA760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1D8EBE3-03C0-B289-4C28-F237144D77AF}"/>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E03159B5-51D9-7CC7-6A0F-1D3D0AA5CA1B}"/>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81C32147-3FF5-C7AB-116C-7B8DAE11EC84}"/>
              </a:ext>
            </a:extLst>
          </p:cNvPr>
          <p:cNvSpPr>
            <a:spLocks noGrp="1"/>
          </p:cNvSpPr>
          <p:nvPr>
            <p:ph type="sldNum" idx="10"/>
          </p:nvPr>
        </p:nvSpPr>
        <p:spPr/>
        <p:txBody>
          <a:bodyPr/>
          <a:lstStyle/>
          <a:p>
            <a:pPr algn="r"/>
            <a:fld id="{13C3B623-6C9B-41FD-84A7-CD3729567FBE}" type="slidenum">
              <a:rPr lang="tr-TR" sz="1400" spc="-1" smtClean="0">
                <a:latin typeface="Times New Roman"/>
              </a:rPr>
              <a:t>16</a:t>
            </a:fld>
            <a:endParaRPr lang="tr-TR"/>
          </a:p>
        </p:txBody>
      </p:sp>
    </p:spTree>
    <p:extLst>
      <p:ext uri="{BB962C8B-B14F-4D97-AF65-F5344CB8AC3E}">
        <p14:creationId xmlns:p14="http://schemas.microsoft.com/office/powerpoint/2010/main" val="3001996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p:nvPr>
        </p:nvSpPr>
        <p:spPr/>
        <p:txBody>
          <a:bodyPr/>
          <a:lstStyle/>
          <a:p>
            <a:pPr algn="r"/>
            <a:fld id="{13C3B623-6C9B-41FD-84A7-CD3729567FBE}" type="slidenum">
              <a:rPr lang="en-US" sz="1400" spc="-1" smtClean="0">
                <a:latin typeface="Times New Roman"/>
              </a:rPr>
              <a:t>121</a:t>
            </a:fld>
            <a:endParaRPr lang="en-US"/>
          </a:p>
        </p:txBody>
      </p:sp>
    </p:spTree>
    <p:extLst>
      <p:ext uri="{BB962C8B-B14F-4D97-AF65-F5344CB8AC3E}">
        <p14:creationId xmlns:p14="http://schemas.microsoft.com/office/powerpoint/2010/main" val="417426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0"/>
          </p:nvPr>
        </p:nvSpPr>
        <p:spPr/>
        <p:txBody>
          <a:bodyPr/>
          <a:lstStyle/>
          <a:p>
            <a:pPr algn="r"/>
            <a:fld id="{13C3B623-6C9B-41FD-84A7-CD3729567FBE}" type="slidenum">
              <a:rPr lang="tr-TR" sz="1400" spc="-1" smtClean="0">
                <a:latin typeface="Times New Roman"/>
              </a:rPr>
              <a:t>2</a:t>
            </a:fld>
            <a:endParaRPr lang="tr-TR"/>
          </a:p>
        </p:txBody>
      </p:sp>
    </p:spTree>
    <p:extLst>
      <p:ext uri="{BB962C8B-B14F-4D97-AF65-F5344CB8AC3E}">
        <p14:creationId xmlns:p14="http://schemas.microsoft.com/office/powerpoint/2010/main" val="149085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0"/>
          </p:nvPr>
        </p:nvSpPr>
        <p:spPr/>
        <p:txBody>
          <a:bodyPr/>
          <a:lstStyle/>
          <a:p>
            <a:pPr algn="r"/>
            <a:fld id="{13C3B623-6C9B-41FD-84A7-CD3729567FBE}" type="slidenum">
              <a:rPr lang="tr-TR" sz="1400" spc="-1" smtClean="0">
                <a:latin typeface="Times New Roman"/>
              </a:rPr>
              <a:t>3</a:t>
            </a:fld>
            <a:endParaRPr lang="tr-TR"/>
          </a:p>
        </p:txBody>
      </p:sp>
    </p:spTree>
    <p:extLst>
      <p:ext uri="{BB962C8B-B14F-4D97-AF65-F5344CB8AC3E}">
        <p14:creationId xmlns:p14="http://schemas.microsoft.com/office/powerpoint/2010/main" val="190023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738DE-D1A6-D2A1-959D-6C3BBBA6B14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BEB2590-67D6-F513-6435-FA8A2A4954C7}"/>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C5682865-165A-EED9-454B-7D4389757605}"/>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D73266F0-C518-5489-7F74-7A11FA5D513B}"/>
              </a:ext>
            </a:extLst>
          </p:cNvPr>
          <p:cNvSpPr>
            <a:spLocks noGrp="1"/>
          </p:cNvSpPr>
          <p:nvPr>
            <p:ph type="sldNum" idx="10"/>
          </p:nvPr>
        </p:nvSpPr>
        <p:spPr/>
        <p:txBody>
          <a:bodyPr/>
          <a:lstStyle/>
          <a:p>
            <a:pPr algn="r"/>
            <a:fld id="{13C3B623-6C9B-41FD-84A7-CD3729567FBE}" type="slidenum">
              <a:rPr lang="tr-TR" sz="1400" spc="-1" smtClean="0">
                <a:latin typeface="Times New Roman"/>
              </a:rPr>
              <a:t>4</a:t>
            </a:fld>
            <a:endParaRPr lang="tr-TR"/>
          </a:p>
        </p:txBody>
      </p:sp>
    </p:spTree>
    <p:extLst>
      <p:ext uri="{BB962C8B-B14F-4D97-AF65-F5344CB8AC3E}">
        <p14:creationId xmlns:p14="http://schemas.microsoft.com/office/powerpoint/2010/main" val="272671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27FAA-8D18-6B64-1AD1-62DA4364955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F1E6671-44A1-CECF-8189-4A9A571C6EFF}"/>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8574C46D-B33A-2AA5-A661-F7AA5AEDC0A5}"/>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D4D039EB-1148-31C1-8000-0FBC4EAF6DF9}"/>
              </a:ext>
            </a:extLst>
          </p:cNvPr>
          <p:cNvSpPr>
            <a:spLocks noGrp="1"/>
          </p:cNvSpPr>
          <p:nvPr>
            <p:ph type="sldNum" idx="10"/>
          </p:nvPr>
        </p:nvSpPr>
        <p:spPr/>
        <p:txBody>
          <a:bodyPr/>
          <a:lstStyle/>
          <a:p>
            <a:pPr algn="r"/>
            <a:fld id="{13C3B623-6C9B-41FD-84A7-CD3729567FBE}" type="slidenum">
              <a:rPr lang="tr-TR" sz="1400" spc="-1" smtClean="0">
                <a:latin typeface="Times New Roman"/>
              </a:rPr>
              <a:t>5</a:t>
            </a:fld>
            <a:endParaRPr lang="tr-TR"/>
          </a:p>
        </p:txBody>
      </p:sp>
    </p:spTree>
    <p:extLst>
      <p:ext uri="{BB962C8B-B14F-4D97-AF65-F5344CB8AC3E}">
        <p14:creationId xmlns:p14="http://schemas.microsoft.com/office/powerpoint/2010/main" val="141913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6ACD5-9135-588A-447F-44A202DBAD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5AE3706-88D9-29C2-45ED-BECEC0D6C208}"/>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0A000BB7-49B2-21E3-2E22-50501956D208}"/>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98800E1D-CCC3-9A3F-9766-04EB1535A76A}"/>
              </a:ext>
            </a:extLst>
          </p:cNvPr>
          <p:cNvSpPr>
            <a:spLocks noGrp="1"/>
          </p:cNvSpPr>
          <p:nvPr>
            <p:ph type="sldNum" idx="10"/>
          </p:nvPr>
        </p:nvSpPr>
        <p:spPr/>
        <p:txBody>
          <a:bodyPr/>
          <a:lstStyle/>
          <a:p>
            <a:pPr algn="r"/>
            <a:fld id="{13C3B623-6C9B-41FD-84A7-CD3729567FBE}" type="slidenum">
              <a:rPr lang="tr-TR" sz="1400" spc="-1" smtClean="0">
                <a:latin typeface="Times New Roman"/>
              </a:rPr>
              <a:t>6</a:t>
            </a:fld>
            <a:endParaRPr lang="tr-TR"/>
          </a:p>
        </p:txBody>
      </p:sp>
    </p:spTree>
    <p:extLst>
      <p:ext uri="{BB962C8B-B14F-4D97-AF65-F5344CB8AC3E}">
        <p14:creationId xmlns:p14="http://schemas.microsoft.com/office/powerpoint/2010/main" val="1343391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0"/>
          </p:nvPr>
        </p:nvSpPr>
        <p:spPr/>
        <p:txBody>
          <a:bodyPr/>
          <a:lstStyle/>
          <a:p>
            <a:pPr algn="r"/>
            <a:fld id="{13C3B623-6C9B-41FD-84A7-CD3729567FBE}" type="slidenum">
              <a:rPr lang="tr-TR" sz="1400" spc="-1" smtClean="0">
                <a:latin typeface="Times New Roman"/>
              </a:rPr>
              <a:t>7</a:t>
            </a:fld>
            <a:endParaRPr lang="tr-TR"/>
          </a:p>
        </p:txBody>
      </p:sp>
    </p:spTree>
    <p:extLst>
      <p:ext uri="{BB962C8B-B14F-4D97-AF65-F5344CB8AC3E}">
        <p14:creationId xmlns:p14="http://schemas.microsoft.com/office/powerpoint/2010/main" val="575136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37F9B-0C93-6492-D96B-DBEFF4B1E0D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0B20E32-05AB-1BFE-968C-C1D07B8A0275}"/>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C0389AE8-51D9-DB90-2216-043E77DB68BD}"/>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F1D90884-1B49-0B50-B5EA-EBD25EC0BB5C}"/>
              </a:ext>
            </a:extLst>
          </p:cNvPr>
          <p:cNvSpPr>
            <a:spLocks noGrp="1"/>
          </p:cNvSpPr>
          <p:nvPr>
            <p:ph type="sldNum" idx="10"/>
          </p:nvPr>
        </p:nvSpPr>
        <p:spPr/>
        <p:txBody>
          <a:bodyPr/>
          <a:lstStyle/>
          <a:p>
            <a:pPr algn="r"/>
            <a:fld id="{13C3B623-6C9B-41FD-84A7-CD3729567FBE}" type="slidenum">
              <a:rPr lang="tr-TR" sz="1400" spc="-1" smtClean="0">
                <a:latin typeface="Times New Roman"/>
              </a:rPr>
              <a:t>8</a:t>
            </a:fld>
            <a:endParaRPr lang="tr-TR"/>
          </a:p>
        </p:txBody>
      </p:sp>
    </p:spTree>
    <p:extLst>
      <p:ext uri="{BB962C8B-B14F-4D97-AF65-F5344CB8AC3E}">
        <p14:creationId xmlns:p14="http://schemas.microsoft.com/office/powerpoint/2010/main" val="1302425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57019-113B-6904-39C7-30DEF021A04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D814B6B-17C7-0C7B-EFB5-C3D6F7628688}"/>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1EB78D9C-8E14-F16D-BCB2-5619FC4AE718}"/>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19A38FE5-A62B-A533-761C-E49A27B70394}"/>
              </a:ext>
            </a:extLst>
          </p:cNvPr>
          <p:cNvSpPr>
            <a:spLocks noGrp="1"/>
          </p:cNvSpPr>
          <p:nvPr>
            <p:ph type="sldNum" idx="10"/>
          </p:nvPr>
        </p:nvSpPr>
        <p:spPr/>
        <p:txBody>
          <a:bodyPr/>
          <a:lstStyle/>
          <a:p>
            <a:pPr algn="r"/>
            <a:fld id="{13C3B623-6C9B-41FD-84A7-CD3729567FBE}" type="slidenum">
              <a:rPr lang="tr-TR" sz="1400" spc="-1" smtClean="0">
                <a:latin typeface="Times New Roman"/>
              </a:rPr>
              <a:t>9</a:t>
            </a:fld>
            <a:endParaRPr lang="tr-TR"/>
          </a:p>
        </p:txBody>
      </p:sp>
    </p:spTree>
    <p:extLst>
      <p:ext uri="{BB962C8B-B14F-4D97-AF65-F5344CB8AC3E}">
        <p14:creationId xmlns:p14="http://schemas.microsoft.com/office/powerpoint/2010/main" val="351644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0" y="0"/>
            <a:ext cx="9144000" cy="783676"/>
          </a:xfrm>
          <a:prstGeom prst="rect">
            <a:avLst/>
          </a:prstGeom>
        </p:spPr>
        <p:txBody>
          <a:bodyPr lIns="0" tIns="0" rIns="0" bIns="0" anchor="ctr"/>
          <a:lstStyle>
            <a:lvl1pPr algn="ctr">
              <a:defRPr/>
            </a:lvl1pPr>
          </a:lstStyle>
          <a:p>
            <a:endParaRPr dirty="0"/>
          </a:p>
        </p:txBody>
      </p:sp>
      <p:sp>
        <p:nvSpPr>
          <p:cNvPr id="11" name="PlaceHolder 2"/>
          <p:cNvSpPr>
            <a:spLocks noGrp="1"/>
          </p:cNvSpPr>
          <p:nvPr>
            <p:ph type="subTitle"/>
          </p:nvPr>
        </p:nvSpPr>
        <p:spPr>
          <a:xfrm>
            <a:off x="182880" y="938615"/>
            <a:ext cx="8749364" cy="5712442"/>
          </a:xfrm>
          <a:prstGeom prst="rect">
            <a:avLst/>
          </a:prstGeom>
        </p:spPr>
        <p:txBody>
          <a:bodyPr lIns="0" tIns="0" rIns="0" bIns="0" anchor="ctr"/>
          <a:lstStyle>
            <a:lvl1pPr algn="l">
              <a:defRPr/>
            </a:lvl1pPr>
          </a:lstStyle>
          <a:p>
            <a:pPr algn="ct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27/3/25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391944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CustomShape 1" hidden="1"/>
          <p:cNvSpPr/>
          <p:nvPr/>
        </p:nvSpPr>
        <p:spPr>
          <a:xfrm>
            <a:off x="4500000" y="-27360"/>
            <a:ext cx="4679280" cy="11538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r">
              <a:lnSpc>
                <a:spcPct val="100000"/>
              </a:lnSpc>
            </a:pPr>
            <a:r>
              <a:rPr lang="en-US" sz="1600" b="1" strike="noStrike" spc="-1">
                <a:solidFill>
                  <a:srgbClr val="737373"/>
                </a:solidFill>
                <a:uFill>
                  <a:solidFill>
                    <a:srgbClr val="FFFFFF"/>
                  </a:solidFill>
                </a:uFill>
                <a:latin typeface="Soberana Sans Light"/>
                <a:ea typeface="Soberana Sans Light"/>
              </a:rPr>
              <a:t>TECNOLÓGICO NACIONAL DE MÉXICO</a:t>
            </a:r>
            <a:endParaRPr/>
          </a:p>
          <a:p>
            <a:pPr algn="r">
              <a:lnSpc>
                <a:spcPct val="100000"/>
              </a:lnSpc>
            </a:pPr>
            <a:r>
              <a:rPr lang="en-US" sz="1600" strike="noStrike" spc="-1">
                <a:solidFill>
                  <a:srgbClr val="737373"/>
                </a:solidFill>
                <a:uFill>
                  <a:solidFill>
                    <a:srgbClr val="FFFFFF"/>
                  </a:solidFill>
                </a:uFill>
                <a:latin typeface="Soberana Sans Light"/>
                <a:ea typeface="Soberana Sans Light"/>
              </a:rPr>
              <a:t>Instituto Tecnológico de Morelia</a:t>
            </a:r>
            <a:endParaRPr/>
          </a:p>
          <a:p>
            <a:pPr algn="r">
              <a:lnSpc>
                <a:spcPct val="100000"/>
              </a:lnSpc>
            </a:pPr>
            <a:r>
              <a:rPr lang="en-US" sz="1600" strike="noStrike" spc="-1">
                <a:solidFill>
                  <a:srgbClr val="737373"/>
                </a:solidFill>
                <a:uFill>
                  <a:solidFill>
                    <a:srgbClr val="FFFFFF"/>
                  </a:solidFill>
                </a:uFill>
                <a:latin typeface="Soberana Sans Light"/>
                <a:ea typeface="Soberana Sans Light"/>
              </a:rPr>
              <a:t>Centro de Cómputo</a:t>
            </a:r>
            <a:endParaRPr/>
          </a:p>
          <a:p>
            <a:pPr algn="r">
              <a:lnSpc>
                <a:spcPct val="100000"/>
              </a:lnSpc>
            </a:pPr>
            <a:r>
              <a:rPr lang="en-US" sz="1000" strike="noStrike" spc="-1">
                <a:solidFill>
                  <a:srgbClr val="000000"/>
                </a:solidFill>
                <a:uFill>
                  <a:solidFill>
                    <a:srgbClr val="FFFFFF"/>
                  </a:solidFill>
                </a:uFill>
                <a:latin typeface="EurekaSans-Light"/>
                <a:ea typeface="EurekaSans-Light"/>
              </a:rPr>
              <a:t> </a:t>
            </a:r>
            <a:endParaRPr/>
          </a:p>
          <a:p>
            <a:pPr algn="r">
              <a:lnSpc>
                <a:spcPct val="100000"/>
              </a:lnSpc>
            </a:pPr>
            <a:r>
              <a:rPr lang="en-US" sz="1200" strike="noStrike" spc="-1">
                <a:solidFill>
                  <a:srgbClr val="000000"/>
                </a:solidFill>
                <a:uFill>
                  <a:solidFill>
                    <a:srgbClr val="FFFFFF"/>
                  </a:solidFill>
                </a:uFill>
                <a:latin typeface="Times New Roman"/>
                <a:ea typeface="Times New Roman"/>
              </a:rPr>
              <a:t> </a:t>
            </a:r>
            <a:endParaRPr/>
          </a:p>
        </p:txBody>
      </p:sp>
      <p:sp>
        <p:nvSpPr>
          <p:cNvPr id="8" name="PlaceHolder 3"/>
          <p:cNvSpPr>
            <a:spLocks noGrp="1"/>
          </p:cNvSpPr>
          <p:nvPr>
            <p:ph type="title"/>
          </p:nvPr>
        </p:nvSpPr>
        <p:spPr>
          <a:xfrm>
            <a:off x="0" y="985840"/>
            <a:ext cx="9143999" cy="941736"/>
          </a:xfrm>
          <a:prstGeom prst="rect">
            <a:avLst/>
          </a:prstGeom>
        </p:spPr>
        <p:txBody>
          <a:bodyPr lIns="0" tIns="0" rIns="0" bIns="0" anchor="ctr"/>
          <a:lstStyle/>
          <a:p>
            <a:r>
              <a:rPr lang="en-US" sz="1800" spc="-1" dirty="0">
                <a:latin typeface="Arial"/>
              </a:rPr>
              <a:t>Click to edit the title text format</a:t>
            </a:r>
            <a:endParaRPr dirty="0"/>
          </a:p>
        </p:txBody>
      </p:sp>
      <p:sp>
        <p:nvSpPr>
          <p:cNvPr id="9" name="PlaceHolder 4"/>
          <p:cNvSpPr>
            <a:spLocks noGrp="1"/>
          </p:cNvSpPr>
          <p:nvPr>
            <p:ph type="body"/>
          </p:nvPr>
        </p:nvSpPr>
        <p:spPr>
          <a:xfrm>
            <a:off x="0" y="1927576"/>
            <a:ext cx="9143999" cy="4930423"/>
          </a:xfrm>
          <a:prstGeom prst="rect">
            <a:avLst/>
          </a:prstGeom>
        </p:spPr>
        <p:txBody>
          <a:bodyPr lIns="0" tIns="0" rIns="0" bIns="0"/>
          <a:lstStyle/>
          <a:p>
            <a:pPr marL="432000" indent="-324000">
              <a:buClr>
                <a:srgbClr val="FFFFFF"/>
              </a:buClr>
              <a:buSzPct val="45000"/>
              <a:buFont typeface="Wingdings" charset="2"/>
              <a:buChar char=""/>
            </a:pPr>
            <a:r>
              <a:rPr lang="en-US" sz="2800" spc="-1" dirty="0">
                <a:latin typeface="Arial"/>
              </a:rPr>
              <a:t>Click to edit the outline text format</a:t>
            </a:r>
            <a:endParaRPr dirty="0"/>
          </a:p>
          <a:p>
            <a:pPr marL="864000" lvl="1" indent="-324000">
              <a:buClr>
                <a:srgbClr val="FFFFFF"/>
              </a:buClr>
              <a:buSzPct val="75000"/>
              <a:buFont typeface="Symbol" charset="2"/>
              <a:buChar char=""/>
            </a:pPr>
            <a:r>
              <a:rPr lang="en-US" sz="2000" spc="-1" dirty="0">
                <a:latin typeface="Arial"/>
              </a:rPr>
              <a:t>Second Outline Level</a:t>
            </a:r>
            <a:endParaRPr dirty="0"/>
          </a:p>
          <a:p>
            <a:pPr marL="1296000" lvl="2" indent="-288000">
              <a:buClr>
                <a:srgbClr val="FFFFFF"/>
              </a:buClr>
              <a:buSzPct val="45000"/>
              <a:buFont typeface="Wingdings" charset="2"/>
              <a:buChar char=""/>
            </a:pPr>
            <a:r>
              <a:rPr lang="en-US" sz="1800" spc="-1" dirty="0">
                <a:latin typeface="Arial"/>
              </a:rPr>
              <a:t>Third Outline Level</a:t>
            </a:r>
            <a:endParaRPr dirty="0"/>
          </a:p>
          <a:p>
            <a:pPr marL="1728000" lvl="3" indent="-216000">
              <a:buClr>
                <a:srgbClr val="FFFFFF"/>
              </a:buClr>
              <a:buSzPct val="75000"/>
              <a:buFont typeface="Symbol" charset="2"/>
              <a:buChar char=""/>
            </a:pPr>
            <a:r>
              <a:rPr lang="en-US" sz="1800" spc="-1" dirty="0">
                <a:latin typeface="Arial"/>
              </a:rPr>
              <a:t>Fourth Outline Level</a:t>
            </a:r>
            <a:endParaRPr dirty="0"/>
          </a:p>
          <a:p>
            <a:pPr marL="2160000" lvl="4" indent="-216000">
              <a:buClr>
                <a:srgbClr val="FFFFFF"/>
              </a:buClr>
              <a:buSzPct val="45000"/>
              <a:buFont typeface="Wingdings" charset="2"/>
              <a:buChar char=""/>
            </a:pPr>
            <a:r>
              <a:rPr lang="en-US" sz="2000" spc="-1" dirty="0">
                <a:latin typeface="Arial"/>
              </a:rPr>
              <a:t>Fifth Outline Level</a:t>
            </a:r>
            <a:endParaRPr dirty="0"/>
          </a:p>
          <a:p>
            <a:pPr marL="2592000" lvl="5" indent="-216000">
              <a:buClr>
                <a:srgbClr val="FFFFFF"/>
              </a:buClr>
              <a:buSzPct val="45000"/>
              <a:buFont typeface="Wingdings" charset="2"/>
              <a:buChar char=""/>
            </a:pPr>
            <a:r>
              <a:rPr lang="en-US" sz="2000" spc="-1" dirty="0">
                <a:latin typeface="Arial"/>
              </a:rPr>
              <a:t>Sixth Outline Level</a:t>
            </a:r>
            <a:endParaRPr dirty="0"/>
          </a:p>
          <a:p>
            <a:pPr marL="3024000" lvl="6" indent="-216000">
              <a:buClr>
                <a:srgbClr val="FFFFFF"/>
              </a:buClr>
              <a:buSzPct val="45000"/>
              <a:buFont typeface="Wingdings" charset="2"/>
              <a:buChar char=""/>
            </a:pPr>
            <a:r>
              <a:rPr lang="en-US" sz="2000" spc="-1" dirty="0">
                <a:latin typeface="Arial"/>
              </a:rPr>
              <a:t>Seventh Outline Level</a:t>
            </a:r>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92" r:id="rId3"/>
  </p:sldLayoutIdLst>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hyperlink" Target="mailto:juan.or@morelia.tecnm.m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bit.ly/GRAPLCausalRepo"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ustomShape 1"/>
          <p:cNvSpPr/>
          <p:nvPr/>
        </p:nvSpPr>
        <p:spPr>
          <a:xfrm>
            <a:off x="153360" y="1964340"/>
            <a:ext cx="8836560" cy="4675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s-MX"/>
          </a:p>
        </p:txBody>
      </p:sp>
      <p:sp>
        <p:nvSpPr>
          <p:cNvPr id="50" name="CustomShape 2"/>
          <p:cNvSpPr/>
          <p:nvPr/>
        </p:nvSpPr>
        <p:spPr>
          <a:xfrm>
            <a:off x="1005840" y="2011680"/>
            <a:ext cx="7680600" cy="4581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s-MX"/>
          </a:p>
        </p:txBody>
      </p:sp>
      <p:sp>
        <p:nvSpPr>
          <p:cNvPr id="51" name="CustomShape 3"/>
          <p:cNvSpPr/>
          <p:nvPr/>
        </p:nvSpPr>
        <p:spPr>
          <a:xfrm>
            <a:off x="683820" y="2057364"/>
            <a:ext cx="7775640" cy="9118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US" sz="4000" b="1" spc="-1" dirty="0" err="1">
                <a:solidFill>
                  <a:srgbClr val="008000"/>
                </a:solidFill>
                <a:uFill>
                  <a:solidFill>
                    <a:srgbClr val="FFFFFF"/>
                  </a:solidFill>
                </a:uFill>
                <a:latin typeface="Montserrat" panose="00000500000000000000" pitchFamily="2" charset="0"/>
                <a:ea typeface="Calibri"/>
              </a:rPr>
              <a:t>Modelos</a:t>
            </a:r>
            <a:r>
              <a:rPr lang="en-US" sz="4000" b="1" spc="-1" dirty="0">
                <a:solidFill>
                  <a:srgbClr val="008000"/>
                </a:solidFill>
                <a:uFill>
                  <a:solidFill>
                    <a:srgbClr val="FFFFFF"/>
                  </a:solidFill>
                </a:uFill>
                <a:latin typeface="Montserrat" panose="00000500000000000000" pitchFamily="2" charset="0"/>
                <a:ea typeface="Calibri"/>
              </a:rPr>
              <a:t> </a:t>
            </a:r>
            <a:r>
              <a:rPr lang="en-US" sz="4000" b="1" spc="-1" dirty="0" err="1">
                <a:solidFill>
                  <a:srgbClr val="008000"/>
                </a:solidFill>
                <a:uFill>
                  <a:solidFill>
                    <a:srgbClr val="FFFFFF"/>
                  </a:solidFill>
                </a:uFill>
                <a:latin typeface="Montserrat" panose="00000500000000000000" pitchFamily="2" charset="0"/>
                <a:ea typeface="Calibri"/>
              </a:rPr>
              <a:t>Causales</a:t>
            </a:r>
            <a:endParaRPr lang="en-US" sz="4000" b="1" spc="-1" dirty="0">
              <a:solidFill>
                <a:srgbClr val="008000"/>
              </a:solidFill>
              <a:uFill>
                <a:solidFill>
                  <a:srgbClr val="FFFFFF"/>
                </a:solidFill>
              </a:uFill>
              <a:latin typeface="Montserrat" panose="00000500000000000000" pitchFamily="2" charset="0"/>
              <a:ea typeface="Calibri"/>
            </a:endParaRPr>
          </a:p>
        </p:txBody>
      </p:sp>
      <p:sp>
        <p:nvSpPr>
          <p:cNvPr id="52" name="CustomShape 4"/>
          <p:cNvSpPr/>
          <p:nvPr/>
        </p:nvSpPr>
        <p:spPr>
          <a:xfrm>
            <a:off x="8344" y="4914428"/>
            <a:ext cx="9126592" cy="1468101"/>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r>
              <a:rPr lang="en-US" sz="2800" spc="-1" dirty="0">
                <a:uFill>
                  <a:solidFill>
                    <a:srgbClr val="FFFFFF"/>
                  </a:solidFill>
                </a:uFill>
                <a:latin typeface="Montserrat" panose="00000500000000000000" pitchFamily="2" charset="0"/>
                <a:ea typeface="Calibri"/>
              </a:rPr>
              <a:t>Dr. Juan Carlos Olivares Rojas</a:t>
            </a:r>
          </a:p>
        </p:txBody>
      </p:sp>
      <p:sp>
        <p:nvSpPr>
          <p:cNvPr id="9" name="CustomShape 4"/>
          <p:cNvSpPr/>
          <p:nvPr/>
        </p:nvSpPr>
        <p:spPr>
          <a:xfrm>
            <a:off x="3365374" y="6392566"/>
            <a:ext cx="5769562" cy="491595"/>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r">
              <a:lnSpc>
                <a:spcPct val="100000"/>
              </a:lnSpc>
            </a:pPr>
            <a:r>
              <a:rPr lang="en-US" sz="2400" b="1" i="1" spc="-1" dirty="0">
                <a:uFill>
                  <a:solidFill>
                    <a:srgbClr val="FFFFFF"/>
                  </a:solidFill>
                </a:uFill>
                <a:latin typeface="Montserrat" panose="00000500000000000000" pitchFamily="2" charset="0"/>
                <a:ea typeface="Calibri"/>
              </a:rPr>
              <a:t>Marzo 2025</a:t>
            </a:r>
          </a:p>
        </p:txBody>
      </p:sp>
      <p:pic>
        <p:nvPicPr>
          <p:cNvPr id="12" name="image3.png">
            <a:extLst>
              <a:ext uri="{FF2B5EF4-FFF2-40B4-BE49-F238E27FC236}">
                <a16:creationId xmlns:a16="http://schemas.microsoft.com/office/drawing/2014/main" id="{E3FC5802-4994-6F41-AEFF-8BB29AEAEBA5}"/>
              </a:ext>
            </a:extLst>
          </p:cNvPr>
          <p:cNvPicPr/>
          <p:nvPr/>
        </p:nvPicPr>
        <p:blipFill>
          <a:blip r:embed="rId3"/>
          <a:srcRect r="89894"/>
          <a:stretch/>
        </p:blipFill>
        <p:spPr>
          <a:xfrm>
            <a:off x="5804411" y="74921"/>
            <a:ext cx="1833875" cy="1228605"/>
          </a:xfrm>
          <a:prstGeom prst="rect">
            <a:avLst/>
          </a:prstGeom>
          <a:ln w="12600">
            <a:noFill/>
          </a:ln>
        </p:spPr>
      </p:pic>
      <p:pic>
        <p:nvPicPr>
          <p:cNvPr id="14" name="Imagen 13">
            <a:extLst>
              <a:ext uri="{FF2B5EF4-FFF2-40B4-BE49-F238E27FC236}">
                <a16:creationId xmlns:a16="http://schemas.microsoft.com/office/drawing/2014/main" id="{B096BA5E-FD79-6D41-B567-5BDB5780817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843" y="101482"/>
            <a:ext cx="5316716" cy="1068892"/>
          </a:xfrm>
          <a:prstGeom prst="rect">
            <a:avLst/>
          </a:prstGeom>
          <a:noFill/>
          <a:ln>
            <a:noFill/>
          </a:ln>
        </p:spPr>
      </p:pic>
      <p:pic>
        <p:nvPicPr>
          <p:cNvPr id="7" name="Imagen 6">
            <a:extLst>
              <a:ext uri="{FF2B5EF4-FFF2-40B4-BE49-F238E27FC236}">
                <a16:creationId xmlns:a16="http://schemas.microsoft.com/office/drawing/2014/main" id="{2DD98D01-FCD8-B644-D58D-02027930AC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8286" y="0"/>
            <a:ext cx="1255343" cy="1444055"/>
          </a:xfrm>
          <a:prstGeom prst="rect">
            <a:avLst/>
          </a:prstGeom>
        </p:spPr>
      </p:pic>
    </p:spTree>
    <p:extLst>
      <p:ext uri="{BB962C8B-B14F-4D97-AF65-F5344CB8AC3E}">
        <p14:creationId xmlns:p14="http://schemas.microsoft.com/office/powerpoint/2010/main" val="12006503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7380A-5F81-D1E6-A858-9BD1F297E817}"/>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E96BFB8-CB6E-7472-6F75-E0B41F81C17F}"/>
              </a:ext>
            </a:extLst>
          </p:cNvPr>
          <p:cNvSpPr>
            <a:spLocks noGrp="1"/>
          </p:cNvSpPr>
          <p:nvPr>
            <p:ph type="title"/>
          </p:nvPr>
        </p:nvSpPr>
        <p:spPr/>
        <p:txBody>
          <a:bodyPr/>
          <a:lstStyle/>
          <a:p>
            <a:r>
              <a:rPr lang="es-ES_tradnl" dirty="0"/>
              <a:t>Ecosistema causal de Python</a:t>
            </a:r>
          </a:p>
        </p:txBody>
      </p:sp>
      <p:sp>
        <p:nvSpPr>
          <p:cNvPr id="5" name="Rectángulo 4">
            <a:extLst>
              <a:ext uri="{FF2B5EF4-FFF2-40B4-BE49-F238E27FC236}">
                <a16:creationId xmlns:a16="http://schemas.microsoft.com/office/drawing/2014/main" id="{B2754490-F99F-1DD8-2AD4-546E845C34E1}"/>
              </a:ext>
            </a:extLst>
          </p:cNvPr>
          <p:cNvSpPr/>
          <p:nvPr/>
        </p:nvSpPr>
        <p:spPr>
          <a:xfrm>
            <a:off x="183823" y="902864"/>
            <a:ext cx="8776353" cy="3046988"/>
          </a:xfrm>
          <a:prstGeom prst="rect">
            <a:avLst/>
          </a:prstGeom>
        </p:spPr>
        <p:txBody>
          <a:bodyPr wrap="square">
            <a:spAutoFit/>
          </a:bodyPr>
          <a:lstStyle/>
          <a:p>
            <a:pPr algn="just"/>
            <a:r>
              <a:rPr lang="es-MX" sz="3200" dirty="0">
                <a:solidFill>
                  <a:srgbClr val="0070C0"/>
                </a:solidFill>
              </a:rPr>
              <a:t>EconML</a:t>
            </a:r>
            <a:r>
              <a:rPr lang="es-MX" sz="3200" dirty="0"/>
              <a:t>: Una </a:t>
            </a:r>
            <a:r>
              <a:rPr lang="es-MX" sz="3200" dirty="0">
                <a:solidFill>
                  <a:srgbClr val="0070C0"/>
                </a:solidFill>
              </a:rPr>
              <a:t>biblioteca centrada en el modelado de efectos de tratamientos heterogéneos mediante aprendizaje automático</a:t>
            </a:r>
            <a:r>
              <a:rPr lang="es-MX" sz="3200" dirty="0"/>
              <a:t>. </a:t>
            </a:r>
            <a:r>
              <a:rPr lang="es-MX" sz="3200" dirty="0">
                <a:solidFill>
                  <a:srgbClr val="C00000"/>
                </a:solidFill>
              </a:rPr>
              <a:t>Su alcance es similar al de CausalML</a:t>
            </a:r>
            <a:r>
              <a:rPr lang="es-MX" sz="3200" dirty="0"/>
              <a:t>. Cuenta con el </a:t>
            </a:r>
            <a:r>
              <a:rPr lang="es-MX" sz="3200" dirty="0">
                <a:solidFill>
                  <a:srgbClr val="C00000"/>
                </a:solidFill>
              </a:rPr>
              <a:t>soporte de Microsoft y está completamente integrada con DoWhy</a:t>
            </a:r>
            <a:r>
              <a:rPr lang="es-MX" sz="3200" dirty="0"/>
              <a:t>.</a:t>
            </a:r>
          </a:p>
        </p:txBody>
      </p:sp>
    </p:spTree>
    <p:extLst>
      <p:ext uri="{BB962C8B-B14F-4D97-AF65-F5344CB8AC3E}">
        <p14:creationId xmlns:p14="http://schemas.microsoft.com/office/powerpoint/2010/main" val="36368948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D429D-4271-7E3E-5081-20BF64A63A7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3581031-6D3E-2511-0D5A-EC16100C4BCA}"/>
              </a:ext>
            </a:extLst>
          </p:cNvPr>
          <p:cNvSpPr>
            <a:spLocks noGrp="1"/>
          </p:cNvSpPr>
          <p:nvPr>
            <p:ph type="title"/>
          </p:nvPr>
        </p:nvSpPr>
        <p:spPr>
          <a:xfrm>
            <a:off x="0" y="0"/>
            <a:ext cx="9144000" cy="1143000"/>
          </a:xfrm>
        </p:spPr>
        <p:txBody>
          <a:bodyPr>
            <a:normAutofit/>
          </a:bodyPr>
          <a:lstStyle/>
          <a:p>
            <a:pPr algn="ctr"/>
            <a:r>
              <a:rPr lang="es-MX" sz="4400" dirty="0">
                <a:effectLst/>
                <a:latin typeface="Helvetica" pitchFamily="2" charset="0"/>
              </a:rPr>
              <a:t>Paso 4: ¡Refutarlas!</a:t>
            </a:r>
            <a:endParaRPr lang="es-ES" dirty="0"/>
          </a:p>
        </p:txBody>
      </p:sp>
      <p:sp>
        <p:nvSpPr>
          <p:cNvPr id="9" name="8 CuadroTexto">
            <a:extLst>
              <a:ext uri="{FF2B5EF4-FFF2-40B4-BE49-F238E27FC236}">
                <a16:creationId xmlns:a16="http://schemas.microsoft.com/office/drawing/2014/main" id="{E82ED545-944D-A2A7-F267-99C1AC12B30F}"/>
              </a:ext>
            </a:extLst>
          </p:cNvPr>
          <p:cNvSpPr txBox="1"/>
          <p:nvPr/>
        </p:nvSpPr>
        <p:spPr>
          <a:xfrm>
            <a:off x="185057" y="1143000"/>
            <a:ext cx="8752114" cy="3046988"/>
          </a:xfrm>
          <a:prstGeom prst="rect">
            <a:avLst/>
          </a:prstGeom>
          <a:noFill/>
        </p:spPr>
        <p:txBody>
          <a:bodyPr wrap="square" rtlCol="0">
            <a:spAutoFit/>
          </a:bodyPr>
          <a:lstStyle/>
          <a:p>
            <a:pPr algn="just"/>
            <a:r>
              <a:rPr lang="es-MX" sz="3200" dirty="0">
                <a:effectLst/>
                <a:latin typeface="Helvetica" pitchFamily="2" charset="0"/>
              </a:rPr>
              <a:t>Esto da como resultado lo siguiente:</a:t>
            </a:r>
          </a:p>
          <a:p>
            <a:pPr algn="just"/>
            <a:endParaRPr lang="es-MX" sz="3200" dirty="0">
              <a:effectLst/>
              <a:latin typeface="Helvetica" pitchFamily="2" charset="0"/>
            </a:endParaRPr>
          </a:p>
          <a:p>
            <a:pPr algn="just"/>
            <a:r>
              <a:rPr lang="es-MX" sz="3200" dirty="0">
                <a:solidFill>
                  <a:srgbClr val="92D050"/>
                </a:solidFill>
                <a:effectLst/>
                <a:latin typeface="Helvetica" pitchFamily="2" charset="0"/>
              </a:rPr>
              <a:t>Refutar: Añadir una causa común aleatoria</a:t>
            </a:r>
          </a:p>
          <a:p>
            <a:pPr algn="just"/>
            <a:r>
              <a:rPr lang="es-MX" sz="3200" dirty="0">
                <a:solidFill>
                  <a:srgbClr val="92D050"/>
                </a:solidFill>
                <a:effectLst/>
                <a:latin typeface="Helvetica" pitchFamily="2" charset="0"/>
              </a:rPr>
              <a:t>Efecto estimado: 0.6981455013596706</a:t>
            </a:r>
          </a:p>
          <a:p>
            <a:pPr algn="just"/>
            <a:r>
              <a:rPr lang="es-MX" sz="3200" dirty="0">
                <a:solidFill>
                  <a:srgbClr val="92D050"/>
                </a:solidFill>
                <a:effectLst/>
                <a:latin typeface="Helvetica" pitchFamily="2" charset="0"/>
              </a:rPr>
              <a:t>Nuevo efecto: 0.6691543110272069</a:t>
            </a:r>
          </a:p>
          <a:p>
            <a:pPr algn="just"/>
            <a:r>
              <a:rPr lang="es-MX" sz="3200" dirty="0">
                <a:solidFill>
                  <a:srgbClr val="92D050"/>
                </a:solidFill>
                <a:effectLst/>
                <a:latin typeface="Helvetica" pitchFamily="2" charset="0"/>
              </a:rPr>
              <a:t>Valor p: 0.1399999999999999</a:t>
            </a:r>
          </a:p>
        </p:txBody>
      </p:sp>
    </p:spTree>
    <p:extLst>
      <p:ext uri="{BB962C8B-B14F-4D97-AF65-F5344CB8AC3E}">
        <p14:creationId xmlns:p14="http://schemas.microsoft.com/office/powerpoint/2010/main" val="34843211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E7F87-F7B3-F6AA-6719-A2EE8D33B0A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82DE7A9-D04E-D647-68FB-D592A2E3DE3D}"/>
              </a:ext>
            </a:extLst>
          </p:cNvPr>
          <p:cNvSpPr>
            <a:spLocks noGrp="1"/>
          </p:cNvSpPr>
          <p:nvPr>
            <p:ph type="title"/>
          </p:nvPr>
        </p:nvSpPr>
        <p:spPr>
          <a:xfrm>
            <a:off x="0" y="0"/>
            <a:ext cx="9144000" cy="1143000"/>
          </a:xfrm>
        </p:spPr>
        <p:txBody>
          <a:bodyPr>
            <a:normAutofit/>
          </a:bodyPr>
          <a:lstStyle/>
          <a:p>
            <a:pPr algn="ctr"/>
            <a:r>
              <a:rPr lang="es-MX" sz="4400" dirty="0">
                <a:effectLst/>
                <a:latin typeface="Helvetica" pitchFamily="2" charset="0"/>
              </a:rPr>
              <a:t>Paso 4: ¡Refutarlas!</a:t>
            </a:r>
            <a:endParaRPr lang="es-ES" dirty="0"/>
          </a:p>
        </p:txBody>
      </p:sp>
      <p:sp>
        <p:nvSpPr>
          <p:cNvPr id="9" name="8 CuadroTexto">
            <a:extLst>
              <a:ext uri="{FF2B5EF4-FFF2-40B4-BE49-F238E27FC236}">
                <a16:creationId xmlns:a16="http://schemas.microsoft.com/office/drawing/2014/main" id="{F2CCFAC9-7C6C-3028-FC06-E0C797E8E189}"/>
              </a:ext>
            </a:extLst>
          </p:cNvPr>
          <p:cNvSpPr txBox="1"/>
          <p:nvPr/>
        </p:nvSpPr>
        <p:spPr>
          <a:xfrm>
            <a:off x="185057" y="1143000"/>
            <a:ext cx="8752114" cy="3539430"/>
          </a:xfrm>
          <a:prstGeom prst="rect">
            <a:avLst/>
          </a:prstGeom>
          <a:noFill/>
        </p:spPr>
        <p:txBody>
          <a:bodyPr wrap="square" rtlCol="0">
            <a:spAutoFit/>
          </a:bodyPr>
          <a:lstStyle/>
          <a:p>
            <a:pPr algn="just"/>
            <a:r>
              <a:rPr lang="es-MX" sz="3200" dirty="0">
                <a:effectLst/>
                <a:latin typeface="Helvetica" pitchFamily="2" charset="0"/>
              </a:rPr>
              <a:t>Observamos que existe una diferencia entre el efecto estimado (0.69814…) y el nuevo efecto (0.66915…); sin embargo, según el valor p proporcionado, esta diferencia no es significativa al nivel habitual de 0.05. </a:t>
            </a:r>
            <a:r>
              <a:rPr lang="es-MX" sz="3200" dirty="0">
                <a:solidFill>
                  <a:srgbClr val="92D050"/>
                </a:solidFill>
                <a:effectLst/>
                <a:latin typeface="Helvetica" pitchFamily="2" charset="0"/>
              </a:rPr>
              <a:t>Si aceptamos esta regla, debemos aceptar que el modelo ha superado la prueba</a:t>
            </a:r>
            <a:r>
              <a:rPr lang="es-MX" sz="3200" dirty="0">
                <a:effectLst/>
                <a:latin typeface="Helvetica" pitchFamily="2" charset="0"/>
              </a:rPr>
              <a:t>.</a:t>
            </a:r>
          </a:p>
        </p:txBody>
      </p:sp>
    </p:spTree>
    <p:extLst>
      <p:ext uri="{BB962C8B-B14F-4D97-AF65-F5344CB8AC3E}">
        <p14:creationId xmlns:p14="http://schemas.microsoft.com/office/powerpoint/2010/main" val="36381628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48B46-7659-6937-AE23-AD83290FFC8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E665FDF-8116-48D8-7532-F9AAD0ACE250}"/>
              </a:ext>
            </a:extLst>
          </p:cNvPr>
          <p:cNvSpPr>
            <a:spLocks noGrp="1"/>
          </p:cNvSpPr>
          <p:nvPr>
            <p:ph type="title"/>
          </p:nvPr>
        </p:nvSpPr>
        <p:spPr>
          <a:xfrm>
            <a:off x="0" y="0"/>
            <a:ext cx="9144000" cy="1143000"/>
          </a:xfrm>
        </p:spPr>
        <p:txBody>
          <a:bodyPr>
            <a:normAutofit/>
          </a:bodyPr>
          <a:lstStyle/>
          <a:p>
            <a:pPr algn="ctr"/>
            <a:r>
              <a:rPr lang="es-MX" sz="4400" dirty="0">
                <a:effectLst/>
                <a:latin typeface="Helvetica" pitchFamily="2" charset="0"/>
              </a:rPr>
              <a:t>Paso 4: ¡Refutarlas!</a:t>
            </a:r>
            <a:endParaRPr lang="es-ES" dirty="0"/>
          </a:p>
        </p:txBody>
      </p:sp>
      <p:sp>
        <p:nvSpPr>
          <p:cNvPr id="9" name="8 CuadroTexto">
            <a:extLst>
              <a:ext uri="{FF2B5EF4-FFF2-40B4-BE49-F238E27FC236}">
                <a16:creationId xmlns:a16="http://schemas.microsoft.com/office/drawing/2014/main" id="{548DEABF-7349-72BD-FC86-B04CA3E9897D}"/>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Intentemos </a:t>
            </a:r>
            <a:r>
              <a:rPr lang="es-MX" sz="3200" dirty="0">
                <a:solidFill>
                  <a:srgbClr val="92D050"/>
                </a:solidFill>
                <a:effectLst/>
                <a:latin typeface="Helvetica" pitchFamily="2" charset="0"/>
              </a:rPr>
              <a:t>una prueba de refutación más</a:t>
            </a:r>
            <a:r>
              <a:rPr lang="es-MX" sz="3200" dirty="0">
                <a:solidFill>
                  <a:srgbClr val="161615"/>
                </a:solidFill>
                <a:effectLst/>
                <a:latin typeface="Helvetica" pitchFamily="2" charset="0"/>
              </a:rPr>
              <a:t>. Esta vez, </a:t>
            </a:r>
            <a:r>
              <a:rPr lang="es-MX" sz="3200" dirty="0">
                <a:solidFill>
                  <a:srgbClr val="FFC000"/>
                </a:solidFill>
                <a:effectLst/>
                <a:latin typeface="Helvetica" pitchFamily="2" charset="0"/>
              </a:rPr>
              <a:t>reemplazaremos nuestra variable de tratamiento con una variable placebo aleatoria</a:t>
            </a:r>
            <a:r>
              <a:rPr lang="es-MX" sz="3200" dirty="0">
                <a:solidFill>
                  <a:srgbClr val="161615"/>
                </a:solidFill>
                <a:effectLst/>
                <a:latin typeface="Helvetica" pitchFamily="2" charset="0"/>
              </a:rPr>
              <a:t>:</a:t>
            </a:r>
          </a:p>
          <a:p>
            <a:pPr algn="just"/>
            <a:endParaRPr lang="es-MX" sz="3200" dirty="0">
              <a:solidFill>
                <a:srgbClr val="161615"/>
              </a:solidFill>
              <a:effectLst/>
              <a:latin typeface="Helvetica" pitchFamily="2" charset="0"/>
            </a:endParaRPr>
          </a:p>
          <a:p>
            <a:pPr algn="just"/>
            <a:r>
              <a:rPr lang="es-MX" sz="3200" dirty="0">
                <a:solidFill>
                  <a:srgbClr val="7030A0"/>
                </a:solidFill>
                <a:effectLst/>
                <a:latin typeface="Helvetica" pitchFamily="2" charset="0"/>
              </a:rPr>
              <a:t>placebo_refuter = model.refute_estimate(</a:t>
            </a:r>
          </a:p>
          <a:p>
            <a:pPr algn="just"/>
            <a:r>
              <a:rPr lang="es-MX" sz="3200" dirty="0">
                <a:solidFill>
                  <a:srgbClr val="7030A0"/>
                </a:solidFill>
                <a:effectLst/>
                <a:latin typeface="Helvetica" pitchFamily="2" charset="0"/>
              </a:rPr>
              <a:t>estimand=estimand,</a:t>
            </a:r>
          </a:p>
          <a:p>
            <a:pPr algn="just"/>
            <a:r>
              <a:rPr lang="es-MX" sz="3200" dirty="0">
                <a:solidFill>
                  <a:srgbClr val="7030A0"/>
                </a:solidFill>
                <a:effectLst/>
                <a:latin typeface="Helvetica" pitchFamily="2" charset="0"/>
              </a:rPr>
              <a:t>estimate=estimate,</a:t>
            </a:r>
          </a:p>
          <a:p>
            <a:pPr algn="just"/>
            <a:r>
              <a:rPr lang="es-MX" sz="3200" dirty="0">
                <a:solidFill>
                  <a:srgbClr val="7030A0"/>
                </a:solidFill>
                <a:effectLst/>
                <a:latin typeface="Helvetica" pitchFamily="2" charset="0"/>
              </a:rPr>
              <a:t>method_name='placebo_treatment_refuter'</a:t>
            </a:r>
          </a:p>
          <a:p>
            <a:pPr algn="just"/>
            <a:r>
              <a:rPr lang="es-MX" sz="3200" dirty="0">
                <a:solidFill>
                  <a:srgbClr val="7030A0"/>
                </a:solidFill>
                <a:effectLst/>
                <a:latin typeface="Helvetica" pitchFamily="2" charset="0"/>
              </a:rPr>
              <a:t>)</a:t>
            </a:r>
          </a:p>
          <a:p>
            <a:pPr algn="just"/>
            <a:r>
              <a:rPr lang="es-MX" sz="3200" dirty="0">
                <a:solidFill>
                  <a:srgbClr val="7030A0"/>
                </a:solidFill>
                <a:effectLst/>
                <a:latin typeface="Helvetica" pitchFamily="2" charset="0"/>
              </a:rPr>
              <a:t>print(placebo_refuter)</a:t>
            </a:r>
          </a:p>
        </p:txBody>
      </p:sp>
    </p:spTree>
    <p:extLst>
      <p:ext uri="{BB962C8B-B14F-4D97-AF65-F5344CB8AC3E}">
        <p14:creationId xmlns:p14="http://schemas.microsoft.com/office/powerpoint/2010/main" val="15071298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E1501-55BF-7646-9A58-DE78D401ED5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0F8C1075-9CE7-69BE-BD9C-BD1C9878EEDA}"/>
              </a:ext>
            </a:extLst>
          </p:cNvPr>
          <p:cNvSpPr>
            <a:spLocks noGrp="1"/>
          </p:cNvSpPr>
          <p:nvPr>
            <p:ph type="title"/>
          </p:nvPr>
        </p:nvSpPr>
        <p:spPr>
          <a:xfrm>
            <a:off x="0" y="0"/>
            <a:ext cx="9144000" cy="1143000"/>
          </a:xfrm>
        </p:spPr>
        <p:txBody>
          <a:bodyPr>
            <a:normAutofit/>
          </a:bodyPr>
          <a:lstStyle/>
          <a:p>
            <a:pPr algn="ctr"/>
            <a:r>
              <a:rPr lang="es-MX" sz="4400" dirty="0">
                <a:effectLst/>
                <a:latin typeface="Helvetica" pitchFamily="2" charset="0"/>
              </a:rPr>
              <a:t>Paso 4: ¡Refutarlas!</a:t>
            </a:r>
            <a:endParaRPr lang="es-ES" dirty="0"/>
          </a:p>
        </p:txBody>
      </p:sp>
      <p:sp>
        <p:nvSpPr>
          <p:cNvPr id="9" name="8 CuadroTexto">
            <a:extLst>
              <a:ext uri="{FF2B5EF4-FFF2-40B4-BE49-F238E27FC236}">
                <a16:creationId xmlns:a16="http://schemas.microsoft.com/office/drawing/2014/main" id="{E4CD72E7-229A-5010-50A1-B62A90DFF244}"/>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Esto nos da lo siguiente:</a:t>
            </a:r>
          </a:p>
          <a:p>
            <a:pPr algn="just"/>
            <a:endParaRPr lang="es-MX" sz="3200" dirty="0">
              <a:solidFill>
                <a:srgbClr val="161615"/>
              </a:solidFill>
              <a:effectLst/>
              <a:latin typeface="Helvetica" pitchFamily="2" charset="0"/>
            </a:endParaRPr>
          </a:p>
          <a:p>
            <a:pPr algn="just"/>
            <a:r>
              <a:rPr lang="es-MX" sz="3200" dirty="0">
                <a:solidFill>
                  <a:srgbClr val="7030A0"/>
                </a:solidFill>
                <a:effectLst/>
                <a:latin typeface="Helvetica" pitchFamily="2" charset="0"/>
              </a:rPr>
              <a:t>Refutar: Usar un tratamiento placebo</a:t>
            </a:r>
          </a:p>
          <a:p>
            <a:pPr algn="just"/>
            <a:r>
              <a:rPr lang="es-MX" sz="3200" dirty="0">
                <a:solidFill>
                  <a:srgbClr val="7030A0"/>
                </a:solidFill>
                <a:effectLst/>
                <a:latin typeface="Helvetica" pitchFamily="2" charset="0"/>
              </a:rPr>
              <a:t>Efecto estimado: 0.6981455013596706</a:t>
            </a:r>
          </a:p>
          <a:p>
            <a:pPr algn="just"/>
            <a:r>
              <a:rPr lang="es-MX" sz="3200" dirty="0">
                <a:solidFill>
                  <a:srgbClr val="7030A0"/>
                </a:solidFill>
                <a:effectLst/>
                <a:latin typeface="Helvetica" pitchFamily="2" charset="0"/>
              </a:rPr>
              <a:t>Nuevo efecto: 0.0</a:t>
            </a:r>
          </a:p>
          <a:p>
            <a:pPr algn="just"/>
            <a:r>
              <a:rPr lang="es-MX" sz="3200" dirty="0">
                <a:solidFill>
                  <a:srgbClr val="7030A0"/>
                </a:solidFill>
                <a:effectLst/>
                <a:latin typeface="Helvetica" pitchFamily="2" charset="0"/>
              </a:rPr>
              <a:t>Valor p: 2.0</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Este resultado </a:t>
            </a:r>
            <a:r>
              <a:rPr lang="es-MX" sz="3200" dirty="0">
                <a:solidFill>
                  <a:schemeClr val="accent6">
                    <a:lumMod val="75000"/>
                  </a:schemeClr>
                </a:solidFill>
                <a:effectLst/>
                <a:latin typeface="Helvetica" pitchFamily="2" charset="0"/>
              </a:rPr>
              <a:t>indica claramente que el tratamiento placebo no tuvo ningún efecto, lo cual es el resultado esperado para un modelo sano</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39628344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66FE7-6842-4C6B-1028-6F8013F47DD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472955F-A424-126A-ABF9-B6936F942918}"/>
              </a:ext>
            </a:extLst>
          </p:cNvPr>
          <p:cNvSpPr>
            <a:spLocks noGrp="1"/>
          </p:cNvSpPr>
          <p:nvPr>
            <p:ph type="title"/>
          </p:nvPr>
        </p:nvSpPr>
        <p:spPr>
          <a:xfrm>
            <a:off x="0" y="0"/>
            <a:ext cx="9144000" cy="1143000"/>
          </a:xfrm>
        </p:spPr>
        <p:txBody>
          <a:bodyPr>
            <a:normAutofit/>
          </a:bodyPr>
          <a:lstStyle/>
          <a:p>
            <a:pPr algn="ctr"/>
            <a:r>
              <a:rPr lang="es-MX" sz="4400" dirty="0">
                <a:effectLst/>
                <a:latin typeface="Helvetica" pitchFamily="2" charset="0"/>
              </a:rPr>
              <a:t>Paso 4: ¡Refutarlas!</a:t>
            </a:r>
            <a:endParaRPr lang="es-ES" dirty="0"/>
          </a:p>
        </p:txBody>
      </p:sp>
      <p:sp>
        <p:nvSpPr>
          <p:cNvPr id="9" name="8 CuadroTexto">
            <a:extLst>
              <a:ext uri="{FF2B5EF4-FFF2-40B4-BE49-F238E27FC236}">
                <a16:creationId xmlns:a16="http://schemas.microsoft.com/office/drawing/2014/main" id="{6380E14F-9254-81B1-B2FF-06BF6DCD81BC}"/>
              </a:ext>
            </a:extLst>
          </p:cNvPr>
          <p:cNvSpPr txBox="1"/>
          <p:nvPr/>
        </p:nvSpPr>
        <p:spPr>
          <a:xfrm>
            <a:off x="185057" y="1143000"/>
            <a:ext cx="8752114" cy="3539430"/>
          </a:xfrm>
          <a:prstGeom prst="rect">
            <a:avLst/>
          </a:prstGeom>
          <a:noFill/>
        </p:spPr>
        <p:txBody>
          <a:bodyPr wrap="square" rtlCol="0">
            <a:spAutoFit/>
          </a:bodyPr>
          <a:lstStyle/>
          <a:p>
            <a:pPr algn="just"/>
            <a:r>
              <a:rPr lang="es-MX" sz="3200" dirty="0">
                <a:solidFill>
                  <a:schemeClr val="accent6">
                    <a:lumMod val="75000"/>
                  </a:schemeClr>
                </a:solidFill>
                <a:effectLst/>
                <a:latin typeface="Helvetica" pitchFamily="2" charset="0"/>
              </a:rPr>
              <a:t>¡Parece que nuestro modelo superó ambas pruebas! </a:t>
            </a:r>
            <a:r>
              <a:rPr lang="es-MX" sz="3200" dirty="0">
                <a:solidFill>
                  <a:srgbClr val="161615"/>
                </a:solidFill>
                <a:effectLst/>
                <a:latin typeface="Helvetica" pitchFamily="2" charset="0"/>
              </a:rPr>
              <a:t>Tenga en cuenta que la </a:t>
            </a:r>
            <a:r>
              <a:rPr lang="es-MX" sz="3200" dirty="0">
                <a:solidFill>
                  <a:srgbClr val="92D050"/>
                </a:solidFill>
                <a:effectLst/>
                <a:latin typeface="Helvetica" pitchFamily="2" charset="0"/>
              </a:rPr>
              <a:t>primera prueba (causa común aleatoria) pertenecía a la categoría de transformaciones invariantes</a:t>
            </a:r>
            <a:r>
              <a:rPr lang="es-MX" sz="3200" dirty="0">
                <a:solidFill>
                  <a:srgbClr val="161615"/>
                </a:solidFill>
                <a:effectLst/>
                <a:latin typeface="Helvetica" pitchFamily="2" charset="0"/>
              </a:rPr>
              <a:t>, mientras que la </a:t>
            </a:r>
            <a:r>
              <a:rPr lang="es-MX" sz="3200" dirty="0">
                <a:solidFill>
                  <a:srgbClr val="7030A0"/>
                </a:solidFill>
                <a:effectLst/>
                <a:latin typeface="Helvetica" pitchFamily="2" charset="0"/>
              </a:rPr>
              <a:t>segunda (tratamiento placebo) pertenecía a la categoría de transformaciones anuladoras</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6600349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A7DD5-AF46-9471-6681-70E74D3500D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383EC1B-88C4-C7F3-EBB7-92C9CCE8530A}"/>
              </a:ext>
            </a:extLst>
          </p:cNvPr>
          <p:cNvSpPr>
            <a:spLocks noGrp="1"/>
          </p:cNvSpPr>
          <p:nvPr>
            <p:ph type="title"/>
          </p:nvPr>
        </p:nvSpPr>
        <p:spPr>
          <a:xfrm>
            <a:off x="0" y="0"/>
            <a:ext cx="9144000" cy="1143000"/>
          </a:xfrm>
        </p:spPr>
        <p:txBody>
          <a:bodyPr>
            <a:normAutofit/>
          </a:bodyPr>
          <a:lstStyle/>
          <a:p>
            <a:pPr algn="ctr"/>
            <a:r>
              <a:rPr lang="es-MX" sz="4400" dirty="0">
                <a:effectLst/>
                <a:latin typeface="Helvetica" pitchFamily="2" charset="0"/>
              </a:rPr>
              <a:t>Paso 4: ¡Refutarlas!</a:t>
            </a:r>
            <a:endParaRPr lang="es-ES" dirty="0"/>
          </a:p>
        </p:txBody>
      </p:sp>
      <p:sp>
        <p:nvSpPr>
          <p:cNvPr id="9" name="8 CuadroTexto">
            <a:extLst>
              <a:ext uri="{FF2B5EF4-FFF2-40B4-BE49-F238E27FC236}">
                <a16:creationId xmlns:a16="http://schemas.microsoft.com/office/drawing/2014/main" id="{B873137F-4C0F-A3A7-B14B-D62A37D4969B}"/>
              </a:ext>
            </a:extLst>
          </p:cNvPr>
          <p:cNvSpPr txBox="1"/>
          <p:nvPr/>
        </p:nvSpPr>
        <p:spPr>
          <a:xfrm>
            <a:off x="185057" y="1143000"/>
            <a:ext cx="8752114" cy="3539430"/>
          </a:xfrm>
          <a:prstGeom prst="rect">
            <a:avLst/>
          </a:prstGeom>
          <a:noFill/>
        </p:spPr>
        <p:txBody>
          <a:bodyPr wrap="square" rtlCol="0">
            <a:spAutoFit/>
          </a:bodyPr>
          <a:lstStyle/>
          <a:p>
            <a:pPr algn="just"/>
            <a:r>
              <a:rPr lang="es-MX" sz="3200" dirty="0">
                <a:solidFill>
                  <a:srgbClr val="161615"/>
                </a:solidFill>
                <a:effectLst/>
                <a:latin typeface="Helvetica" pitchFamily="2" charset="0"/>
              </a:rPr>
              <a:t>Al momento, </a:t>
            </a:r>
            <a:r>
              <a:rPr lang="es-MX" sz="3200" dirty="0">
                <a:solidFill>
                  <a:srgbClr val="7030A0"/>
                </a:solidFill>
                <a:effectLst/>
                <a:latin typeface="Helvetica" pitchFamily="2" charset="0"/>
              </a:rPr>
              <a:t>existen más pruebas de refutación disponibles para el criterio de puerta trasera que para el criterio de puerta principal</a:t>
            </a:r>
            <a:r>
              <a:rPr lang="es-MX" sz="3200" dirty="0">
                <a:solidFill>
                  <a:srgbClr val="161615"/>
                </a:solidFill>
                <a:effectLst/>
                <a:latin typeface="Helvetica" pitchFamily="2" charset="0"/>
              </a:rPr>
              <a:t>.</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Para obtener una lista actualizada de las pruebas de refutación disponibles en DoWhy, visite https://bit.ly/DoWhyRefutation.</a:t>
            </a:r>
          </a:p>
        </p:txBody>
      </p:sp>
    </p:spTree>
    <p:extLst>
      <p:ext uri="{BB962C8B-B14F-4D97-AF65-F5344CB8AC3E}">
        <p14:creationId xmlns:p14="http://schemas.microsoft.com/office/powerpoint/2010/main" val="17889803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3BE20-6567-0D1F-3262-24FF0293823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776EE9D-3BD5-36B9-3337-5D2808956228}"/>
              </a:ext>
            </a:extLst>
          </p:cNvPr>
          <p:cNvSpPr>
            <a:spLocks noGrp="1"/>
          </p:cNvSpPr>
          <p:nvPr>
            <p:ph type="title"/>
          </p:nvPr>
        </p:nvSpPr>
        <p:spPr>
          <a:xfrm>
            <a:off x="0" y="0"/>
            <a:ext cx="9144000" cy="1143000"/>
          </a:xfrm>
        </p:spPr>
        <p:txBody>
          <a:bodyPr>
            <a:normAutofit fontScale="90000"/>
          </a:bodyPr>
          <a:lstStyle/>
          <a:p>
            <a:pPr algn="ctr"/>
            <a:r>
              <a:rPr lang="es-MX" dirty="0"/>
              <a:t>Ejemplo adicional: ejemplo completo con la API de GCM</a:t>
            </a:r>
            <a:endParaRPr lang="es-ES" dirty="0"/>
          </a:p>
        </p:txBody>
      </p:sp>
      <p:sp>
        <p:nvSpPr>
          <p:cNvPr id="9" name="8 CuadroTexto">
            <a:extLst>
              <a:ext uri="{FF2B5EF4-FFF2-40B4-BE49-F238E27FC236}">
                <a16:creationId xmlns:a16="http://schemas.microsoft.com/office/drawing/2014/main" id="{6C8BD310-630D-CD13-57BF-45A53EA44B55}"/>
              </a:ext>
            </a:extLst>
          </p:cNvPr>
          <p:cNvSpPr txBox="1"/>
          <p:nvPr/>
        </p:nvSpPr>
        <p:spPr>
          <a:xfrm>
            <a:off x="195943" y="1143000"/>
            <a:ext cx="8752114" cy="4524315"/>
          </a:xfrm>
          <a:prstGeom prst="rect">
            <a:avLst/>
          </a:prstGeom>
          <a:noFill/>
        </p:spPr>
        <p:txBody>
          <a:bodyPr wrap="square" rtlCol="0">
            <a:spAutoFit/>
          </a:bodyPr>
          <a:lstStyle/>
          <a:p>
            <a:pPr algn="just"/>
            <a:r>
              <a:rPr lang="es-MX" sz="3200" dirty="0">
                <a:solidFill>
                  <a:srgbClr val="161615"/>
                </a:solidFill>
                <a:latin typeface="Helvetica" pitchFamily="2" charset="0"/>
              </a:rPr>
              <a:t>El </a:t>
            </a:r>
            <a:r>
              <a:rPr lang="es-MX" sz="3200" dirty="0">
                <a:solidFill>
                  <a:srgbClr val="7030A0"/>
                </a:solidFill>
                <a:latin typeface="Helvetica" pitchFamily="2" charset="0"/>
              </a:rPr>
              <a:t>propósito de esta subsección es demostrar la flexibilidad en la estructuración del proceso de inferencia causal</a:t>
            </a:r>
            <a:r>
              <a:rPr lang="es-MX" sz="3200" dirty="0">
                <a:solidFill>
                  <a:srgbClr val="161615"/>
                </a:solidFill>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Las API y las herramientas evolucionarán con el tiempo, pero una buena comprensión de los fundamentos y la capacidad de adaptar las habilidades entre diferentes API, sistemas o plataformas son universales.</a:t>
            </a:r>
          </a:p>
        </p:txBody>
      </p:sp>
    </p:spTree>
    <p:extLst>
      <p:ext uri="{BB962C8B-B14F-4D97-AF65-F5344CB8AC3E}">
        <p14:creationId xmlns:p14="http://schemas.microsoft.com/office/powerpoint/2010/main" val="7845116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12A1-3173-43C7-9A96-23A2FC626B0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E23E823-1531-63B2-81B7-0CBABEC771E3}"/>
              </a:ext>
            </a:extLst>
          </p:cNvPr>
          <p:cNvSpPr>
            <a:spLocks noGrp="1"/>
          </p:cNvSpPr>
          <p:nvPr>
            <p:ph type="title"/>
          </p:nvPr>
        </p:nvSpPr>
        <p:spPr>
          <a:xfrm>
            <a:off x="0" y="0"/>
            <a:ext cx="9144000" cy="1143000"/>
          </a:xfrm>
        </p:spPr>
        <p:txBody>
          <a:bodyPr>
            <a:normAutofit fontScale="90000"/>
          </a:bodyPr>
          <a:lstStyle/>
          <a:p>
            <a:pPr algn="ctr"/>
            <a:r>
              <a:rPr lang="es-MX" dirty="0"/>
              <a:t>Ejemplo adicional: ejemplo completo con la API de GCM</a:t>
            </a:r>
            <a:endParaRPr lang="es-ES" dirty="0"/>
          </a:p>
        </p:txBody>
      </p:sp>
      <p:sp>
        <p:nvSpPr>
          <p:cNvPr id="9" name="8 CuadroTexto">
            <a:extLst>
              <a:ext uri="{FF2B5EF4-FFF2-40B4-BE49-F238E27FC236}">
                <a16:creationId xmlns:a16="http://schemas.microsoft.com/office/drawing/2014/main" id="{1FE3B92F-BF9B-9868-92E6-4CE30ED92AC6}"/>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161615"/>
                </a:solidFill>
                <a:latin typeface="Helvetica" pitchFamily="2" charset="0"/>
              </a:rPr>
              <a:t>La </a:t>
            </a:r>
            <a:r>
              <a:rPr lang="es-MX" sz="3200" dirty="0">
                <a:solidFill>
                  <a:srgbClr val="7030A0"/>
                </a:solidFill>
                <a:latin typeface="Helvetica" pitchFamily="2" charset="0"/>
              </a:rPr>
              <a:t>API de GCM aún se encuentra en fase experimental</a:t>
            </a:r>
            <a:r>
              <a:rPr lang="es-MX" sz="3200" dirty="0">
                <a:solidFill>
                  <a:srgbClr val="161615"/>
                </a:solidFill>
                <a:latin typeface="Helvetica" pitchFamily="2" charset="0"/>
              </a:rPr>
              <a:t>. Esto significa que podría haber algunos cambios en esta API que afecten la compatibilidad con versiones anteriores.</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Para trabajar con la API de GCM, necesitamos importar networkx y el subpaquete gcm:</a:t>
            </a:r>
          </a:p>
          <a:p>
            <a:pPr algn="just"/>
            <a:r>
              <a:rPr lang="es-MX" sz="3200" dirty="0">
                <a:solidFill>
                  <a:schemeClr val="accent6">
                    <a:lumMod val="75000"/>
                  </a:schemeClr>
                </a:solidFill>
                <a:latin typeface="Helvetica" pitchFamily="2" charset="0"/>
              </a:rPr>
              <a:t>import networkx as nx</a:t>
            </a:r>
          </a:p>
          <a:p>
            <a:pPr algn="just"/>
            <a:r>
              <a:rPr lang="es-MX" sz="3200" dirty="0">
                <a:solidFill>
                  <a:schemeClr val="accent6">
                    <a:lumMod val="75000"/>
                  </a:schemeClr>
                </a:solidFill>
                <a:latin typeface="Helvetica" pitchFamily="2" charset="0"/>
              </a:rPr>
              <a:t>from dowhy import gcm</a:t>
            </a:r>
          </a:p>
        </p:txBody>
      </p:sp>
    </p:spTree>
    <p:extLst>
      <p:ext uri="{BB962C8B-B14F-4D97-AF65-F5344CB8AC3E}">
        <p14:creationId xmlns:p14="http://schemas.microsoft.com/office/powerpoint/2010/main" val="2920039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0C2E1-3704-9A52-0278-E18AFB19783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05A448A-7EFA-DDA1-78D9-FD70656527FC}"/>
              </a:ext>
            </a:extLst>
          </p:cNvPr>
          <p:cNvSpPr>
            <a:spLocks noGrp="1"/>
          </p:cNvSpPr>
          <p:nvPr>
            <p:ph type="title"/>
          </p:nvPr>
        </p:nvSpPr>
        <p:spPr>
          <a:xfrm>
            <a:off x="0" y="0"/>
            <a:ext cx="9144000" cy="1143000"/>
          </a:xfrm>
        </p:spPr>
        <p:txBody>
          <a:bodyPr>
            <a:normAutofit fontScale="90000"/>
          </a:bodyPr>
          <a:lstStyle/>
          <a:p>
            <a:pPr algn="ctr"/>
            <a:r>
              <a:rPr lang="es-MX" dirty="0"/>
              <a:t>Ejemplo adicional: ejemplo completo con la API de GCM</a:t>
            </a:r>
            <a:endParaRPr lang="es-ES" dirty="0"/>
          </a:p>
        </p:txBody>
      </p:sp>
      <p:sp>
        <p:nvSpPr>
          <p:cNvPr id="9" name="8 CuadroTexto">
            <a:extLst>
              <a:ext uri="{FF2B5EF4-FFF2-40B4-BE49-F238E27FC236}">
                <a16:creationId xmlns:a16="http://schemas.microsoft.com/office/drawing/2014/main" id="{5562B6B6-5F23-D47D-EFF1-99874DB74633}"/>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chemeClr val="accent6">
                    <a:lumMod val="75000"/>
                  </a:schemeClr>
                </a:solidFill>
                <a:latin typeface="Helvetica" pitchFamily="2" charset="0"/>
              </a:rPr>
              <a:t>Reutilizaremos los datos de nuestro ejemplo anterior</a:t>
            </a:r>
            <a:r>
              <a:rPr lang="es-MX" sz="3200" dirty="0">
                <a:solidFill>
                  <a:srgbClr val="161615"/>
                </a:solidFill>
                <a:latin typeface="Helvetica" pitchFamily="2" charset="0"/>
              </a:rPr>
              <a:t>. </a:t>
            </a:r>
            <a:r>
              <a:rPr lang="es-MX" sz="3200" dirty="0">
                <a:solidFill>
                  <a:srgbClr val="00B0F0"/>
                </a:solidFill>
                <a:latin typeface="Helvetica" pitchFamily="2" charset="0"/>
              </a:rPr>
              <a:t>Incluiré aquí el código de generación de datos como recordatorio</a:t>
            </a:r>
            <a:r>
              <a:rPr lang="es-MX" sz="3200" dirty="0">
                <a:solidFill>
                  <a:srgbClr val="161615"/>
                </a:solidFill>
                <a:latin typeface="Helvetica" pitchFamily="2" charset="0"/>
              </a:rPr>
              <a:t>:</a:t>
            </a:r>
          </a:p>
          <a:p>
            <a:pPr algn="just"/>
            <a:endParaRPr lang="es-MX" sz="3200" dirty="0">
              <a:solidFill>
                <a:srgbClr val="161615"/>
              </a:solidFill>
              <a:latin typeface="Helvetica" pitchFamily="2" charset="0"/>
            </a:endParaRPr>
          </a:p>
          <a:p>
            <a:pPr>
              <a:buNone/>
            </a:pPr>
            <a:r>
              <a:rPr lang="es-MX" sz="3200" dirty="0">
                <a:solidFill>
                  <a:srgbClr val="0F0E0C"/>
                </a:solidFill>
                <a:effectLst/>
                <a:latin typeface="Helvetica" pitchFamily="2" charset="0"/>
              </a:rPr>
              <a:t>SAMPLE_SIZE = 1000</a:t>
            </a:r>
          </a:p>
          <a:p>
            <a:pPr>
              <a:buNone/>
            </a:pPr>
            <a:r>
              <a:rPr lang="es-MX" sz="3200" dirty="0">
                <a:solidFill>
                  <a:srgbClr val="0F0E0C"/>
                </a:solidFill>
                <a:effectLst/>
                <a:latin typeface="Helvetica" pitchFamily="2" charset="0"/>
              </a:rPr>
              <a:t>S = np.random.random(SAMPLE_SIZE)</a:t>
            </a:r>
          </a:p>
          <a:p>
            <a:pPr>
              <a:buNone/>
            </a:pPr>
            <a:r>
              <a:rPr lang="es-MX" sz="3200" dirty="0">
                <a:solidFill>
                  <a:srgbClr val="0F0E0C"/>
                </a:solidFill>
                <a:effectLst/>
                <a:latin typeface="Helvetica" pitchFamily="2" charset="0"/>
              </a:rPr>
              <a:t>Q = 0.2 * S + 0.67 * np.random.random(SAMPLE_SIZE)</a:t>
            </a:r>
          </a:p>
          <a:p>
            <a:pPr>
              <a:buNone/>
            </a:pPr>
            <a:r>
              <a:rPr lang="es-MX" sz="3200" dirty="0">
                <a:solidFill>
                  <a:srgbClr val="0F0E0C"/>
                </a:solidFill>
                <a:effectLst/>
                <a:latin typeface="Helvetica" pitchFamily="2" charset="0"/>
              </a:rPr>
              <a:t>X = 0.14 * Q + 0.4 * np.random.random(SAMPLE_SIZE)</a:t>
            </a:r>
          </a:p>
        </p:txBody>
      </p:sp>
    </p:spTree>
    <p:extLst>
      <p:ext uri="{BB962C8B-B14F-4D97-AF65-F5344CB8AC3E}">
        <p14:creationId xmlns:p14="http://schemas.microsoft.com/office/powerpoint/2010/main" val="5049584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A07E7-635E-19AB-A6FA-05E6F7BEBC3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FD0B70D-C8D9-EDC1-DE40-525131CDADF3}"/>
              </a:ext>
            </a:extLst>
          </p:cNvPr>
          <p:cNvSpPr>
            <a:spLocks noGrp="1"/>
          </p:cNvSpPr>
          <p:nvPr>
            <p:ph type="title"/>
          </p:nvPr>
        </p:nvSpPr>
        <p:spPr>
          <a:xfrm>
            <a:off x="0" y="0"/>
            <a:ext cx="9144000" cy="1143000"/>
          </a:xfrm>
        </p:spPr>
        <p:txBody>
          <a:bodyPr>
            <a:normAutofit fontScale="90000"/>
          </a:bodyPr>
          <a:lstStyle/>
          <a:p>
            <a:pPr algn="ctr"/>
            <a:r>
              <a:rPr lang="es-MX" dirty="0"/>
              <a:t>Ejemplo adicional: ejemplo completo con la API de GCM</a:t>
            </a:r>
            <a:endParaRPr lang="es-ES" dirty="0"/>
          </a:p>
        </p:txBody>
      </p:sp>
      <p:sp>
        <p:nvSpPr>
          <p:cNvPr id="9" name="8 CuadroTexto">
            <a:extLst>
              <a:ext uri="{FF2B5EF4-FFF2-40B4-BE49-F238E27FC236}">
                <a16:creationId xmlns:a16="http://schemas.microsoft.com/office/drawing/2014/main" id="{B60ED625-0745-F885-D242-CEBD649C5565}"/>
              </a:ext>
            </a:extLst>
          </p:cNvPr>
          <p:cNvSpPr txBox="1"/>
          <p:nvPr/>
        </p:nvSpPr>
        <p:spPr>
          <a:xfrm>
            <a:off x="185057" y="1143000"/>
            <a:ext cx="8752114" cy="3539430"/>
          </a:xfrm>
          <a:prstGeom prst="rect">
            <a:avLst/>
          </a:prstGeom>
          <a:noFill/>
        </p:spPr>
        <p:txBody>
          <a:bodyPr wrap="square" rtlCol="0">
            <a:spAutoFit/>
          </a:bodyPr>
          <a:lstStyle/>
          <a:p>
            <a:pPr>
              <a:buNone/>
            </a:pPr>
            <a:r>
              <a:rPr lang="es-MX" sz="3200" dirty="0">
                <a:solidFill>
                  <a:srgbClr val="0F0E0C"/>
                </a:solidFill>
                <a:effectLst/>
                <a:latin typeface="Helvetica" pitchFamily="2" charset="0"/>
              </a:rPr>
              <a:t>Y = 0.7 * X + 0.11 * Q + 0.32 * S + 0.24 * np.random.random(SAMPLE_SIZE)</a:t>
            </a:r>
          </a:p>
          <a:p>
            <a:pPr>
              <a:buNone/>
            </a:pPr>
            <a:r>
              <a:rPr lang="es-MX" sz="3200" dirty="0">
                <a:solidFill>
                  <a:srgbClr val="0F0E0C"/>
                </a:solidFill>
                <a:effectLst/>
                <a:latin typeface="Helvetica" pitchFamily="2" charset="0"/>
              </a:rPr>
              <a:t>P = 0.43 * X + 0.21 * Y + 0.22 * np.random.random(SAMPLE_SIZE)</a:t>
            </a:r>
          </a:p>
          <a:p>
            <a:pPr>
              <a:buNone/>
            </a:pPr>
            <a:endParaRPr lang="es-MX" sz="3200" dirty="0">
              <a:solidFill>
                <a:srgbClr val="0F0E0C"/>
              </a:solidFill>
              <a:effectLst/>
              <a:latin typeface="Helvetica" pitchFamily="2" charset="0"/>
            </a:endParaRPr>
          </a:p>
          <a:p>
            <a:pPr>
              <a:buNone/>
            </a:pPr>
            <a:r>
              <a:rPr lang="es-MX" sz="3200" dirty="0">
                <a:solidFill>
                  <a:srgbClr val="0F0E0C"/>
                </a:solidFill>
                <a:effectLst/>
                <a:latin typeface="Helvetica" pitchFamily="2" charset="0"/>
              </a:rPr>
              <a:t>df = pd.DataFrame(np.vstack([S, Q, X, Y, P]).T,</a:t>
            </a:r>
          </a:p>
          <a:p>
            <a:r>
              <a:rPr lang="es-MX" sz="3200" dirty="0">
                <a:solidFill>
                  <a:srgbClr val="0F0E0C"/>
                </a:solidFill>
                <a:effectLst/>
                <a:latin typeface="Helvetica" pitchFamily="2" charset="0"/>
              </a:rPr>
              <a:t>columns=['S', 'Q', 'X', 'Y', 'P'])</a:t>
            </a:r>
          </a:p>
        </p:txBody>
      </p:sp>
    </p:spTree>
    <p:extLst>
      <p:ext uri="{BB962C8B-B14F-4D97-AF65-F5344CB8AC3E}">
        <p14:creationId xmlns:p14="http://schemas.microsoft.com/office/powerpoint/2010/main" val="83255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9E9F-7E18-2BA6-8DB5-A64F68D64832}"/>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B32E445-050F-6602-06C1-4D3C2A23836C}"/>
              </a:ext>
            </a:extLst>
          </p:cNvPr>
          <p:cNvSpPr>
            <a:spLocks noGrp="1"/>
          </p:cNvSpPr>
          <p:nvPr>
            <p:ph type="title"/>
          </p:nvPr>
        </p:nvSpPr>
        <p:spPr/>
        <p:txBody>
          <a:bodyPr/>
          <a:lstStyle/>
          <a:p>
            <a:r>
              <a:rPr lang="es-ES_tradnl" dirty="0"/>
              <a:t>Ecosistema causal de Python</a:t>
            </a:r>
          </a:p>
        </p:txBody>
      </p:sp>
      <p:sp>
        <p:nvSpPr>
          <p:cNvPr id="5" name="Rectángulo 4">
            <a:extLst>
              <a:ext uri="{FF2B5EF4-FFF2-40B4-BE49-F238E27FC236}">
                <a16:creationId xmlns:a16="http://schemas.microsoft.com/office/drawing/2014/main" id="{414D06F5-C6FA-77F2-8B43-1FC9C8F52D88}"/>
              </a:ext>
            </a:extLst>
          </p:cNvPr>
          <p:cNvSpPr/>
          <p:nvPr/>
        </p:nvSpPr>
        <p:spPr>
          <a:xfrm>
            <a:off x="183823" y="902864"/>
            <a:ext cx="8776353" cy="3046988"/>
          </a:xfrm>
          <a:prstGeom prst="rect">
            <a:avLst/>
          </a:prstGeom>
        </p:spPr>
        <p:txBody>
          <a:bodyPr wrap="square">
            <a:spAutoFit/>
          </a:bodyPr>
          <a:lstStyle/>
          <a:p>
            <a:pPr algn="just"/>
            <a:r>
              <a:rPr lang="es-MX" sz="3200" dirty="0">
                <a:solidFill>
                  <a:srgbClr val="C00000"/>
                </a:solidFill>
              </a:rPr>
              <a:t>gCastle</a:t>
            </a:r>
            <a:r>
              <a:rPr lang="es-MX" sz="3200" dirty="0"/>
              <a:t>: Una </a:t>
            </a:r>
            <a:r>
              <a:rPr lang="es-MX" sz="3200" dirty="0">
                <a:solidFill>
                  <a:srgbClr val="C00000"/>
                </a:solidFill>
              </a:rPr>
              <a:t>biblioteca completa para el descubrimiento causal</a:t>
            </a:r>
            <a:r>
              <a:rPr lang="es-MX" sz="3200" dirty="0"/>
              <a:t>. Contiene </a:t>
            </a:r>
            <a:r>
              <a:rPr lang="es-MX" sz="3200" dirty="0">
                <a:solidFill>
                  <a:srgbClr val="C00000"/>
                </a:solidFill>
              </a:rPr>
              <a:t>implementaciones de muchos algoritmos clásicos de descubrimiento causal, así como algunos de los más recientes</a:t>
            </a:r>
            <a:r>
              <a:rPr lang="es-MX" sz="3200" dirty="0"/>
              <a:t>. Fue desarrollado por el </a:t>
            </a:r>
            <a:r>
              <a:rPr lang="es-MX" sz="3200" dirty="0">
                <a:solidFill>
                  <a:srgbClr val="C00000"/>
                </a:solidFill>
              </a:rPr>
              <a:t>Laboratorio Arca de Noé de Huawei</a:t>
            </a:r>
            <a:r>
              <a:rPr lang="es-MX" sz="3200" dirty="0"/>
              <a:t>. </a:t>
            </a:r>
          </a:p>
        </p:txBody>
      </p:sp>
    </p:spTree>
    <p:extLst>
      <p:ext uri="{BB962C8B-B14F-4D97-AF65-F5344CB8AC3E}">
        <p14:creationId xmlns:p14="http://schemas.microsoft.com/office/powerpoint/2010/main" val="39649554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1637F-F1B7-3DA0-E81E-6CE8B2F3457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FF5D968-32DB-2A01-E3EA-B3A54D6FD5A6}"/>
              </a:ext>
            </a:extLst>
          </p:cNvPr>
          <p:cNvSpPr>
            <a:spLocks noGrp="1"/>
          </p:cNvSpPr>
          <p:nvPr>
            <p:ph type="title"/>
          </p:nvPr>
        </p:nvSpPr>
        <p:spPr>
          <a:xfrm>
            <a:off x="0" y="0"/>
            <a:ext cx="9144000" cy="1143000"/>
          </a:xfrm>
        </p:spPr>
        <p:txBody>
          <a:bodyPr>
            <a:normAutofit fontScale="90000"/>
          </a:bodyPr>
          <a:lstStyle/>
          <a:p>
            <a:pPr algn="ctr"/>
            <a:r>
              <a:rPr lang="es-MX" dirty="0"/>
              <a:t>Ejemplo adicional: ejemplo completo con la API de GCM</a:t>
            </a:r>
            <a:endParaRPr lang="es-ES" dirty="0"/>
          </a:p>
        </p:txBody>
      </p:sp>
      <p:sp>
        <p:nvSpPr>
          <p:cNvPr id="9" name="8 CuadroTexto">
            <a:extLst>
              <a:ext uri="{FF2B5EF4-FFF2-40B4-BE49-F238E27FC236}">
                <a16:creationId xmlns:a16="http://schemas.microsoft.com/office/drawing/2014/main" id="{844FF436-0090-8916-165B-FBDF82C45F0F}"/>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latin typeface="Helvetica" pitchFamily="2" charset="0"/>
              </a:rPr>
              <a:t>El siguiente paso es generar el gráfico que describe la estructura de nuestro proceso de generación de datos. La API de GCM utiliza nx.DiGraph en lugar de cadenas GML como representación gráfica.</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Generemos un grafo:</a:t>
            </a:r>
          </a:p>
          <a:p>
            <a:pPr algn="just"/>
            <a:r>
              <a:rPr lang="es-MX" sz="3200" dirty="0">
                <a:solidFill>
                  <a:srgbClr val="00B0F0"/>
                </a:solidFill>
                <a:latin typeface="Helvetica" pitchFamily="2" charset="0"/>
              </a:rPr>
              <a:t>edges = ['SQ', 'SY', 'QX', 'QY', 'XP', 'YP', 'XY']</a:t>
            </a:r>
          </a:p>
          <a:p>
            <a:pPr algn="just"/>
            <a:r>
              <a:rPr lang="es-MX" sz="3200" dirty="0">
                <a:solidFill>
                  <a:srgbClr val="00B0F0"/>
                </a:solidFill>
                <a:latin typeface="Helvetica" pitchFamily="2" charset="0"/>
              </a:rPr>
              <a:t>graph_nx = nx.DiGraph([(edge[0],</a:t>
            </a:r>
          </a:p>
          <a:p>
            <a:pPr algn="just"/>
            <a:r>
              <a:rPr lang="es-MX" sz="3200" dirty="0">
                <a:solidFill>
                  <a:srgbClr val="00B0F0"/>
                </a:solidFill>
                <a:latin typeface="Helvetica" pitchFamily="2" charset="0"/>
              </a:rPr>
              <a:t>edge[1]) for edge in boundaries])</a:t>
            </a:r>
          </a:p>
        </p:txBody>
      </p:sp>
    </p:spTree>
    <p:extLst>
      <p:ext uri="{BB962C8B-B14F-4D97-AF65-F5344CB8AC3E}">
        <p14:creationId xmlns:p14="http://schemas.microsoft.com/office/powerpoint/2010/main" val="36838238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7EB5D-A036-93C9-2E5B-22D4C1753D2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568EF30-59E0-4516-5B70-267F219C7B22}"/>
              </a:ext>
            </a:extLst>
          </p:cNvPr>
          <p:cNvSpPr>
            <a:spLocks noGrp="1"/>
          </p:cNvSpPr>
          <p:nvPr>
            <p:ph type="title"/>
          </p:nvPr>
        </p:nvSpPr>
        <p:spPr>
          <a:xfrm>
            <a:off x="0" y="0"/>
            <a:ext cx="9144000" cy="1143000"/>
          </a:xfrm>
        </p:spPr>
        <p:txBody>
          <a:bodyPr>
            <a:normAutofit fontScale="90000"/>
          </a:bodyPr>
          <a:lstStyle/>
          <a:p>
            <a:pPr algn="ctr"/>
            <a:r>
              <a:rPr lang="es-MX" dirty="0"/>
              <a:t>Ejemplo adicional: ejemplo completo con la API de GCM</a:t>
            </a:r>
            <a:endParaRPr lang="es-ES" dirty="0"/>
          </a:p>
        </p:txBody>
      </p:sp>
      <p:sp>
        <p:nvSpPr>
          <p:cNvPr id="9" name="8 CuadroTexto">
            <a:extLst>
              <a:ext uri="{FF2B5EF4-FFF2-40B4-BE49-F238E27FC236}">
                <a16:creationId xmlns:a16="http://schemas.microsoft.com/office/drawing/2014/main" id="{405179D9-5140-D939-F9D1-EB4E14449628}"/>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00B0F0"/>
                </a:solidFill>
                <a:latin typeface="Helvetica" pitchFamily="2" charset="0"/>
              </a:rPr>
              <a:t>Usamos la comprensión de listas para automatizar el proceso de creación de aristas. </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Esto es similar a lo que hicimos anteriormente con los dos bucles for. Dicho esto, definir un grafo con NetworkX es más sencillo porque no necesitamos especificar todos los nodos explícitamente.</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Para asegurarnos de que todo está como se espera, dibujemos el siguiente grafo:</a:t>
            </a:r>
          </a:p>
        </p:txBody>
      </p:sp>
    </p:spTree>
    <p:extLst>
      <p:ext uri="{BB962C8B-B14F-4D97-AF65-F5344CB8AC3E}">
        <p14:creationId xmlns:p14="http://schemas.microsoft.com/office/powerpoint/2010/main" val="14552042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AA31A-7159-654D-7CB1-1BC5A1E35D0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F3C3170-7637-D6C0-0D3F-6B9C9AFFB6EE}"/>
              </a:ext>
            </a:extLst>
          </p:cNvPr>
          <p:cNvSpPr>
            <a:spLocks noGrp="1"/>
          </p:cNvSpPr>
          <p:nvPr>
            <p:ph type="title"/>
          </p:nvPr>
        </p:nvSpPr>
        <p:spPr>
          <a:xfrm>
            <a:off x="0" y="0"/>
            <a:ext cx="9144000" cy="1143000"/>
          </a:xfrm>
        </p:spPr>
        <p:txBody>
          <a:bodyPr>
            <a:normAutofit fontScale="90000"/>
          </a:bodyPr>
          <a:lstStyle/>
          <a:p>
            <a:pPr algn="ctr"/>
            <a:r>
              <a:rPr lang="es-MX" dirty="0"/>
              <a:t>Ejemplo adicional: ejemplo completo con la API de GCM</a:t>
            </a:r>
            <a:endParaRPr lang="es-ES" dirty="0"/>
          </a:p>
        </p:txBody>
      </p:sp>
      <p:pic>
        <p:nvPicPr>
          <p:cNvPr id="4" name="Imagen 3">
            <a:extLst>
              <a:ext uri="{FF2B5EF4-FFF2-40B4-BE49-F238E27FC236}">
                <a16:creationId xmlns:a16="http://schemas.microsoft.com/office/drawing/2014/main" id="{4D5E0B98-8B40-BBCB-75F5-C58B83C58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50" y="1143000"/>
            <a:ext cx="7683500" cy="5257800"/>
          </a:xfrm>
          <a:prstGeom prst="rect">
            <a:avLst/>
          </a:prstGeom>
        </p:spPr>
      </p:pic>
      <p:sp>
        <p:nvSpPr>
          <p:cNvPr id="6" name="CuadroTexto 5">
            <a:extLst>
              <a:ext uri="{FF2B5EF4-FFF2-40B4-BE49-F238E27FC236}">
                <a16:creationId xmlns:a16="http://schemas.microsoft.com/office/drawing/2014/main" id="{725E9F89-1473-07BD-6C76-3221BE339C31}"/>
              </a:ext>
            </a:extLst>
          </p:cNvPr>
          <p:cNvSpPr txBox="1"/>
          <p:nvPr/>
        </p:nvSpPr>
        <p:spPr>
          <a:xfrm>
            <a:off x="239486" y="5715000"/>
            <a:ext cx="4572000" cy="646331"/>
          </a:xfrm>
          <a:prstGeom prst="rect">
            <a:avLst/>
          </a:prstGeom>
          <a:noFill/>
        </p:spPr>
        <p:txBody>
          <a:bodyPr wrap="square">
            <a:spAutoFit/>
          </a:bodyPr>
          <a:lstStyle/>
          <a:p>
            <a:r>
              <a:rPr lang="es-MX" dirty="0"/>
              <a:t>Una representación con networkx de nuestro grafo</a:t>
            </a:r>
          </a:p>
        </p:txBody>
      </p:sp>
    </p:spTree>
    <p:extLst>
      <p:ext uri="{BB962C8B-B14F-4D97-AF65-F5344CB8AC3E}">
        <p14:creationId xmlns:p14="http://schemas.microsoft.com/office/powerpoint/2010/main" val="26439186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EEA66-8E68-14C1-0A93-0CE48BA4A71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F9B4F3D-6F38-0C37-C394-8139B29ACDE0}"/>
              </a:ext>
            </a:extLst>
          </p:cNvPr>
          <p:cNvSpPr>
            <a:spLocks noGrp="1"/>
          </p:cNvSpPr>
          <p:nvPr>
            <p:ph type="title"/>
          </p:nvPr>
        </p:nvSpPr>
        <p:spPr>
          <a:xfrm>
            <a:off x="0" y="0"/>
            <a:ext cx="9144000" cy="1143000"/>
          </a:xfrm>
        </p:spPr>
        <p:txBody>
          <a:bodyPr>
            <a:normAutofit fontScale="90000"/>
          </a:bodyPr>
          <a:lstStyle/>
          <a:p>
            <a:pPr algn="ctr"/>
            <a:r>
              <a:rPr lang="es-MX" dirty="0"/>
              <a:t>Ejemplo adicional: ejemplo completo con la API de GCM</a:t>
            </a:r>
            <a:endParaRPr lang="es-ES" dirty="0"/>
          </a:p>
        </p:txBody>
      </p:sp>
      <p:sp>
        <p:nvSpPr>
          <p:cNvPr id="9" name="8 CuadroTexto">
            <a:extLst>
              <a:ext uri="{FF2B5EF4-FFF2-40B4-BE49-F238E27FC236}">
                <a16:creationId xmlns:a16="http://schemas.microsoft.com/office/drawing/2014/main" id="{BD8BC676-3C7B-AA54-D028-8D94589B0792}"/>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latin typeface="Helvetica" pitchFamily="2" charset="0"/>
              </a:rPr>
              <a:t>Ahora, </a:t>
            </a:r>
            <a:r>
              <a:rPr lang="es-MX" sz="3200" dirty="0">
                <a:solidFill>
                  <a:srgbClr val="00B0F0"/>
                </a:solidFill>
                <a:latin typeface="Helvetica" pitchFamily="2" charset="0"/>
              </a:rPr>
              <a:t>definamos un modelo causal</a:t>
            </a:r>
            <a:r>
              <a:rPr lang="es-MX" sz="3200" dirty="0">
                <a:solidFill>
                  <a:srgbClr val="161615"/>
                </a:solidFill>
                <a:latin typeface="Helvetica" pitchFamily="2" charset="0"/>
              </a:rPr>
              <a:t>. Es muy sencillo con la API de GCM:</a:t>
            </a:r>
          </a:p>
          <a:p>
            <a:pPr algn="just"/>
            <a:r>
              <a:rPr lang="es-MX" sz="3200" dirty="0">
                <a:solidFill>
                  <a:srgbClr val="00B0F0"/>
                </a:solidFill>
                <a:latin typeface="Helvetica" pitchFamily="2" charset="0"/>
              </a:rPr>
              <a:t>causal_model = gcm.InvertibleStructuralCausalModel(graph)</a:t>
            </a:r>
          </a:p>
          <a:p>
            <a:pPr algn="just"/>
            <a:endParaRPr lang="es-MX" sz="3200" dirty="0">
              <a:solidFill>
                <a:srgbClr val="161615"/>
              </a:solidFill>
              <a:latin typeface="Helvetica" pitchFamily="2" charset="0"/>
            </a:endParaRPr>
          </a:p>
          <a:p>
            <a:pPr algn="just"/>
            <a:r>
              <a:rPr lang="es-MX" sz="3200" dirty="0">
                <a:solidFill>
                  <a:srgbClr val="7030A0"/>
                </a:solidFill>
                <a:latin typeface="Helvetica" pitchFamily="2" charset="0"/>
              </a:rPr>
              <a:t>Existen muchos modelos causales diferentes disponibles en la API de GCM</a:t>
            </a:r>
            <a:r>
              <a:rPr lang="es-MX" sz="3200" dirty="0">
                <a:solidFill>
                  <a:srgbClr val="161615"/>
                </a:solidFill>
                <a:latin typeface="Helvetica" pitchFamily="2" charset="0"/>
              </a:rPr>
              <a:t>. Elegimos el </a:t>
            </a:r>
            <a:r>
              <a:rPr lang="es-MX" sz="3200" dirty="0">
                <a:solidFill>
                  <a:schemeClr val="bg2">
                    <a:lumMod val="50000"/>
                  </a:schemeClr>
                </a:solidFill>
                <a:latin typeface="Helvetica" pitchFamily="2" charset="0"/>
              </a:rPr>
              <a:t>SCM invertible, ya que es el único modelo que nos permite generar contrafácticos sin proporcionar manualmente valores para todas las variables de ruido</a:t>
            </a:r>
            <a:r>
              <a:rPr lang="es-MX" sz="3200" dirty="0">
                <a:solidFill>
                  <a:srgbClr val="161615"/>
                </a:solidFill>
                <a:latin typeface="Helvetica" pitchFamily="2" charset="0"/>
              </a:rPr>
              <a:t>.</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29318442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EC9D4-F5CE-1A3A-7BC1-060743FFD14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F650296-91F3-BE9D-AD52-60AD0EFCCB50}"/>
              </a:ext>
            </a:extLst>
          </p:cNvPr>
          <p:cNvSpPr>
            <a:spLocks noGrp="1"/>
          </p:cNvSpPr>
          <p:nvPr>
            <p:ph type="title"/>
          </p:nvPr>
        </p:nvSpPr>
        <p:spPr>
          <a:xfrm>
            <a:off x="0" y="0"/>
            <a:ext cx="9144000" cy="1143000"/>
          </a:xfrm>
        </p:spPr>
        <p:txBody>
          <a:bodyPr>
            <a:normAutofit fontScale="90000"/>
          </a:bodyPr>
          <a:lstStyle/>
          <a:p>
            <a:pPr algn="ctr"/>
            <a:r>
              <a:rPr lang="es-MX" dirty="0"/>
              <a:t>Ejemplo adicional: ejemplo completo con la API de GCM</a:t>
            </a:r>
            <a:endParaRPr lang="es-ES" dirty="0"/>
          </a:p>
        </p:txBody>
      </p:sp>
      <p:sp>
        <p:nvSpPr>
          <p:cNvPr id="9" name="8 CuadroTexto">
            <a:extLst>
              <a:ext uri="{FF2B5EF4-FFF2-40B4-BE49-F238E27FC236}">
                <a16:creationId xmlns:a16="http://schemas.microsoft.com/office/drawing/2014/main" id="{10679D15-09EA-D0A2-88EE-82F9BBDBBE96}"/>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latin typeface="Helvetica" pitchFamily="2" charset="0"/>
              </a:rPr>
              <a:t>Ahora es el </a:t>
            </a:r>
            <a:r>
              <a:rPr lang="es-MX" sz="3200" dirty="0">
                <a:solidFill>
                  <a:schemeClr val="bg2">
                    <a:lumMod val="50000"/>
                  </a:schemeClr>
                </a:solidFill>
                <a:latin typeface="Helvetica" pitchFamily="2" charset="0"/>
              </a:rPr>
              <a:t>momento de definir los mecanismos causales para cada variable</a:t>
            </a:r>
            <a:r>
              <a:rPr lang="es-MX" sz="3200" dirty="0">
                <a:solidFill>
                  <a:srgbClr val="161615"/>
                </a:solidFill>
                <a:latin typeface="Helvetica" pitchFamily="2" charset="0"/>
              </a:rPr>
              <a:t>:</a:t>
            </a:r>
          </a:p>
          <a:p>
            <a:pPr algn="just"/>
            <a:endParaRPr lang="es-MX" sz="3200" dirty="0">
              <a:solidFill>
                <a:srgbClr val="161615"/>
              </a:solidFill>
              <a:latin typeface="Helvetica" pitchFamily="2" charset="0"/>
            </a:endParaRPr>
          </a:p>
          <a:p>
            <a:pPr algn="just"/>
            <a:r>
              <a:rPr lang="es-MX" sz="3200" dirty="0">
                <a:solidFill>
                  <a:srgbClr val="C00000"/>
                </a:solidFill>
                <a:latin typeface="Helvetica" pitchFamily="2" charset="0"/>
              </a:rPr>
              <a:t>causal_model.set_causal_mechanism('S', gcm.EmpiricalDistribution())</a:t>
            </a:r>
          </a:p>
          <a:p>
            <a:pPr algn="just"/>
            <a:r>
              <a:rPr lang="es-MX" sz="3200" dirty="0">
                <a:solidFill>
                  <a:srgbClr val="C00000"/>
                </a:solidFill>
                <a:latin typeface="Helvetica" pitchFamily="2" charset="0"/>
              </a:rPr>
              <a:t>causal_model.set_causal_mechanism('X', gcm.AdditiveNoiseModel(gcm.</a:t>
            </a:r>
          </a:p>
          <a:p>
            <a:pPr algn="just"/>
            <a:r>
              <a:rPr lang="es-MX" sz="3200" dirty="0">
                <a:solidFill>
                  <a:srgbClr val="C00000"/>
                </a:solidFill>
                <a:latin typeface="Helvetica" pitchFamily="2" charset="0"/>
              </a:rPr>
              <a:t>…</a:t>
            </a:r>
          </a:p>
          <a:p>
            <a:pPr algn="just"/>
            <a:r>
              <a:rPr lang="es-MX" sz="3200" dirty="0">
                <a:solidFill>
                  <a:srgbClr val="C00000"/>
                </a:solidFill>
                <a:latin typeface="Helvetica" pitchFamily="2" charset="0"/>
              </a:rPr>
              <a:t>causal_model.set_causal_mechanism('Q', gcm.AdditiveNoiseModel(gcm.</a:t>
            </a:r>
          </a:p>
          <a:p>
            <a:pPr algn="just"/>
            <a:r>
              <a:rPr lang="es-MX" sz="3200" dirty="0">
                <a:solidFill>
                  <a:srgbClr val="C00000"/>
                </a:solidFill>
                <a:latin typeface="Helvetica" pitchFamily="2" charset="0"/>
              </a:rPr>
              <a:t>ml.create_linear_regressor()))</a:t>
            </a:r>
          </a:p>
        </p:txBody>
      </p:sp>
    </p:spTree>
    <p:extLst>
      <p:ext uri="{BB962C8B-B14F-4D97-AF65-F5344CB8AC3E}">
        <p14:creationId xmlns:p14="http://schemas.microsoft.com/office/powerpoint/2010/main" val="21824090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A79EE-BD87-AB9E-C431-73D3FFCE389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FFE1E3C-3B2E-0E91-FFD6-78F9535B79A6}"/>
              </a:ext>
            </a:extLst>
          </p:cNvPr>
          <p:cNvSpPr>
            <a:spLocks noGrp="1"/>
          </p:cNvSpPr>
          <p:nvPr>
            <p:ph type="title"/>
          </p:nvPr>
        </p:nvSpPr>
        <p:spPr>
          <a:xfrm>
            <a:off x="0" y="0"/>
            <a:ext cx="9144000" cy="1143000"/>
          </a:xfrm>
        </p:spPr>
        <p:txBody>
          <a:bodyPr>
            <a:normAutofit fontScale="90000"/>
          </a:bodyPr>
          <a:lstStyle/>
          <a:p>
            <a:pPr algn="ctr"/>
            <a:r>
              <a:rPr lang="es-MX" dirty="0"/>
              <a:t>Ejemplo adicional: ejemplo completo con la API de GCM</a:t>
            </a:r>
            <a:endParaRPr lang="es-ES" dirty="0"/>
          </a:p>
        </p:txBody>
      </p:sp>
      <p:sp>
        <p:nvSpPr>
          <p:cNvPr id="9" name="8 CuadroTexto">
            <a:extLst>
              <a:ext uri="{FF2B5EF4-FFF2-40B4-BE49-F238E27FC236}">
                <a16:creationId xmlns:a16="http://schemas.microsoft.com/office/drawing/2014/main" id="{D0C23ECE-D55F-CE40-23F1-8EF94BC2DC63}"/>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Usamos </a:t>
            </a:r>
            <a:r>
              <a:rPr lang="es-MX" sz="3200" dirty="0">
                <a:solidFill>
                  <a:schemeClr val="accent2"/>
                </a:solidFill>
                <a:effectLst/>
                <a:latin typeface="Helvetica" pitchFamily="2" charset="0"/>
              </a:rPr>
              <a:t>gcm.EmpiricalDistribution() </a:t>
            </a:r>
            <a:r>
              <a:rPr lang="es-MX" sz="3200" dirty="0">
                <a:effectLst/>
                <a:latin typeface="Helvetica" pitchFamily="2" charset="0"/>
              </a:rPr>
              <a:t>para S porque es la única variable que no tiene padres entre las variables endógenas. Para todas las demás variables, </a:t>
            </a:r>
            <a:r>
              <a:rPr lang="es-MX" sz="3200" dirty="0">
                <a:solidFill>
                  <a:srgbClr val="92D050"/>
                </a:solidFill>
                <a:effectLst/>
                <a:latin typeface="Helvetica" pitchFamily="2" charset="0"/>
              </a:rPr>
              <a:t>establecemos el mecanismo causal en un modelo causal aditivo y utilizamos regresión lineal para modelarlo</a:t>
            </a:r>
            <a:r>
              <a:rPr lang="es-MX" sz="3200" dirty="0">
                <a:effectLst/>
                <a:latin typeface="Helvetica" pitchFamily="2" charset="0"/>
              </a:rPr>
              <a:t>.</a:t>
            </a:r>
          </a:p>
          <a:p>
            <a:pPr algn="just"/>
            <a:endParaRPr lang="es-MX" sz="3200" dirty="0">
              <a:latin typeface="Helvetica" pitchFamily="2" charset="0"/>
            </a:endParaRPr>
          </a:p>
          <a:p>
            <a:pPr algn="just"/>
            <a:r>
              <a:rPr lang="es-MX" sz="3200" dirty="0">
                <a:effectLst/>
                <a:latin typeface="Helvetica" pitchFamily="2" charset="0"/>
              </a:rPr>
              <a:t>Ajustemos el modelo a los datos y estimemos la intensidad de los efectos causales:</a:t>
            </a:r>
          </a:p>
          <a:p>
            <a:pPr algn="just"/>
            <a:r>
              <a:rPr lang="es-MX" sz="3200" dirty="0">
                <a:solidFill>
                  <a:schemeClr val="tx2">
                    <a:lumMod val="60000"/>
                    <a:lumOff val="40000"/>
                  </a:schemeClr>
                </a:solidFill>
                <a:effectLst/>
                <a:latin typeface="Helvetica" pitchFamily="2" charset="0"/>
              </a:rPr>
              <a:t>gcm.fit(causal_model, df)</a:t>
            </a:r>
          </a:p>
          <a:p>
            <a:pPr algn="just"/>
            <a:r>
              <a:rPr lang="es-MX" sz="3200" dirty="0">
                <a:solidFill>
                  <a:schemeClr val="tx2">
                    <a:lumMod val="60000"/>
                    <a:lumOff val="40000"/>
                  </a:schemeClr>
                </a:solidFill>
                <a:effectLst/>
                <a:latin typeface="Helvetica" pitchFamily="2" charset="0"/>
              </a:rPr>
              <a:t>gcm.arrow_strength(causal_model, 'Y')</a:t>
            </a:r>
          </a:p>
        </p:txBody>
      </p:sp>
    </p:spTree>
    <p:extLst>
      <p:ext uri="{BB962C8B-B14F-4D97-AF65-F5344CB8AC3E}">
        <p14:creationId xmlns:p14="http://schemas.microsoft.com/office/powerpoint/2010/main" val="12948219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DBFAA-EC81-E5B8-8A44-BAB18962D49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B912792-528C-CF4D-10BC-A958727FBE01}"/>
              </a:ext>
            </a:extLst>
          </p:cNvPr>
          <p:cNvSpPr>
            <a:spLocks noGrp="1"/>
          </p:cNvSpPr>
          <p:nvPr>
            <p:ph type="title"/>
          </p:nvPr>
        </p:nvSpPr>
        <p:spPr>
          <a:xfrm>
            <a:off x="0" y="0"/>
            <a:ext cx="9144000" cy="1143000"/>
          </a:xfrm>
        </p:spPr>
        <p:txBody>
          <a:bodyPr>
            <a:normAutofit fontScale="90000"/>
          </a:bodyPr>
          <a:lstStyle/>
          <a:p>
            <a:pPr algn="ctr"/>
            <a:r>
              <a:rPr lang="es-MX" dirty="0"/>
              <a:t>Ejemplo adicional: ejemplo completo con la API de GCM</a:t>
            </a:r>
            <a:endParaRPr lang="es-ES" dirty="0"/>
          </a:p>
        </p:txBody>
      </p:sp>
      <p:sp>
        <p:nvSpPr>
          <p:cNvPr id="9" name="8 CuadroTexto">
            <a:extLst>
              <a:ext uri="{FF2B5EF4-FFF2-40B4-BE49-F238E27FC236}">
                <a16:creationId xmlns:a16="http://schemas.microsoft.com/office/drawing/2014/main" id="{B48F5D8F-6874-DA2D-6171-D41994600D2C}"/>
              </a:ext>
            </a:extLst>
          </p:cNvPr>
          <p:cNvSpPr txBox="1"/>
          <p:nvPr/>
        </p:nvSpPr>
        <p:spPr>
          <a:xfrm>
            <a:off x="185057" y="1143000"/>
            <a:ext cx="8752114" cy="5509200"/>
          </a:xfrm>
          <a:prstGeom prst="rect">
            <a:avLst/>
          </a:prstGeom>
          <a:noFill/>
        </p:spPr>
        <p:txBody>
          <a:bodyPr wrap="square" rtlCol="0">
            <a:spAutoFit/>
          </a:bodyPr>
          <a:lstStyle/>
          <a:p>
            <a:pPr algn="just"/>
            <a:r>
              <a:rPr lang="es-MX" sz="3200" dirty="0">
                <a:latin typeface="Helvetica" pitchFamily="2" charset="0"/>
              </a:rPr>
              <a:t>Esto da como resultado lo siguiente:</a:t>
            </a:r>
          </a:p>
          <a:p>
            <a:pPr algn="just"/>
            <a:endParaRPr lang="es-MX" sz="3200" dirty="0">
              <a:latin typeface="Helvetica" pitchFamily="2" charset="0"/>
            </a:endParaRPr>
          </a:p>
          <a:p>
            <a:pPr algn="just"/>
            <a:r>
              <a:rPr lang="es-MX" sz="3200" dirty="0">
                <a:solidFill>
                  <a:schemeClr val="tx2">
                    <a:lumMod val="60000"/>
                    <a:lumOff val="40000"/>
                  </a:schemeClr>
                </a:solidFill>
                <a:latin typeface="Helvetica" pitchFamily="2" charset="0"/>
              </a:rPr>
              <a:t>{('Q', 'Y'): 0.0006632517083816319,</a:t>
            </a:r>
          </a:p>
          <a:p>
            <a:pPr algn="just"/>
            <a:r>
              <a:rPr lang="es-MX" sz="3200" dirty="0">
                <a:solidFill>
                  <a:schemeClr val="tx2">
                    <a:lumMod val="60000"/>
                    <a:lumOff val="40000"/>
                  </a:schemeClr>
                </a:solidFill>
                <a:latin typeface="Helvetica" pitchFamily="2" charset="0"/>
              </a:rPr>
              <a:t>('S', 'Y'): 0.008486091866545382,</a:t>
            </a:r>
          </a:p>
          <a:p>
            <a:pPr algn="just"/>
            <a:r>
              <a:rPr lang="es-MX" sz="3200" dirty="0">
                <a:solidFill>
                  <a:schemeClr val="tx2">
                    <a:lumMod val="60000"/>
                    <a:lumOff val="40000"/>
                  </a:schemeClr>
                </a:solidFill>
                <a:latin typeface="Helvetica" pitchFamily="2" charset="0"/>
              </a:rPr>
              <a:t>('X', 'Y'): 0.006866684034567223}</a:t>
            </a:r>
          </a:p>
          <a:p>
            <a:pPr algn="just"/>
            <a:endParaRPr lang="es-MX" sz="3200" dirty="0">
              <a:latin typeface="Helvetica" pitchFamily="2" charset="0"/>
            </a:endParaRPr>
          </a:p>
          <a:p>
            <a:pPr algn="just"/>
            <a:r>
              <a:rPr lang="es-MX" sz="3200" dirty="0">
                <a:latin typeface="Helvetica" pitchFamily="2" charset="0"/>
              </a:rPr>
              <a:t>Como puede ver, la </a:t>
            </a:r>
            <a:r>
              <a:rPr lang="es-MX" sz="3200" dirty="0">
                <a:solidFill>
                  <a:srgbClr val="00B050"/>
                </a:solidFill>
                <a:latin typeface="Helvetica" pitchFamily="2" charset="0"/>
              </a:rPr>
              <a:t>API de GCM devuelve estimaciones para todas las variables con aristas entrantes hacia la variable de interés </a:t>
            </a:r>
            <a:r>
              <a:rPr lang="es-MX" sz="3200" dirty="0">
                <a:latin typeface="Helvetica" pitchFamily="2" charset="0"/>
              </a:rPr>
              <a:t>(Y en nuestro caso; consulte la figura anterior como referencia).</a:t>
            </a:r>
            <a:endParaRPr lang="es-MX" sz="3200" dirty="0">
              <a:solidFill>
                <a:srgbClr val="00B050"/>
              </a:solidFill>
              <a:effectLst/>
              <a:latin typeface="Helvetica" pitchFamily="2" charset="0"/>
            </a:endParaRPr>
          </a:p>
        </p:txBody>
      </p:sp>
    </p:spTree>
    <p:extLst>
      <p:ext uri="{BB962C8B-B14F-4D97-AF65-F5344CB8AC3E}">
        <p14:creationId xmlns:p14="http://schemas.microsoft.com/office/powerpoint/2010/main" val="39458421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45EC3-A93E-B4EB-60FC-6668F75DA75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827446E-5EE7-9BB7-B3C9-E697A6FAB697}"/>
              </a:ext>
            </a:extLst>
          </p:cNvPr>
          <p:cNvSpPr>
            <a:spLocks noGrp="1"/>
          </p:cNvSpPr>
          <p:nvPr>
            <p:ph type="title"/>
          </p:nvPr>
        </p:nvSpPr>
        <p:spPr>
          <a:xfrm>
            <a:off x="0" y="0"/>
            <a:ext cx="9144000" cy="1143000"/>
          </a:xfrm>
        </p:spPr>
        <p:txBody>
          <a:bodyPr>
            <a:normAutofit fontScale="90000"/>
          </a:bodyPr>
          <a:lstStyle/>
          <a:p>
            <a:pPr algn="ctr"/>
            <a:r>
              <a:rPr lang="es-MX" dirty="0"/>
              <a:t>Ejemplo adicional: ejemplo completo con la API de GCM</a:t>
            </a:r>
            <a:endParaRPr lang="es-ES" dirty="0"/>
          </a:p>
        </p:txBody>
      </p:sp>
      <p:sp>
        <p:nvSpPr>
          <p:cNvPr id="9" name="8 CuadroTexto">
            <a:extLst>
              <a:ext uri="{FF2B5EF4-FFF2-40B4-BE49-F238E27FC236}">
                <a16:creationId xmlns:a16="http://schemas.microsoft.com/office/drawing/2014/main" id="{DD7C6076-1F99-10EC-0C8D-2574F644C5D7}"/>
              </a:ext>
            </a:extLst>
          </p:cNvPr>
          <p:cNvSpPr txBox="1"/>
          <p:nvPr/>
        </p:nvSpPr>
        <p:spPr>
          <a:xfrm>
            <a:off x="185057" y="1143000"/>
            <a:ext cx="8752114" cy="5016758"/>
          </a:xfrm>
          <a:prstGeom prst="rect">
            <a:avLst/>
          </a:prstGeom>
          <a:noFill/>
        </p:spPr>
        <p:txBody>
          <a:bodyPr wrap="square" rtlCol="0">
            <a:spAutoFit/>
          </a:bodyPr>
          <a:lstStyle/>
          <a:p>
            <a:pPr algn="just"/>
            <a:r>
              <a:rPr lang="es-MX" sz="3200" dirty="0">
                <a:latin typeface="Helvetica" pitchFamily="2" charset="0"/>
              </a:rPr>
              <a:t>Estos </a:t>
            </a:r>
            <a:r>
              <a:rPr lang="es-MX" sz="3200" dirty="0">
                <a:solidFill>
                  <a:srgbClr val="00B050"/>
                </a:solidFill>
                <a:latin typeface="Helvetica" pitchFamily="2" charset="0"/>
              </a:rPr>
              <a:t>resultados difieren de los observados anteriormente</a:t>
            </a:r>
            <a:r>
              <a:rPr lang="es-MX" sz="3200" dirty="0">
                <a:latin typeface="Helvetica" pitchFamily="2" charset="0"/>
              </a:rPr>
              <a:t>. Esto se debe a que la </a:t>
            </a:r>
            <a:r>
              <a:rPr lang="es-MX" sz="3200" dirty="0">
                <a:solidFill>
                  <a:srgbClr val="00B050"/>
                </a:solidFill>
                <a:latin typeface="Helvetica" pitchFamily="2" charset="0"/>
              </a:rPr>
              <a:t>API de GCM, por defecto, devuelve resultados en función del cambio de varianza de la variable de resultado al eliminar la arista de la variable de origen</a:t>
            </a:r>
            <a:r>
              <a:rPr lang="es-MX" sz="3200" dirty="0">
                <a:latin typeface="Helvetica" pitchFamily="2" charset="0"/>
              </a:rPr>
              <a:t>. </a:t>
            </a:r>
          </a:p>
          <a:p>
            <a:pPr algn="just"/>
            <a:endParaRPr lang="es-MX" sz="3200" dirty="0">
              <a:latin typeface="Helvetica" pitchFamily="2" charset="0"/>
            </a:endParaRPr>
          </a:p>
          <a:p>
            <a:pPr algn="just"/>
            <a:r>
              <a:rPr lang="es-MX" sz="3200" dirty="0">
                <a:latin typeface="Helvetica" pitchFamily="2" charset="0"/>
              </a:rPr>
              <a:t>Este </a:t>
            </a:r>
            <a:r>
              <a:rPr lang="es-MX" sz="3200" dirty="0">
                <a:solidFill>
                  <a:srgbClr val="7030A0"/>
                </a:solidFill>
                <a:latin typeface="Helvetica" pitchFamily="2" charset="0"/>
              </a:rPr>
              <a:t>comportamiento se puede modificar y usted puede definir sus propias funciones de estimación</a:t>
            </a:r>
            <a:r>
              <a:rPr lang="es-MX" sz="3200" dirty="0">
                <a:latin typeface="Helvetica" pitchFamily="2" charset="0"/>
              </a:rPr>
              <a:t>.</a:t>
            </a:r>
            <a:endParaRPr lang="es-MX" sz="3200" dirty="0">
              <a:effectLst/>
              <a:latin typeface="Helvetica" pitchFamily="2" charset="0"/>
            </a:endParaRPr>
          </a:p>
        </p:txBody>
      </p:sp>
    </p:spTree>
    <p:extLst>
      <p:ext uri="{BB962C8B-B14F-4D97-AF65-F5344CB8AC3E}">
        <p14:creationId xmlns:p14="http://schemas.microsoft.com/office/powerpoint/2010/main" val="9078279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6E604-DF7B-EF1B-F119-E8B3610B9C2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5ED1848-763D-9A21-EFF5-7D82B0ECF614}"/>
              </a:ext>
            </a:extLst>
          </p:cNvPr>
          <p:cNvSpPr>
            <a:spLocks noGrp="1"/>
          </p:cNvSpPr>
          <p:nvPr>
            <p:ph type="title"/>
          </p:nvPr>
        </p:nvSpPr>
        <p:spPr>
          <a:xfrm>
            <a:off x="0" y="0"/>
            <a:ext cx="9144000" cy="1143000"/>
          </a:xfrm>
        </p:spPr>
        <p:txBody>
          <a:bodyPr>
            <a:normAutofit fontScale="90000"/>
          </a:bodyPr>
          <a:lstStyle/>
          <a:p>
            <a:pPr algn="ctr"/>
            <a:r>
              <a:rPr lang="es-MX" dirty="0"/>
              <a:t>Ejemplo adicional: ejemplo completo con la API de GCM</a:t>
            </a:r>
            <a:endParaRPr lang="es-ES" dirty="0"/>
          </a:p>
        </p:txBody>
      </p:sp>
      <p:sp>
        <p:nvSpPr>
          <p:cNvPr id="9" name="8 CuadroTexto">
            <a:extLst>
              <a:ext uri="{FF2B5EF4-FFF2-40B4-BE49-F238E27FC236}">
                <a16:creationId xmlns:a16="http://schemas.microsoft.com/office/drawing/2014/main" id="{853B3D9D-1173-D1A1-2C74-0C001CA1F175}"/>
              </a:ext>
            </a:extLst>
          </p:cNvPr>
          <p:cNvSpPr txBox="1"/>
          <p:nvPr/>
        </p:nvSpPr>
        <p:spPr>
          <a:xfrm>
            <a:off x="185057" y="1143000"/>
            <a:ext cx="8752114" cy="5509200"/>
          </a:xfrm>
          <a:prstGeom prst="rect">
            <a:avLst/>
          </a:prstGeom>
          <a:noFill/>
        </p:spPr>
        <p:txBody>
          <a:bodyPr wrap="square" rtlCol="0">
            <a:spAutoFit/>
          </a:bodyPr>
          <a:lstStyle/>
          <a:p>
            <a:pPr algn="just">
              <a:buNone/>
            </a:pPr>
            <a:r>
              <a:rPr lang="es-MX" sz="3200" dirty="0">
                <a:solidFill>
                  <a:srgbClr val="161615"/>
                </a:solidFill>
                <a:effectLst/>
                <a:latin typeface="Helvetica" pitchFamily="2" charset="0"/>
              </a:rPr>
              <a:t>Una gran característica de la API de GCM es que, al crear y ajustar un modelo, </a:t>
            </a:r>
            <a:r>
              <a:rPr lang="es-MX" sz="3200" dirty="0">
                <a:solidFill>
                  <a:srgbClr val="7030A0"/>
                </a:solidFill>
                <a:effectLst/>
                <a:latin typeface="Helvetica" pitchFamily="2" charset="0"/>
              </a:rPr>
              <a:t>se pueden responder fácilmente diferentes tipos de consultas causales</a:t>
            </a:r>
            <a:r>
              <a:rPr lang="es-MX" sz="3200" dirty="0">
                <a:solidFill>
                  <a:srgbClr val="161615"/>
                </a:solidFill>
                <a:effectLst/>
                <a:latin typeface="Helvetica" pitchFamily="2" charset="0"/>
              </a:rPr>
              <a:t>.</a:t>
            </a:r>
          </a:p>
          <a:p>
            <a:pPr algn="just">
              <a:buNone/>
            </a:pPr>
            <a:endParaRPr lang="es-MX" sz="3200" dirty="0">
              <a:solidFill>
                <a:srgbClr val="161615"/>
              </a:solidFill>
              <a:effectLst/>
              <a:latin typeface="Helvetica" pitchFamily="2" charset="0"/>
            </a:endParaRPr>
          </a:p>
          <a:p>
            <a:pPr algn="just">
              <a:buNone/>
            </a:pPr>
            <a:r>
              <a:rPr lang="es-MX" sz="3200" dirty="0">
                <a:solidFill>
                  <a:srgbClr val="161615"/>
                </a:solidFill>
                <a:effectLst/>
                <a:latin typeface="Helvetica" pitchFamily="2" charset="0"/>
              </a:rPr>
              <a:t>Por ejemplo, </a:t>
            </a:r>
            <a:r>
              <a:rPr lang="es-MX" sz="3200" dirty="0">
                <a:solidFill>
                  <a:schemeClr val="accent6">
                    <a:lumMod val="60000"/>
                    <a:lumOff val="40000"/>
                  </a:schemeClr>
                </a:solidFill>
                <a:effectLst/>
                <a:latin typeface="Helvetica" pitchFamily="2" charset="0"/>
              </a:rPr>
              <a:t>se pueden generar contrafácticos</a:t>
            </a:r>
            <a:r>
              <a:rPr lang="es-MX" sz="3200" dirty="0">
                <a:solidFill>
                  <a:srgbClr val="161615"/>
                </a:solidFill>
                <a:effectLst/>
                <a:latin typeface="Helvetica" pitchFamily="2" charset="0"/>
              </a:rPr>
              <a:t>:</a:t>
            </a:r>
          </a:p>
          <a:p>
            <a:pPr algn="just">
              <a:buNone/>
            </a:pPr>
            <a:r>
              <a:rPr lang="es-MX" sz="3200" dirty="0">
                <a:solidFill>
                  <a:srgbClr val="00B0F0"/>
                </a:solidFill>
                <a:effectLst/>
                <a:latin typeface="Helvetica" pitchFamily="2" charset="0"/>
              </a:rPr>
              <a:t>gcm.counterfactual_samples(</a:t>
            </a:r>
          </a:p>
          <a:p>
            <a:pPr algn="just">
              <a:buNone/>
            </a:pPr>
            <a:r>
              <a:rPr lang="es-MX" sz="3200" dirty="0">
                <a:solidFill>
                  <a:srgbClr val="00B0F0"/>
                </a:solidFill>
                <a:effectLst/>
                <a:latin typeface="Helvetica" pitchFamily="2" charset="0"/>
              </a:rPr>
              <a:t>causal_model,</a:t>
            </a:r>
          </a:p>
          <a:p>
            <a:pPr algn="just">
              <a:buNone/>
            </a:pPr>
            <a:r>
              <a:rPr lang="es-MX" sz="3200" dirty="0">
                <a:solidFill>
                  <a:srgbClr val="00B0F0"/>
                </a:solidFill>
                <a:effectLst/>
                <a:latin typeface="Helvetica" pitchFamily="2" charset="0"/>
              </a:rPr>
              <a:t>{'X': lambda x: .21},</a:t>
            </a:r>
          </a:p>
          <a:p>
            <a:pPr algn="just">
              <a:buNone/>
            </a:pPr>
            <a:r>
              <a:rPr lang="es-MX" sz="3200" dirty="0">
                <a:solidFill>
                  <a:srgbClr val="00B0F0"/>
                </a:solidFill>
                <a:effectLst/>
                <a:latin typeface="Helvetica" pitchFamily="2" charset="0"/>
              </a:rPr>
              <a:t>observed_data = pd.DataFrame( data = dict( X = [.5], Y=[.75], S=[.5], Q=[.4], P=[.34])))</a:t>
            </a:r>
          </a:p>
        </p:txBody>
      </p:sp>
    </p:spTree>
    <p:extLst>
      <p:ext uri="{BB962C8B-B14F-4D97-AF65-F5344CB8AC3E}">
        <p14:creationId xmlns:p14="http://schemas.microsoft.com/office/powerpoint/2010/main" val="25522129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A4162-D842-F0EA-7779-5F54C7D379B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DEEE06B-B14C-A8BA-FCA8-13B24C4C136E}"/>
              </a:ext>
            </a:extLst>
          </p:cNvPr>
          <p:cNvSpPr>
            <a:spLocks noGrp="1"/>
          </p:cNvSpPr>
          <p:nvPr>
            <p:ph type="title"/>
          </p:nvPr>
        </p:nvSpPr>
        <p:spPr>
          <a:xfrm>
            <a:off x="0" y="0"/>
            <a:ext cx="9144000" cy="1143000"/>
          </a:xfrm>
        </p:spPr>
        <p:txBody>
          <a:bodyPr>
            <a:normAutofit fontScale="90000"/>
          </a:bodyPr>
          <a:lstStyle/>
          <a:p>
            <a:pPr algn="ctr"/>
            <a:r>
              <a:rPr lang="es-MX" dirty="0"/>
              <a:t>Ejemplo adicional: ejemplo completo con la API de GCM</a:t>
            </a:r>
            <a:endParaRPr lang="es-ES" dirty="0"/>
          </a:p>
        </p:txBody>
      </p:sp>
      <p:sp>
        <p:nvSpPr>
          <p:cNvPr id="9" name="8 CuadroTexto">
            <a:extLst>
              <a:ext uri="{FF2B5EF4-FFF2-40B4-BE49-F238E27FC236}">
                <a16:creationId xmlns:a16="http://schemas.microsoft.com/office/drawing/2014/main" id="{B2F34382-1872-C5F3-D151-2B35C91DFA52}"/>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161615"/>
                </a:solidFill>
                <a:latin typeface="Helvetica" pitchFamily="2" charset="0"/>
              </a:rPr>
              <a:t>Esto nos da el siguiente resultado:</a:t>
            </a:r>
          </a:p>
          <a:p>
            <a:pPr algn="just"/>
            <a:endParaRPr lang="es-MX" sz="3200" dirty="0">
              <a:solidFill>
                <a:srgbClr val="161615"/>
              </a:solidFill>
              <a:latin typeface="Helvetica" pitchFamily="2" charset="0"/>
            </a:endParaRPr>
          </a:p>
          <a:p>
            <a:pPr algn="just"/>
            <a:endParaRPr lang="es-MX" sz="3200" dirty="0">
              <a:solidFill>
                <a:srgbClr val="161615"/>
              </a:solidFill>
              <a:latin typeface="Helvetica" pitchFamily="2" charset="0"/>
            </a:endParaRPr>
          </a:p>
          <a:p>
            <a:pPr algn="just"/>
            <a:endParaRPr lang="es-MX" sz="3200" dirty="0">
              <a:solidFill>
                <a:srgbClr val="161615"/>
              </a:solidFill>
              <a:latin typeface="Helvetica" pitchFamily="2" charset="0"/>
            </a:endParaRPr>
          </a:p>
          <a:p>
            <a:pPr algn="just"/>
            <a:endParaRPr lang="es-MX" sz="3200" dirty="0">
              <a:solidFill>
                <a:srgbClr val="161615"/>
              </a:solidFill>
              <a:latin typeface="Helvetica" pitchFamily="2" charset="0"/>
            </a:endParaRPr>
          </a:p>
          <a:p>
            <a:pPr algn="just"/>
            <a:endParaRPr lang="es-MX" sz="3200" dirty="0">
              <a:solidFill>
                <a:srgbClr val="161615"/>
              </a:solidFill>
              <a:latin typeface="Helvetica" pitchFamily="2" charset="0"/>
            </a:endParaRPr>
          </a:p>
          <a:p>
            <a:pPr algn="just"/>
            <a:endParaRPr lang="es-MX" sz="3200" dirty="0">
              <a:solidFill>
                <a:srgbClr val="161615"/>
              </a:solidFill>
              <a:latin typeface="Helvetica" pitchFamily="2" charset="0"/>
            </a:endParaRPr>
          </a:p>
          <a:p>
            <a:pPr algn="just"/>
            <a:r>
              <a:rPr lang="es-MX" sz="3200" dirty="0">
                <a:solidFill>
                  <a:srgbClr val="00B0F0"/>
                </a:solidFill>
                <a:latin typeface="Helvetica" pitchFamily="2" charset="0"/>
              </a:rPr>
              <a:t>Contrafácticos de nuestro GCM cuando X se establece en 0.21</a:t>
            </a:r>
          </a:p>
        </p:txBody>
      </p:sp>
      <p:pic>
        <p:nvPicPr>
          <p:cNvPr id="4" name="Imagen 3">
            <a:extLst>
              <a:ext uri="{FF2B5EF4-FFF2-40B4-BE49-F238E27FC236}">
                <a16:creationId xmlns:a16="http://schemas.microsoft.com/office/drawing/2014/main" id="{A3D2BC82-CDA8-0111-73F7-DE0EDA107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21" y="1970314"/>
            <a:ext cx="8159618" cy="2155371"/>
          </a:xfrm>
          <a:prstGeom prst="rect">
            <a:avLst/>
          </a:prstGeom>
        </p:spPr>
      </p:pic>
    </p:spTree>
    <p:extLst>
      <p:ext uri="{BB962C8B-B14F-4D97-AF65-F5344CB8AC3E}">
        <p14:creationId xmlns:p14="http://schemas.microsoft.com/office/powerpoint/2010/main" val="3000634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44712-1D3E-21C7-3396-96B0B45DA0B2}"/>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E0E7ECB5-02C3-0D83-99EE-58524445BA17}"/>
              </a:ext>
            </a:extLst>
          </p:cNvPr>
          <p:cNvSpPr>
            <a:spLocks noGrp="1"/>
          </p:cNvSpPr>
          <p:nvPr>
            <p:ph type="title"/>
          </p:nvPr>
        </p:nvSpPr>
        <p:spPr/>
        <p:txBody>
          <a:bodyPr/>
          <a:lstStyle/>
          <a:p>
            <a:r>
              <a:rPr lang="es-ES_tradnl" dirty="0"/>
              <a:t>Ecosistema causal de Python</a:t>
            </a:r>
          </a:p>
        </p:txBody>
      </p:sp>
      <p:sp>
        <p:nvSpPr>
          <p:cNvPr id="5" name="Rectángulo 4">
            <a:extLst>
              <a:ext uri="{FF2B5EF4-FFF2-40B4-BE49-F238E27FC236}">
                <a16:creationId xmlns:a16="http://schemas.microsoft.com/office/drawing/2014/main" id="{1B8D88B9-E003-D263-93BE-0215E94B268F}"/>
              </a:ext>
            </a:extLst>
          </p:cNvPr>
          <p:cNvSpPr/>
          <p:nvPr/>
        </p:nvSpPr>
        <p:spPr>
          <a:xfrm>
            <a:off x="183823" y="902864"/>
            <a:ext cx="8776353" cy="4524315"/>
          </a:xfrm>
          <a:prstGeom prst="rect">
            <a:avLst/>
          </a:prstGeom>
        </p:spPr>
        <p:txBody>
          <a:bodyPr wrap="square">
            <a:spAutoFit/>
          </a:bodyPr>
          <a:lstStyle/>
          <a:p>
            <a:pPr algn="just"/>
            <a:r>
              <a:rPr lang="es-MX" sz="3200" dirty="0">
                <a:solidFill>
                  <a:srgbClr val="C00000"/>
                </a:solidFill>
              </a:rPr>
              <a:t>GRAPL (grapl-causal)</a:t>
            </a:r>
            <a:r>
              <a:rPr lang="es-MX" sz="3200" dirty="0"/>
              <a:t>: </a:t>
            </a:r>
            <a:r>
              <a:rPr lang="es-MX" sz="3200" dirty="0">
                <a:solidFill>
                  <a:srgbClr val="C00000"/>
                </a:solidFill>
              </a:rPr>
              <a:t>Biblioteca computacional para trabajar con grafos causales</a:t>
            </a:r>
            <a:r>
              <a:rPr lang="es-MX" sz="3200" dirty="0"/>
              <a:t>. Incluye </a:t>
            </a:r>
            <a:r>
              <a:rPr lang="es-MX" sz="3200" dirty="0">
                <a:solidFill>
                  <a:srgbClr val="C00000"/>
                </a:solidFill>
              </a:rPr>
              <a:t>algoritmos avanzados de identificación, como grafos acíclicos dirigidos (DAG)</a:t>
            </a:r>
            <a:r>
              <a:rPr lang="es-MX" sz="3200" dirty="0"/>
              <a:t>.</a:t>
            </a:r>
          </a:p>
          <a:p>
            <a:pPr algn="just"/>
            <a:endParaRPr lang="es-MX" sz="3200" dirty="0"/>
          </a:p>
          <a:p>
            <a:pPr algn="just"/>
            <a:r>
              <a:rPr lang="es-MX" sz="3200" dirty="0">
                <a:solidFill>
                  <a:srgbClr val="FFC000"/>
                </a:solidFill>
              </a:rPr>
              <a:t>LiNGAM</a:t>
            </a:r>
            <a:r>
              <a:rPr lang="es-MX" sz="3200" dirty="0"/>
              <a:t>: </a:t>
            </a:r>
            <a:r>
              <a:rPr lang="es-MX" sz="3200" dirty="0">
                <a:solidFill>
                  <a:srgbClr val="FFC000"/>
                </a:solidFill>
              </a:rPr>
              <a:t>Paquete de descubrimiento causal que implementa varios algoritmos de la familia LiNGAM</a:t>
            </a:r>
            <a:r>
              <a:rPr lang="es-MX" sz="3200" dirty="0"/>
              <a:t>.</a:t>
            </a:r>
          </a:p>
        </p:txBody>
      </p:sp>
    </p:spTree>
    <p:extLst>
      <p:ext uri="{BB962C8B-B14F-4D97-AF65-F5344CB8AC3E}">
        <p14:creationId xmlns:p14="http://schemas.microsoft.com/office/powerpoint/2010/main" val="33401341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32EB-E859-1EBA-0033-2C8CA4BC17D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9CA917D-7D86-CFE7-1976-28C519682AED}"/>
              </a:ext>
            </a:extLst>
          </p:cNvPr>
          <p:cNvSpPr>
            <a:spLocks noGrp="1"/>
          </p:cNvSpPr>
          <p:nvPr>
            <p:ph type="title"/>
          </p:nvPr>
        </p:nvSpPr>
        <p:spPr>
          <a:xfrm>
            <a:off x="0" y="0"/>
            <a:ext cx="9144000" cy="1143000"/>
          </a:xfrm>
        </p:spPr>
        <p:txBody>
          <a:bodyPr>
            <a:normAutofit/>
          </a:bodyPr>
          <a:lstStyle/>
          <a:p>
            <a:pPr algn="ctr"/>
            <a:r>
              <a:rPr lang="es-MX" dirty="0"/>
              <a:t>Referencias</a:t>
            </a:r>
            <a:endParaRPr lang="es-ES" dirty="0"/>
          </a:p>
        </p:txBody>
      </p:sp>
      <p:sp>
        <p:nvSpPr>
          <p:cNvPr id="9" name="8 CuadroTexto">
            <a:extLst>
              <a:ext uri="{FF2B5EF4-FFF2-40B4-BE49-F238E27FC236}">
                <a16:creationId xmlns:a16="http://schemas.microsoft.com/office/drawing/2014/main" id="{BEDF310E-32F7-FA3B-AA27-5AC227690939}"/>
              </a:ext>
            </a:extLst>
          </p:cNvPr>
          <p:cNvSpPr txBox="1"/>
          <p:nvPr/>
        </p:nvSpPr>
        <p:spPr>
          <a:xfrm>
            <a:off x="185057" y="1143000"/>
            <a:ext cx="8752114" cy="1077218"/>
          </a:xfrm>
          <a:prstGeom prst="rect">
            <a:avLst/>
          </a:prstGeom>
          <a:noFill/>
        </p:spPr>
        <p:txBody>
          <a:bodyPr wrap="square" rtlCol="0">
            <a:spAutoFit/>
          </a:bodyPr>
          <a:lstStyle/>
          <a:p>
            <a:pPr algn="just"/>
            <a:r>
              <a:rPr lang="es-MX" sz="3200">
                <a:solidFill>
                  <a:schemeClr val="accent4">
                    <a:lumMod val="75000"/>
                  </a:schemeClr>
                </a:solidFill>
              </a:rPr>
              <a:t>Aleksander Molak, “Causal inference and Discovery in Python”, Packt</a:t>
            </a:r>
            <a:endParaRPr lang="es-MX" sz="3200" dirty="0">
              <a:solidFill>
                <a:srgbClr val="92D050"/>
              </a:solidFill>
            </a:endParaRPr>
          </a:p>
        </p:txBody>
      </p:sp>
    </p:spTree>
    <p:extLst>
      <p:ext uri="{BB962C8B-B14F-4D97-AF65-F5344CB8AC3E}">
        <p14:creationId xmlns:p14="http://schemas.microsoft.com/office/powerpoint/2010/main" val="36512340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latin typeface="Montserrat" panose="00000500000000000000" pitchFamily="2" charset="0"/>
              </a:rPr>
              <a:t>¿Preguntas?</a:t>
            </a:r>
          </a:p>
        </p:txBody>
      </p:sp>
      <p:sp>
        <p:nvSpPr>
          <p:cNvPr id="3" name="Subtítulo 2"/>
          <p:cNvSpPr>
            <a:spLocks noGrp="1"/>
          </p:cNvSpPr>
          <p:nvPr>
            <p:ph type="subTitle"/>
          </p:nvPr>
        </p:nvSpPr>
        <p:spPr>
          <a:xfrm>
            <a:off x="0" y="2105247"/>
            <a:ext cx="9144000" cy="2902688"/>
          </a:xfrm>
        </p:spPr>
        <p:txBody>
          <a:bodyPr/>
          <a:lstStyle/>
          <a:p>
            <a:r>
              <a:rPr lang="es-ES_tradnl" sz="3600" dirty="0">
                <a:solidFill>
                  <a:schemeClr val="tx1"/>
                </a:solidFill>
                <a:latin typeface="Montserrat" panose="00000500000000000000" pitchFamily="2" charset="0"/>
              </a:rPr>
              <a:t>¡Muchas Gracias!</a:t>
            </a:r>
          </a:p>
          <a:p>
            <a:endParaRPr lang="es-ES_tradnl" sz="3600" dirty="0">
              <a:latin typeface="Montserrat" panose="00000500000000000000" pitchFamily="2" charset="0"/>
            </a:endParaRPr>
          </a:p>
          <a:p>
            <a:r>
              <a:rPr lang="es-ES_tradnl" sz="3600" dirty="0">
                <a:latin typeface="Montserrat" panose="00000500000000000000" pitchFamily="2" charset="0"/>
                <a:hlinkClick r:id="rId3"/>
              </a:rPr>
              <a:t>juan.or@morelia.tecnm.mx</a:t>
            </a:r>
            <a:endParaRPr lang="es-ES_tradnl" sz="3600" dirty="0">
              <a:latin typeface="Montserrat" panose="00000500000000000000" pitchFamily="2" charset="0"/>
            </a:endParaRPr>
          </a:p>
        </p:txBody>
      </p:sp>
    </p:spTree>
    <p:extLst>
      <p:ext uri="{BB962C8B-B14F-4D97-AF65-F5344CB8AC3E}">
        <p14:creationId xmlns:p14="http://schemas.microsoft.com/office/powerpoint/2010/main" val="80262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7B0D2-184D-CCCD-2B52-D352212C028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C9FDB605-0990-4BD8-DA05-8A1228E5B4A7}"/>
              </a:ext>
            </a:extLst>
          </p:cNvPr>
          <p:cNvSpPr>
            <a:spLocks noGrp="1"/>
          </p:cNvSpPr>
          <p:nvPr>
            <p:ph type="title"/>
          </p:nvPr>
        </p:nvSpPr>
        <p:spPr/>
        <p:txBody>
          <a:bodyPr/>
          <a:lstStyle/>
          <a:p>
            <a:r>
              <a:rPr lang="es-ES_tradnl" dirty="0"/>
              <a:t>Ecosistema causal de Python</a:t>
            </a:r>
          </a:p>
        </p:txBody>
      </p:sp>
      <p:sp>
        <p:nvSpPr>
          <p:cNvPr id="5" name="Rectángulo 4">
            <a:extLst>
              <a:ext uri="{FF2B5EF4-FFF2-40B4-BE49-F238E27FC236}">
                <a16:creationId xmlns:a16="http://schemas.microsoft.com/office/drawing/2014/main" id="{10ACFAAD-CF4C-0928-F02E-D2239601D765}"/>
              </a:ext>
            </a:extLst>
          </p:cNvPr>
          <p:cNvSpPr/>
          <p:nvPr/>
        </p:nvSpPr>
        <p:spPr>
          <a:xfrm>
            <a:off x="183823" y="902864"/>
            <a:ext cx="8776353" cy="6494085"/>
          </a:xfrm>
          <a:prstGeom prst="rect">
            <a:avLst/>
          </a:prstGeom>
        </p:spPr>
        <p:txBody>
          <a:bodyPr wrap="square">
            <a:spAutoFit/>
          </a:bodyPr>
          <a:lstStyle/>
          <a:p>
            <a:pPr algn="just"/>
            <a:r>
              <a:rPr lang="es-MX" sz="3200" dirty="0">
                <a:solidFill>
                  <a:srgbClr val="FFC000"/>
                </a:solidFill>
              </a:rPr>
              <a:t>PySensemakr</a:t>
            </a:r>
            <a:r>
              <a:rPr lang="es-MX" sz="3200" dirty="0"/>
              <a:t>: </a:t>
            </a:r>
            <a:r>
              <a:rPr lang="es-MX" sz="3200" dirty="0">
                <a:solidFill>
                  <a:srgbClr val="FFC000"/>
                </a:solidFill>
              </a:rPr>
              <a:t>Implementación en Python de la biblioteca sensemakr de R</a:t>
            </a:r>
            <a:r>
              <a:rPr lang="es-MX" sz="3200" dirty="0"/>
              <a:t>. Implementa varias </a:t>
            </a:r>
            <a:r>
              <a:rPr lang="es-MX" sz="3200" dirty="0">
                <a:solidFill>
                  <a:srgbClr val="FFC000"/>
                </a:solidFill>
              </a:rPr>
              <a:t>herramientas de análisis de sensibilidad causal para modelos de regresión</a:t>
            </a:r>
            <a:r>
              <a:rPr lang="es-MX" sz="3200" dirty="0"/>
              <a:t>.</a:t>
            </a:r>
          </a:p>
          <a:p>
            <a:pPr algn="just"/>
            <a:endParaRPr lang="es-MX" sz="3200" dirty="0"/>
          </a:p>
          <a:p>
            <a:pPr algn="just"/>
            <a:r>
              <a:rPr lang="es-MX" sz="3200" dirty="0"/>
              <a:t>Semopy: Paquete para el modelado de ecuaciones estructurales en Python: https://semopy.com/.</a:t>
            </a:r>
          </a:p>
          <a:p>
            <a:pPr algn="just"/>
            <a:endParaRPr lang="es-MX" sz="3200" dirty="0"/>
          </a:p>
          <a:p>
            <a:pPr algn="just"/>
            <a:r>
              <a:rPr lang="es-MX" sz="3200" dirty="0"/>
              <a:t>scikit-uplift: una biblioteca centrada en el modelado de elevación utilizando una API de estilo sklearn: https://www.uplift-modeling.com/en/latest/user_guide/index.html.</a:t>
            </a:r>
          </a:p>
        </p:txBody>
      </p:sp>
    </p:spTree>
    <p:extLst>
      <p:ext uri="{BB962C8B-B14F-4D97-AF65-F5344CB8AC3E}">
        <p14:creationId xmlns:p14="http://schemas.microsoft.com/office/powerpoint/2010/main" val="2520093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AD778-F7E0-1F6D-C4EF-3E07BF7A2BB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3B238DB1-805E-F908-0B20-499DD012B5D1}"/>
              </a:ext>
            </a:extLst>
          </p:cNvPr>
          <p:cNvSpPr>
            <a:spLocks noGrp="1"/>
          </p:cNvSpPr>
          <p:nvPr>
            <p:ph type="title"/>
          </p:nvPr>
        </p:nvSpPr>
        <p:spPr/>
        <p:txBody>
          <a:bodyPr/>
          <a:lstStyle/>
          <a:p>
            <a:r>
              <a:rPr lang="es-ES_tradnl" dirty="0"/>
              <a:t>Ecosistema causal de Python</a:t>
            </a:r>
          </a:p>
        </p:txBody>
      </p:sp>
      <p:sp>
        <p:nvSpPr>
          <p:cNvPr id="5" name="Rectángulo 4">
            <a:extLst>
              <a:ext uri="{FF2B5EF4-FFF2-40B4-BE49-F238E27FC236}">
                <a16:creationId xmlns:a16="http://schemas.microsoft.com/office/drawing/2014/main" id="{33C6CF6C-629E-A59E-6FE2-A454DA769994}"/>
              </a:ext>
            </a:extLst>
          </p:cNvPr>
          <p:cNvSpPr/>
          <p:nvPr/>
        </p:nvSpPr>
        <p:spPr>
          <a:xfrm>
            <a:off x="183823" y="902864"/>
            <a:ext cx="8776353" cy="5509200"/>
          </a:xfrm>
          <a:prstGeom prst="rect">
            <a:avLst/>
          </a:prstGeom>
        </p:spPr>
        <p:txBody>
          <a:bodyPr wrap="square">
            <a:spAutoFit/>
          </a:bodyPr>
          <a:lstStyle/>
          <a:p>
            <a:pPr algn="just"/>
            <a:r>
              <a:rPr lang="es-MX" sz="3200" dirty="0">
                <a:solidFill>
                  <a:srgbClr val="FFC000"/>
                </a:solidFill>
              </a:rPr>
              <a:t>PySensemakr</a:t>
            </a:r>
            <a:r>
              <a:rPr lang="es-MX" sz="3200" dirty="0"/>
              <a:t>: </a:t>
            </a:r>
            <a:r>
              <a:rPr lang="es-MX" sz="3200" dirty="0">
                <a:solidFill>
                  <a:srgbClr val="FFC000"/>
                </a:solidFill>
              </a:rPr>
              <a:t>Implementación en Python de la biblioteca sensemakr de R</a:t>
            </a:r>
            <a:r>
              <a:rPr lang="es-MX" sz="3200" dirty="0"/>
              <a:t>. Implementa varias </a:t>
            </a:r>
            <a:r>
              <a:rPr lang="es-MX" sz="3200" dirty="0">
                <a:solidFill>
                  <a:srgbClr val="FFC000"/>
                </a:solidFill>
              </a:rPr>
              <a:t>herramientas de análisis de sensibilidad causal para modelos de regresión</a:t>
            </a:r>
            <a:r>
              <a:rPr lang="es-MX" sz="3200" dirty="0"/>
              <a:t>.</a:t>
            </a:r>
          </a:p>
          <a:p>
            <a:pPr algn="just"/>
            <a:endParaRPr lang="es-MX" sz="3200" dirty="0"/>
          </a:p>
          <a:p>
            <a:pPr algn="just"/>
            <a:r>
              <a:rPr lang="es-MX" sz="3200" dirty="0">
                <a:solidFill>
                  <a:srgbClr val="92D050"/>
                </a:solidFill>
              </a:rPr>
              <a:t>Semopy</a:t>
            </a:r>
            <a:r>
              <a:rPr lang="es-MX" sz="3200" dirty="0"/>
              <a:t>: </a:t>
            </a:r>
            <a:r>
              <a:rPr lang="es-MX" sz="3200" dirty="0">
                <a:solidFill>
                  <a:srgbClr val="92D050"/>
                </a:solidFill>
              </a:rPr>
              <a:t>Paquete para el modelado de ecuaciones estructurales en Python</a:t>
            </a:r>
            <a:r>
              <a:rPr lang="es-MX" sz="3200" dirty="0"/>
              <a:t>.</a:t>
            </a:r>
          </a:p>
          <a:p>
            <a:pPr algn="just"/>
            <a:endParaRPr lang="es-MX" sz="3200" dirty="0"/>
          </a:p>
          <a:p>
            <a:pPr algn="just"/>
            <a:r>
              <a:rPr lang="es-MX" sz="3200" dirty="0">
                <a:solidFill>
                  <a:srgbClr val="7030A0"/>
                </a:solidFill>
              </a:rPr>
              <a:t>scikit-uplift</a:t>
            </a:r>
            <a:r>
              <a:rPr lang="es-MX" sz="3200" dirty="0"/>
              <a:t>: una </a:t>
            </a:r>
            <a:r>
              <a:rPr lang="es-MX" sz="3200" dirty="0">
                <a:solidFill>
                  <a:srgbClr val="7030A0"/>
                </a:solidFill>
              </a:rPr>
              <a:t>biblioteca centrada en el modelado de elevación utilizando una API de estilo sklearn</a:t>
            </a:r>
            <a:r>
              <a:rPr lang="es-MX" sz="3200" dirty="0"/>
              <a:t>.</a:t>
            </a:r>
          </a:p>
        </p:txBody>
      </p:sp>
    </p:spTree>
    <p:extLst>
      <p:ext uri="{BB962C8B-B14F-4D97-AF65-F5344CB8AC3E}">
        <p14:creationId xmlns:p14="http://schemas.microsoft.com/office/powerpoint/2010/main" val="4070354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FEF95-BE51-892D-ADD2-A3A24CE7F93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36E06C23-21B8-4942-3CD2-1D8AD31FD4F0}"/>
              </a:ext>
            </a:extLst>
          </p:cNvPr>
          <p:cNvSpPr>
            <a:spLocks noGrp="1"/>
          </p:cNvSpPr>
          <p:nvPr>
            <p:ph type="title"/>
          </p:nvPr>
        </p:nvSpPr>
        <p:spPr/>
        <p:txBody>
          <a:bodyPr/>
          <a:lstStyle/>
          <a:p>
            <a:r>
              <a:rPr lang="es-ES_tradnl" dirty="0"/>
              <a:t>Ecosistema causal de Python</a:t>
            </a:r>
          </a:p>
        </p:txBody>
      </p:sp>
      <p:sp>
        <p:nvSpPr>
          <p:cNvPr id="5" name="Rectángulo 4">
            <a:extLst>
              <a:ext uri="{FF2B5EF4-FFF2-40B4-BE49-F238E27FC236}">
                <a16:creationId xmlns:a16="http://schemas.microsoft.com/office/drawing/2014/main" id="{57CBB417-F12C-53D5-3D22-227F24971470}"/>
              </a:ext>
            </a:extLst>
          </p:cNvPr>
          <p:cNvSpPr/>
          <p:nvPr/>
        </p:nvSpPr>
        <p:spPr>
          <a:xfrm>
            <a:off x="183823" y="902864"/>
            <a:ext cx="8776353" cy="3046988"/>
          </a:xfrm>
          <a:prstGeom prst="rect">
            <a:avLst/>
          </a:prstGeom>
        </p:spPr>
        <p:txBody>
          <a:bodyPr wrap="square">
            <a:spAutoFit/>
          </a:bodyPr>
          <a:lstStyle/>
          <a:p>
            <a:pPr algn="just"/>
            <a:r>
              <a:rPr lang="es-MX" sz="3200" dirty="0">
                <a:solidFill>
                  <a:srgbClr val="7030A0"/>
                </a:solidFill>
              </a:rPr>
              <a:t>tfcausalimpact</a:t>
            </a:r>
            <a:r>
              <a:rPr lang="es-MX" sz="3200" dirty="0"/>
              <a:t>: Una </a:t>
            </a:r>
            <a:r>
              <a:rPr lang="es-MX" sz="3200" dirty="0">
                <a:solidFill>
                  <a:srgbClr val="7030A0"/>
                </a:solidFill>
              </a:rPr>
              <a:t>implementación nativa en Python de causalimpact de R, basada en TensorFlow Probability</a:t>
            </a:r>
            <a:r>
              <a:rPr lang="es-MX" sz="3200" dirty="0"/>
              <a:t>. Proporciona un </a:t>
            </a:r>
            <a:r>
              <a:rPr lang="es-MX" sz="3200" dirty="0">
                <a:solidFill>
                  <a:srgbClr val="7030A0"/>
                </a:solidFill>
              </a:rPr>
              <a:t>marco flexible para estimar efectos causales en datos de series temporales cuasi-experimentales mediante modelos bayesianos estructurales</a:t>
            </a:r>
            <a:r>
              <a:rPr lang="es-MX" sz="3200" dirty="0"/>
              <a:t>.</a:t>
            </a:r>
          </a:p>
        </p:txBody>
      </p:sp>
    </p:spTree>
    <p:extLst>
      <p:ext uri="{BB962C8B-B14F-4D97-AF65-F5344CB8AC3E}">
        <p14:creationId xmlns:p14="http://schemas.microsoft.com/office/powerpoint/2010/main" val="42789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B6872-D6A5-26BF-6E57-6DA6F8396C8E}"/>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62925E3-C815-39AD-AFF6-2D484905DCB4}"/>
              </a:ext>
            </a:extLst>
          </p:cNvPr>
          <p:cNvSpPr>
            <a:spLocks noGrp="1"/>
          </p:cNvSpPr>
          <p:nvPr>
            <p:ph type="title"/>
          </p:nvPr>
        </p:nvSpPr>
        <p:spPr/>
        <p:txBody>
          <a:bodyPr/>
          <a:lstStyle/>
          <a:p>
            <a:r>
              <a:rPr lang="es-ES_tradnl" dirty="0"/>
              <a:t>Ecosistema causal de Python</a:t>
            </a:r>
          </a:p>
        </p:txBody>
      </p:sp>
      <p:sp>
        <p:nvSpPr>
          <p:cNvPr id="5" name="Rectángulo 4">
            <a:extLst>
              <a:ext uri="{FF2B5EF4-FFF2-40B4-BE49-F238E27FC236}">
                <a16:creationId xmlns:a16="http://schemas.microsoft.com/office/drawing/2014/main" id="{59F97E41-D844-9FE5-DBBE-5690656D8E41}"/>
              </a:ext>
            </a:extLst>
          </p:cNvPr>
          <p:cNvSpPr/>
          <p:nvPr/>
        </p:nvSpPr>
        <p:spPr>
          <a:xfrm>
            <a:off x="183823" y="902864"/>
            <a:ext cx="8776353" cy="5509200"/>
          </a:xfrm>
          <a:prstGeom prst="rect">
            <a:avLst/>
          </a:prstGeom>
        </p:spPr>
        <p:txBody>
          <a:bodyPr wrap="square">
            <a:spAutoFit/>
          </a:bodyPr>
          <a:lstStyle/>
          <a:p>
            <a:pPr algn="just"/>
            <a:r>
              <a:rPr lang="es-MX" sz="3200" dirty="0">
                <a:solidFill>
                  <a:srgbClr val="0070C0"/>
                </a:solidFill>
              </a:rPr>
              <a:t>YLearn</a:t>
            </a:r>
            <a:r>
              <a:rPr lang="es-MX" sz="3200" dirty="0"/>
              <a:t>: Un </a:t>
            </a:r>
            <a:r>
              <a:rPr lang="es-MX" sz="3200" dirty="0">
                <a:solidFill>
                  <a:srgbClr val="0070C0"/>
                </a:solidFill>
              </a:rPr>
              <a:t>paquete que contiene una combinación de métodos causales, como varios estimadores de efectos causales, un algoritmo de descubrimiento causal </a:t>
            </a:r>
            <a:r>
              <a:rPr lang="es-MX" sz="3200" dirty="0"/>
              <a:t>(al momento de escribir este artículo) y otras utilidades.</a:t>
            </a:r>
          </a:p>
          <a:p>
            <a:pPr algn="just"/>
            <a:endParaRPr lang="es-MX" sz="3200" dirty="0"/>
          </a:p>
          <a:p>
            <a:pPr algn="just"/>
            <a:r>
              <a:rPr lang="es-MX" sz="3200" dirty="0"/>
              <a:t>Como puede ver, tenemos muchas opciones para elegir. Quizás se pregunte: </a:t>
            </a:r>
            <a:r>
              <a:rPr lang="es-MX" sz="3200" dirty="0">
                <a:solidFill>
                  <a:srgbClr val="FFC000"/>
                </a:solidFill>
              </a:rPr>
              <a:t>¿qué tienen de especial DoWhy y EconML para que hayamos elegido usar estos paquetes en el libro?</a:t>
            </a:r>
            <a:endParaRPr lang="en-US" sz="3200" dirty="0">
              <a:solidFill>
                <a:srgbClr val="FFC000"/>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7950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EAE87-5DB6-1652-5013-58504700C7D0}"/>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2CF6EE0-B4A4-3705-504D-62084B0B5C32}"/>
              </a:ext>
            </a:extLst>
          </p:cNvPr>
          <p:cNvSpPr>
            <a:spLocks noGrp="1"/>
          </p:cNvSpPr>
          <p:nvPr>
            <p:ph type="title"/>
          </p:nvPr>
        </p:nvSpPr>
        <p:spPr>
          <a:xfrm>
            <a:off x="0" y="0"/>
            <a:ext cx="9144000" cy="1143000"/>
          </a:xfrm>
        </p:spPr>
        <p:txBody>
          <a:bodyPr>
            <a:normAutofit/>
          </a:bodyPr>
          <a:lstStyle/>
          <a:p>
            <a:pPr algn="ctr"/>
            <a:r>
              <a:rPr lang="es-MX" sz="4400" dirty="0"/>
              <a:t>¿Por qué DoWhy?</a:t>
            </a:r>
          </a:p>
        </p:txBody>
      </p:sp>
      <p:sp>
        <p:nvSpPr>
          <p:cNvPr id="9" name="8 CuadroTexto">
            <a:extLst>
              <a:ext uri="{FF2B5EF4-FFF2-40B4-BE49-F238E27FC236}">
                <a16:creationId xmlns:a16="http://schemas.microsoft.com/office/drawing/2014/main" id="{6CDE9B14-BC4C-968B-1F1F-B03B91570A64}"/>
              </a:ext>
            </a:extLst>
          </p:cNvPr>
          <p:cNvSpPr txBox="1"/>
          <p:nvPr/>
        </p:nvSpPr>
        <p:spPr>
          <a:xfrm>
            <a:off x="316829" y="1143000"/>
            <a:ext cx="8215370" cy="5016758"/>
          </a:xfrm>
          <a:prstGeom prst="rect">
            <a:avLst/>
          </a:prstGeom>
          <a:noFill/>
        </p:spPr>
        <p:txBody>
          <a:bodyPr wrap="square" rtlCol="0">
            <a:spAutoFit/>
          </a:bodyPr>
          <a:lstStyle/>
          <a:p>
            <a:pPr algn="just"/>
            <a:r>
              <a:rPr lang="es-MX" sz="3200" dirty="0"/>
              <a:t>Hay al menos </a:t>
            </a:r>
            <a:r>
              <a:rPr lang="es-MX" sz="3200" dirty="0">
                <a:solidFill>
                  <a:srgbClr val="FFC000"/>
                </a:solidFill>
              </a:rPr>
              <a:t>seis razones </a:t>
            </a:r>
            <a:r>
              <a:rPr lang="es-MX" sz="3200" dirty="0"/>
              <a:t>por las que elegir </a:t>
            </a:r>
            <a:r>
              <a:rPr lang="es-MX" sz="3200" dirty="0">
                <a:solidFill>
                  <a:srgbClr val="FFC000"/>
                </a:solidFill>
              </a:rPr>
              <a:t>DoWhy</a:t>
            </a:r>
            <a:r>
              <a:rPr lang="es-MX" sz="3200" dirty="0"/>
              <a:t> como base de tu ecosistema causal es una gran idea:</a:t>
            </a:r>
          </a:p>
          <a:p>
            <a:pPr algn="just"/>
            <a:endParaRPr lang="es-MX" sz="3200" dirty="0"/>
          </a:p>
          <a:p>
            <a:pPr marL="514350" indent="-514350" algn="just">
              <a:buFont typeface="+mj-lt"/>
              <a:buAutoNum type="arabicPeriod"/>
            </a:pPr>
            <a:r>
              <a:rPr lang="es-MX" sz="3200" dirty="0">
                <a:solidFill>
                  <a:srgbClr val="C00000"/>
                </a:solidFill>
              </a:rPr>
              <a:t>DoWhy ofrece una API bien diseñada, consistente y práctica</a:t>
            </a:r>
            <a:r>
              <a:rPr lang="es-MX" sz="3200" dirty="0"/>
              <a:t>.</a:t>
            </a:r>
          </a:p>
          <a:p>
            <a:pPr marL="514350" indent="-514350" algn="just">
              <a:buFont typeface="+mj-lt"/>
              <a:buAutoNum type="arabicPeriod"/>
            </a:pPr>
            <a:r>
              <a:rPr lang="es-MX" sz="3200" dirty="0">
                <a:solidFill>
                  <a:srgbClr val="92D050"/>
                </a:solidFill>
              </a:rPr>
              <a:t>DoWhy está diseñado para que puedas ejecutar todo el proceso de inferencia causal en cuatro pasos claramente definidos y fácilmente reproducibles</a:t>
            </a:r>
            <a:r>
              <a:rPr lang="es-MX" sz="3200" dirty="0"/>
              <a:t>.</a:t>
            </a:r>
          </a:p>
        </p:txBody>
      </p:sp>
    </p:spTree>
    <p:extLst>
      <p:ext uri="{BB962C8B-B14F-4D97-AF65-F5344CB8AC3E}">
        <p14:creationId xmlns:p14="http://schemas.microsoft.com/office/powerpoint/2010/main" val="676196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9849D-8890-3731-40C5-F47CD86032E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74BBCBB-AEA9-FBA7-0D4F-23C81A2324D0}"/>
              </a:ext>
            </a:extLst>
          </p:cNvPr>
          <p:cNvSpPr>
            <a:spLocks noGrp="1"/>
          </p:cNvSpPr>
          <p:nvPr>
            <p:ph type="title"/>
          </p:nvPr>
        </p:nvSpPr>
        <p:spPr>
          <a:xfrm>
            <a:off x="0" y="0"/>
            <a:ext cx="9144000" cy="1143000"/>
          </a:xfrm>
        </p:spPr>
        <p:txBody>
          <a:bodyPr>
            <a:normAutofit/>
          </a:bodyPr>
          <a:lstStyle/>
          <a:p>
            <a:pPr algn="ctr"/>
            <a:r>
              <a:rPr lang="es-MX" sz="4400" dirty="0"/>
              <a:t>¿Por qué DoWhy?</a:t>
            </a:r>
          </a:p>
        </p:txBody>
      </p:sp>
      <p:sp>
        <p:nvSpPr>
          <p:cNvPr id="9" name="8 CuadroTexto">
            <a:extLst>
              <a:ext uri="{FF2B5EF4-FFF2-40B4-BE49-F238E27FC236}">
                <a16:creationId xmlns:a16="http://schemas.microsoft.com/office/drawing/2014/main" id="{B75658A5-9C99-165C-6989-5102DF81E18B}"/>
              </a:ext>
            </a:extLst>
          </p:cNvPr>
          <p:cNvSpPr txBox="1"/>
          <p:nvPr/>
        </p:nvSpPr>
        <p:spPr>
          <a:xfrm>
            <a:off x="316829" y="1143000"/>
            <a:ext cx="8215370" cy="5016758"/>
          </a:xfrm>
          <a:prstGeom prst="rect">
            <a:avLst/>
          </a:prstGeom>
          <a:noFill/>
        </p:spPr>
        <p:txBody>
          <a:bodyPr wrap="square" rtlCol="0">
            <a:spAutoFit/>
          </a:bodyPr>
          <a:lstStyle/>
          <a:p>
            <a:pPr marL="514350" indent="-514350" algn="just">
              <a:buFont typeface="+mj-lt"/>
              <a:buAutoNum type="arabicPeriod" startAt="3"/>
            </a:pPr>
            <a:r>
              <a:rPr lang="es-MX" sz="3200" dirty="0">
                <a:solidFill>
                  <a:srgbClr val="92D050"/>
                </a:solidFill>
              </a:rPr>
              <a:t>DoWhy se integra a la perfección con muchas otras bibliotecas </a:t>
            </a:r>
            <a:r>
              <a:rPr lang="es-MX" sz="3200" dirty="0"/>
              <a:t>(como EconML, scikit-learn y CausalML).</a:t>
            </a:r>
          </a:p>
          <a:p>
            <a:pPr marL="514350" indent="-514350" algn="just">
              <a:buFont typeface="+mj-lt"/>
              <a:buAutoNum type="arabicPeriod" startAt="3"/>
            </a:pPr>
            <a:r>
              <a:rPr lang="es-MX" sz="3200" dirty="0">
                <a:solidFill>
                  <a:srgbClr val="00B0F0"/>
                </a:solidFill>
              </a:rPr>
              <a:t>DoWhy cuenta con el mantenimiento activo de un equipo de investigadores y desarrolladores experimentados</a:t>
            </a:r>
            <a:r>
              <a:rPr lang="es-MX" sz="3200" dirty="0"/>
              <a:t>.</a:t>
            </a:r>
          </a:p>
          <a:p>
            <a:pPr marL="514350" indent="-514350" algn="just">
              <a:buFont typeface="+mj-lt"/>
              <a:buAutoNum type="arabicPeriod" startAt="3"/>
            </a:pPr>
            <a:r>
              <a:rPr lang="es-MX" sz="3200" dirty="0">
                <a:solidFill>
                  <a:srgbClr val="7030A0"/>
                </a:solidFill>
              </a:rPr>
              <a:t>DoWhy cuenta con el respaldo de organizaciones como Microsoft y AWS, lo que aumenta las posibilidades de un desarrollo estable a largo plazo</a:t>
            </a:r>
            <a:r>
              <a:rPr lang="es-MX" sz="3200" dirty="0"/>
              <a:t>.</a:t>
            </a:r>
          </a:p>
        </p:txBody>
      </p:sp>
    </p:spTree>
    <p:extLst>
      <p:ext uri="{BB962C8B-B14F-4D97-AF65-F5344CB8AC3E}">
        <p14:creationId xmlns:p14="http://schemas.microsoft.com/office/powerpoint/2010/main" val="156797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556FF-3D03-A8B2-68ED-84038B13B07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D2834DD-9181-970F-F175-870E74869D7B}"/>
              </a:ext>
            </a:extLst>
          </p:cNvPr>
          <p:cNvSpPr>
            <a:spLocks noGrp="1"/>
          </p:cNvSpPr>
          <p:nvPr>
            <p:ph type="title"/>
          </p:nvPr>
        </p:nvSpPr>
        <p:spPr>
          <a:xfrm>
            <a:off x="0" y="0"/>
            <a:ext cx="9144000" cy="1143000"/>
          </a:xfrm>
        </p:spPr>
        <p:txBody>
          <a:bodyPr>
            <a:normAutofit/>
          </a:bodyPr>
          <a:lstStyle/>
          <a:p>
            <a:pPr algn="ctr"/>
            <a:r>
              <a:rPr lang="es-MX" sz="4400" dirty="0"/>
              <a:t>¿Por qué DoWhy?</a:t>
            </a:r>
          </a:p>
        </p:txBody>
      </p:sp>
      <p:sp>
        <p:nvSpPr>
          <p:cNvPr id="9" name="8 CuadroTexto">
            <a:extLst>
              <a:ext uri="{FF2B5EF4-FFF2-40B4-BE49-F238E27FC236}">
                <a16:creationId xmlns:a16="http://schemas.microsoft.com/office/drawing/2014/main" id="{974D64B4-5EA7-3D11-B750-E911A3218B23}"/>
              </a:ext>
            </a:extLst>
          </p:cNvPr>
          <p:cNvSpPr txBox="1"/>
          <p:nvPr/>
        </p:nvSpPr>
        <p:spPr>
          <a:xfrm>
            <a:off x="316829" y="1143000"/>
            <a:ext cx="8215370" cy="1077218"/>
          </a:xfrm>
          <a:prstGeom prst="rect">
            <a:avLst/>
          </a:prstGeom>
          <a:noFill/>
        </p:spPr>
        <p:txBody>
          <a:bodyPr wrap="square" rtlCol="0">
            <a:spAutoFit/>
          </a:bodyPr>
          <a:lstStyle/>
          <a:p>
            <a:pPr marL="514350" indent="-514350" algn="just">
              <a:buFont typeface="+mj-lt"/>
              <a:buAutoNum type="arabicPeriod" startAt="6"/>
            </a:pPr>
            <a:r>
              <a:rPr lang="es-MX" sz="3200" dirty="0">
                <a:solidFill>
                  <a:srgbClr val="7030A0"/>
                </a:solidFill>
              </a:rPr>
              <a:t>DoWhy mira hacia el futuro con una hoja de ruta que se actualiza con frecuencia</a:t>
            </a:r>
            <a:r>
              <a:rPr lang="es-MX" sz="3200" dirty="0"/>
              <a:t>.</a:t>
            </a:r>
          </a:p>
        </p:txBody>
      </p:sp>
    </p:spTree>
    <p:extLst>
      <p:ext uri="{BB962C8B-B14F-4D97-AF65-F5344CB8AC3E}">
        <p14:creationId xmlns:p14="http://schemas.microsoft.com/office/powerpoint/2010/main" val="3156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a:t>Unidad 7</a:t>
            </a:r>
          </a:p>
        </p:txBody>
      </p:sp>
      <p:sp>
        <p:nvSpPr>
          <p:cNvPr id="5" name="Rectángulo 4">
            <a:extLst>
              <a:ext uri="{FF2B5EF4-FFF2-40B4-BE49-F238E27FC236}">
                <a16:creationId xmlns:a16="http://schemas.microsoft.com/office/drawing/2014/main" id="{75658ECC-2312-E840-BD8C-9A799FC04452}"/>
              </a:ext>
            </a:extLst>
          </p:cNvPr>
          <p:cNvSpPr/>
          <p:nvPr/>
        </p:nvSpPr>
        <p:spPr>
          <a:xfrm>
            <a:off x="183823" y="2045864"/>
            <a:ext cx="8776353" cy="1446550"/>
          </a:xfrm>
          <a:prstGeom prst="rect">
            <a:avLst/>
          </a:prstGeom>
        </p:spPr>
        <p:txBody>
          <a:bodyPr wrap="square">
            <a:spAutoFit/>
          </a:bodyPr>
          <a:lstStyle/>
          <a:p>
            <a:pPr algn="ctr"/>
            <a:r>
              <a:rPr lang="en-US" sz="4400" dirty="0">
                <a:solidFill>
                  <a:srgbClr val="7030A0"/>
                </a:solidFill>
                <a:latin typeface="Verdana" panose="020B0604030504040204" pitchFamily="34" charset="0"/>
                <a:cs typeface="Times New Roman" panose="02020603050405020304" pitchFamily="18" charset="0"/>
              </a:rPr>
              <a:t>El </a:t>
            </a:r>
            <a:r>
              <a:rPr lang="en-US" sz="4400" dirty="0" err="1">
                <a:solidFill>
                  <a:srgbClr val="7030A0"/>
                </a:solidFill>
                <a:latin typeface="Verdana" panose="020B0604030504040204" pitchFamily="34" charset="0"/>
                <a:cs typeface="Times New Roman" panose="02020603050405020304" pitchFamily="18" charset="0"/>
              </a:rPr>
              <a:t>proceso</a:t>
            </a:r>
            <a:r>
              <a:rPr lang="en-US" sz="4400" dirty="0">
                <a:solidFill>
                  <a:srgbClr val="7030A0"/>
                </a:solidFill>
                <a:latin typeface="Verdana" panose="020B0604030504040204" pitchFamily="34" charset="0"/>
                <a:cs typeface="Times New Roman" panose="02020603050405020304" pitchFamily="18" charset="0"/>
              </a:rPr>
              <a:t> de cuatro pasos de la </a:t>
            </a:r>
            <a:r>
              <a:rPr lang="en-US" sz="4400" dirty="0" err="1">
                <a:solidFill>
                  <a:srgbClr val="7030A0"/>
                </a:solidFill>
                <a:latin typeface="Verdana" panose="020B0604030504040204" pitchFamily="34" charset="0"/>
                <a:cs typeface="Times New Roman" panose="02020603050405020304" pitchFamily="18" charset="0"/>
              </a:rPr>
              <a:t>inferencia</a:t>
            </a:r>
            <a:r>
              <a:rPr lang="en-US" sz="4400" dirty="0">
                <a:solidFill>
                  <a:srgbClr val="7030A0"/>
                </a:solidFill>
                <a:latin typeface="Verdana" panose="020B0604030504040204" pitchFamily="34" charset="0"/>
                <a:cs typeface="Times New Roman" panose="02020603050405020304" pitchFamily="18" charset="0"/>
              </a:rPr>
              <a:t> causal</a:t>
            </a:r>
          </a:p>
        </p:txBody>
      </p:sp>
    </p:spTree>
    <p:extLst>
      <p:ext uri="{BB962C8B-B14F-4D97-AF65-F5344CB8AC3E}">
        <p14:creationId xmlns:p14="http://schemas.microsoft.com/office/powerpoint/2010/main" val="288117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56990-5C30-DBF1-B5DC-1B7C830D6BD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18F51CA-F12B-2B84-F154-528E623AAE49}"/>
              </a:ext>
            </a:extLst>
          </p:cNvPr>
          <p:cNvSpPr>
            <a:spLocks noGrp="1"/>
          </p:cNvSpPr>
          <p:nvPr>
            <p:ph type="title"/>
          </p:nvPr>
        </p:nvSpPr>
        <p:spPr>
          <a:xfrm>
            <a:off x="0" y="0"/>
            <a:ext cx="9144000" cy="1143000"/>
          </a:xfrm>
        </p:spPr>
        <p:txBody>
          <a:bodyPr>
            <a:normAutofit/>
          </a:bodyPr>
          <a:lstStyle/>
          <a:p>
            <a:pPr algn="ctr"/>
            <a:r>
              <a:rPr lang="es-ES_tradnl" dirty="0"/>
              <a:t>Sí, amigo, pero ¿qué es </a:t>
            </a:r>
            <a:r>
              <a:rPr lang="es-ES_tradnl" dirty="0" err="1"/>
              <a:t>DoWhy</a:t>
            </a:r>
            <a:r>
              <a:rPr lang="es-ES_tradnl" dirty="0"/>
              <a:t>?</a:t>
            </a:r>
            <a:endParaRPr lang="es-ES" dirty="0"/>
          </a:p>
        </p:txBody>
      </p:sp>
      <p:sp>
        <p:nvSpPr>
          <p:cNvPr id="9" name="8 CuadroTexto">
            <a:extLst>
              <a:ext uri="{FF2B5EF4-FFF2-40B4-BE49-F238E27FC236}">
                <a16:creationId xmlns:a16="http://schemas.microsoft.com/office/drawing/2014/main" id="{7FA1ED98-1F1B-5DF1-6F48-898FC292065B}"/>
              </a:ext>
            </a:extLst>
          </p:cNvPr>
          <p:cNvSpPr txBox="1"/>
          <p:nvPr/>
        </p:nvSpPr>
        <p:spPr>
          <a:xfrm>
            <a:off x="316829" y="1143000"/>
            <a:ext cx="8215370" cy="4524315"/>
          </a:xfrm>
          <a:prstGeom prst="rect">
            <a:avLst/>
          </a:prstGeom>
          <a:noFill/>
        </p:spPr>
        <p:txBody>
          <a:bodyPr wrap="square" rtlCol="0">
            <a:spAutoFit/>
          </a:bodyPr>
          <a:lstStyle/>
          <a:p>
            <a:pPr algn="just"/>
            <a:r>
              <a:rPr lang="es-MX" sz="3200" dirty="0"/>
              <a:t>La documentación oficial describe DoWhy como una </a:t>
            </a:r>
            <a:r>
              <a:rPr lang="es-MX" sz="3200" dirty="0">
                <a:solidFill>
                  <a:srgbClr val="7030A0"/>
                </a:solidFill>
              </a:rPr>
              <a:t>biblioteca integral de inferencia causal</a:t>
            </a:r>
            <a:r>
              <a:rPr lang="es-MX" sz="3200" dirty="0"/>
              <a:t>. </a:t>
            </a:r>
          </a:p>
          <a:p>
            <a:pPr algn="just"/>
            <a:endParaRPr lang="es-MX" sz="3200" dirty="0"/>
          </a:p>
          <a:p>
            <a:pPr algn="just"/>
            <a:r>
              <a:rPr lang="es-MX" sz="3200" dirty="0"/>
              <a:t>DoWhy ofrece un conjunto completo de herramientas para la inferencia causal. En la mayoría de los casos, no necesitarás otro paquete para resolver tu problema de inferencia causal.</a:t>
            </a:r>
            <a:endParaRPr lang="es-MX" sz="3200" dirty="0">
              <a:solidFill>
                <a:srgbClr val="00B050"/>
              </a:solidFill>
            </a:endParaRPr>
          </a:p>
        </p:txBody>
      </p:sp>
    </p:spTree>
    <p:extLst>
      <p:ext uri="{BB962C8B-B14F-4D97-AF65-F5344CB8AC3E}">
        <p14:creationId xmlns:p14="http://schemas.microsoft.com/office/powerpoint/2010/main" val="280625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46E9D-CC90-3D04-8FE8-93A2B61BAF3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6E23A07-15D9-E7BA-352C-1A2397911B9C}"/>
              </a:ext>
            </a:extLst>
          </p:cNvPr>
          <p:cNvSpPr>
            <a:spLocks noGrp="1"/>
          </p:cNvSpPr>
          <p:nvPr>
            <p:ph type="title"/>
          </p:nvPr>
        </p:nvSpPr>
        <p:spPr>
          <a:xfrm>
            <a:off x="0" y="0"/>
            <a:ext cx="9144000" cy="1143000"/>
          </a:xfrm>
        </p:spPr>
        <p:txBody>
          <a:bodyPr>
            <a:normAutofit/>
          </a:bodyPr>
          <a:lstStyle/>
          <a:p>
            <a:pPr algn="ctr"/>
            <a:r>
              <a:rPr lang="es-ES_tradnl" dirty="0"/>
              <a:t>Sí, amigo, pero ¿qué es </a:t>
            </a:r>
            <a:r>
              <a:rPr lang="es-ES_tradnl" dirty="0" err="1"/>
              <a:t>DoWhy</a:t>
            </a:r>
            <a:r>
              <a:rPr lang="es-ES_tradnl" dirty="0"/>
              <a:t>?</a:t>
            </a:r>
            <a:endParaRPr lang="es-ES" dirty="0"/>
          </a:p>
        </p:txBody>
      </p:sp>
      <p:sp>
        <p:nvSpPr>
          <p:cNvPr id="9" name="8 CuadroTexto">
            <a:extLst>
              <a:ext uri="{FF2B5EF4-FFF2-40B4-BE49-F238E27FC236}">
                <a16:creationId xmlns:a16="http://schemas.microsoft.com/office/drawing/2014/main" id="{DF14D658-862D-15F4-2F21-9157E85354E2}"/>
              </a:ext>
            </a:extLst>
          </p:cNvPr>
          <p:cNvSpPr txBox="1"/>
          <p:nvPr/>
        </p:nvSpPr>
        <p:spPr>
          <a:xfrm>
            <a:off x="316829" y="1143000"/>
            <a:ext cx="8215370" cy="3046988"/>
          </a:xfrm>
          <a:prstGeom prst="rect">
            <a:avLst/>
          </a:prstGeom>
          <a:noFill/>
        </p:spPr>
        <p:txBody>
          <a:bodyPr wrap="square" rtlCol="0">
            <a:spAutoFit/>
          </a:bodyPr>
          <a:lstStyle/>
          <a:p>
            <a:pPr algn="just"/>
            <a:r>
              <a:rPr lang="es-MX" sz="3200" dirty="0"/>
              <a:t>Con la nueva </a:t>
            </a:r>
            <a:r>
              <a:rPr lang="es-MX" sz="3200" dirty="0">
                <a:solidFill>
                  <a:srgbClr val="7030A0"/>
                </a:solidFill>
              </a:rPr>
              <a:t>API experimental de GCM, ¡DoWhy se vuelve aún más potente! </a:t>
            </a:r>
            <a:r>
              <a:rPr lang="es-MX" sz="3200" dirty="0"/>
              <a:t>Otra gran ventaja de DoWhy es que </a:t>
            </a:r>
            <a:r>
              <a:rPr lang="es-MX" sz="3200" dirty="0">
                <a:solidFill>
                  <a:srgbClr val="00B0F0"/>
                </a:solidFill>
              </a:rPr>
              <a:t>traduce un proceso complejo de inferencia causal en un conjunto de pasos simples y fácilmente reproducibles</a:t>
            </a:r>
            <a:r>
              <a:rPr lang="es-MX" sz="3200" dirty="0"/>
              <a:t>.</a:t>
            </a:r>
            <a:endParaRPr lang="es-MX" sz="3200" dirty="0">
              <a:solidFill>
                <a:srgbClr val="00B050"/>
              </a:solidFill>
            </a:endParaRPr>
          </a:p>
        </p:txBody>
      </p:sp>
    </p:spTree>
    <p:extLst>
      <p:ext uri="{BB962C8B-B14F-4D97-AF65-F5344CB8AC3E}">
        <p14:creationId xmlns:p14="http://schemas.microsoft.com/office/powerpoint/2010/main" val="390845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DCF53-C45A-88CD-A412-AFA25CDAC85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C5097AD-A23D-B4F9-F62F-6334865F23FD}"/>
              </a:ext>
            </a:extLst>
          </p:cNvPr>
          <p:cNvSpPr>
            <a:spLocks noGrp="1"/>
          </p:cNvSpPr>
          <p:nvPr>
            <p:ph type="title"/>
          </p:nvPr>
        </p:nvSpPr>
        <p:spPr>
          <a:xfrm>
            <a:off x="0" y="0"/>
            <a:ext cx="9144000" cy="1143000"/>
          </a:xfrm>
        </p:spPr>
        <p:txBody>
          <a:bodyPr>
            <a:normAutofit/>
          </a:bodyPr>
          <a:lstStyle/>
          <a:p>
            <a:pPr algn="ctr"/>
            <a:r>
              <a:rPr lang="es-MX" sz="4400" dirty="0"/>
              <a:t>El zoológico de API de DoWhy</a:t>
            </a:r>
          </a:p>
        </p:txBody>
      </p:sp>
      <p:sp>
        <p:nvSpPr>
          <p:cNvPr id="9" name="8 CuadroTexto">
            <a:extLst>
              <a:ext uri="{FF2B5EF4-FFF2-40B4-BE49-F238E27FC236}">
                <a16:creationId xmlns:a16="http://schemas.microsoft.com/office/drawing/2014/main" id="{7B2895F6-9554-0EB9-3B9A-67A89E9CC8D3}"/>
              </a:ext>
            </a:extLst>
          </p:cNvPr>
          <p:cNvSpPr txBox="1"/>
          <p:nvPr/>
        </p:nvSpPr>
        <p:spPr>
          <a:xfrm>
            <a:off x="316829" y="1143000"/>
            <a:ext cx="8215370" cy="5509200"/>
          </a:xfrm>
          <a:prstGeom prst="rect">
            <a:avLst/>
          </a:prstGeom>
          <a:noFill/>
        </p:spPr>
        <p:txBody>
          <a:bodyPr wrap="square" rtlCol="0">
            <a:spAutoFit/>
          </a:bodyPr>
          <a:lstStyle/>
          <a:p>
            <a:pPr algn="just"/>
            <a:r>
              <a:rPr lang="es-MX" sz="3200" dirty="0"/>
              <a:t>DoWhy </a:t>
            </a:r>
            <a:r>
              <a:rPr lang="es-MX" sz="3200" dirty="0">
                <a:solidFill>
                  <a:srgbClr val="00B0F0"/>
                </a:solidFill>
              </a:rPr>
              <a:t>ofrece tres maneras de trabajar con modelos causales</a:t>
            </a:r>
            <a:r>
              <a:rPr lang="es-MX" sz="3200" dirty="0"/>
              <a:t>: la </a:t>
            </a:r>
            <a:r>
              <a:rPr lang="es-MX" sz="3200" dirty="0">
                <a:solidFill>
                  <a:srgbClr val="92D050"/>
                </a:solidFill>
              </a:rPr>
              <a:t>API principal, basada en la clase CausalModel</a:t>
            </a:r>
            <a:r>
              <a:rPr lang="es-MX" sz="3200" dirty="0"/>
              <a:t>; la </a:t>
            </a:r>
            <a:r>
              <a:rPr lang="es-MX" sz="3200" dirty="0">
                <a:solidFill>
                  <a:srgbClr val="FFC000"/>
                </a:solidFill>
              </a:rPr>
              <a:t>API de alto nivel de Pandas, que permite realizar intervenciones directamente en DataFrames de Pandas</a:t>
            </a:r>
            <a:r>
              <a:rPr lang="es-MX" sz="3200" dirty="0"/>
              <a:t>; y una </a:t>
            </a:r>
            <a:r>
              <a:rPr lang="es-MX" sz="3200" dirty="0">
                <a:solidFill>
                  <a:srgbClr val="C00000"/>
                </a:solidFill>
              </a:rPr>
              <a:t>API experimental de GCM que nos permite estimar fácilmente los efectos causales y calcular intervenciones, contrafácticos y cambios en la distribución de atributos entre conjuntos de datos </a:t>
            </a:r>
            <a:r>
              <a:rPr lang="es-MX" sz="3200" dirty="0"/>
              <a:t>en tan solo un par de líneas de código.</a:t>
            </a:r>
          </a:p>
        </p:txBody>
      </p:sp>
    </p:spTree>
    <p:extLst>
      <p:ext uri="{BB962C8B-B14F-4D97-AF65-F5344CB8AC3E}">
        <p14:creationId xmlns:p14="http://schemas.microsoft.com/office/powerpoint/2010/main" val="4151267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1FDF4-DA21-85C9-6234-5D1E4519894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42AD16C-74F6-ADD1-8025-E69C5927AC9E}"/>
              </a:ext>
            </a:extLst>
          </p:cNvPr>
          <p:cNvSpPr>
            <a:spLocks noGrp="1"/>
          </p:cNvSpPr>
          <p:nvPr>
            <p:ph type="title"/>
          </p:nvPr>
        </p:nvSpPr>
        <p:spPr>
          <a:xfrm>
            <a:off x="0" y="0"/>
            <a:ext cx="9144000" cy="1143000"/>
          </a:xfrm>
        </p:spPr>
        <p:txBody>
          <a:bodyPr>
            <a:normAutofit/>
          </a:bodyPr>
          <a:lstStyle/>
          <a:p>
            <a:pPr algn="ctr"/>
            <a:r>
              <a:rPr lang="es-MX" dirty="0"/>
              <a:t>¿Qué tal EconML?</a:t>
            </a:r>
            <a:endParaRPr lang="es-ES" dirty="0"/>
          </a:p>
        </p:txBody>
      </p:sp>
      <p:sp>
        <p:nvSpPr>
          <p:cNvPr id="9" name="8 CuadroTexto">
            <a:extLst>
              <a:ext uri="{FF2B5EF4-FFF2-40B4-BE49-F238E27FC236}">
                <a16:creationId xmlns:a16="http://schemas.microsoft.com/office/drawing/2014/main" id="{05FF61BC-C219-4004-9E69-D88832075202}"/>
              </a:ext>
            </a:extLst>
          </p:cNvPr>
          <p:cNvSpPr txBox="1"/>
          <p:nvPr/>
        </p:nvSpPr>
        <p:spPr>
          <a:xfrm>
            <a:off x="316829" y="1143000"/>
            <a:ext cx="8215370" cy="3539430"/>
          </a:xfrm>
          <a:prstGeom prst="rect">
            <a:avLst/>
          </a:prstGeom>
          <a:noFill/>
        </p:spPr>
        <p:txBody>
          <a:bodyPr wrap="square" rtlCol="0">
            <a:spAutoFit/>
          </a:bodyPr>
          <a:lstStyle/>
          <a:p>
            <a:pPr algn="just"/>
            <a:r>
              <a:rPr lang="es-MX" sz="3200" dirty="0">
                <a:solidFill>
                  <a:srgbClr val="C00000"/>
                </a:solidFill>
              </a:rPr>
              <a:t>EconML es un paquete de Python desarrollado como parte del proyecto ALICE de Microsoft Research</a:t>
            </a:r>
            <a:r>
              <a:rPr lang="es-MX" sz="3200" dirty="0"/>
              <a:t>. </a:t>
            </a:r>
          </a:p>
          <a:p>
            <a:pPr algn="just"/>
            <a:endParaRPr lang="es-MX" sz="3200" dirty="0"/>
          </a:p>
          <a:p>
            <a:pPr algn="just"/>
            <a:r>
              <a:rPr lang="es-MX" sz="3200" dirty="0"/>
              <a:t>Su objetivo principal es </a:t>
            </a:r>
            <a:r>
              <a:rPr lang="es-MX" sz="3200" dirty="0">
                <a:solidFill>
                  <a:srgbClr val="FFC000"/>
                </a:solidFill>
              </a:rPr>
              <a:t>estimar efectos causales a partir de datos observacionales mediante aprendizaje automático</a:t>
            </a:r>
            <a:r>
              <a:rPr lang="es-MX" sz="3200" dirty="0"/>
              <a:t>. </a:t>
            </a:r>
          </a:p>
        </p:txBody>
      </p:sp>
    </p:spTree>
    <p:extLst>
      <p:ext uri="{BB962C8B-B14F-4D97-AF65-F5344CB8AC3E}">
        <p14:creationId xmlns:p14="http://schemas.microsoft.com/office/powerpoint/2010/main" val="2301582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CCAD7-5EC9-946E-57C6-16C475B4ED7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14B6191-E7A9-AB04-F499-E2BDA0338687}"/>
              </a:ext>
            </a:extLst>
          </p:cNvPr>
          <p:cNvSpPr>
            <a:spLocks noGrp="1"/>
          </p:cNvSpPr>
          <p:nvPr>
            <p:ph type="title"/>
          </p:nvPr>
        </p:nvSpPr>
        <p:spPr>
          <a:xfrm>
            <a:off x="0" y="0"/>
            <a:ext cx="9144000" cy="1143000"/>
          </a:xfrm>
        </p:spPr>
        <p:txBody>
          <a:bodyPr>
            <a:normAutofit/>
          </a:bodyPr>
          <a:lstStyle/>
          <a:p>
            <a:pPr algn="ctr"/>
            <a:r>
              <a:rPr lang="es-MX" dirty="0"/>
              <a:t>¿Qué tal EconML?</a:t>
            </a:r>
            <a:endParaRPr lang="es-ES" dirty="0"/>
          </a:p>
        </p:txBody>
      </p:sp>
      <p:sp>
        <p:nvSpPr>
          <p:cNvPr id="9" name="8 CuadroTexto">
            <a:extLst>
              <a:ext uri="{FF2B5EF4-FFF2-40B4-BE49-F238E27FC236}">
                <a16:creationId xmlns:a16="http://schemas.microsoft.com/office/drawing/2014/main" id="{D0DB0C20-0FDA-D3BD-09A1-0900410BCA4E}"/>
              </a:ext>
            </a:extLst>
          </p:cNvPr>
          <p:cNvSpPr txBox="1"/>
          <p:nvPr/>
        </p:nvSpPr>
        <p:spPr>
          <a:xfrm>
            <a:off x="316829" y="1143000"/>
            <a:ext cx="8215370" cy="4524315"/>
          </a:xfrm>
          <a:prstGeom prst="rect">
            <a:avLst/>
          </a:prstGeom>
          <a:noFill/>
        </p:spPr>
        <p:txBody>
          <a:bodyPr wrap="square" rtlCol="0">
            <a:spAutoFit/>
          </a:bodyPr>
          <a:lstStyle/>
          <a:p>
            <a:pPr algn="just"/>
            <a:r>
              <a:rPr lang="es-MX" sz="3200" dirty="0"/>
              <a:t>El paquete proporciona una </a:t>
            </a:r>
            <a:r>
              <a:rPr lang="es-MX" sz="3200" dirty="0">
                <a:solidFill>
                  <a:srgbClr val="FFC000"/>
                </a:solidFill>
              </a:rPr>
              <a:t>API similar a la de Scikit-learn para ajustar estimadores causales de aprendizaje automático</a:t>
            </a:r>
            <a:r>
              <a:rPr lang="es-MX" sz="3200" dirty="0"/>
              <a:t>. </a:t>
            </a:r>
          </a:p>
          <a:p>
            <a:pPr algn="just"/>
            <a:endParaRPr lang="es-MX" sz="3200" dirty="0"/>
          </a:p>
          <a:p>
            <a:pPr algn="just"/>
            <a:r>
              <a:rPr lang="es-MX" sz="3200" dirty="0"/>
              <a:t>Además, incluye una serie de </a:t>
            </a:r>
            <a:r>
              <a:rPr lang="es-MX" sz="3200" dirty="0">
                <a:solidFill>
                  <a:srgbClr val="92D050"/>
                </a:solidFill>
              </a:rPr>
              <a:t>métodos muy útiles para obtener efectos causales, intervalos de confianza y herramientas integradas de interpretación, como intérpretes de árboles o valores de Shapley</a:t>
            </a:r>
            <a:r>
              <a:rPr lang="es-MX" sz="3200" dirty="0"/>
              <a:t>.</a:t>
            </a:r>
          </a:p>
        </p:txBody>
      </p:sp>
    </p:spTree>
    <p:extLst>
      <p:ext uri="{BB962C8B-B14F-4D97-AF65-F5344CB8AC3E}">
        <p14:creationId xmlns:p14="http://schemas.microsoft.com/office/powerpoint/2010/main" val="1098783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ACF46-9F12-E523-8BB2-CA01948F7FC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073B6BC-3203-E5B9-72D8-39866BFE476F}"/>
              </a:ext>
            </a:extLst>
          </p:cNvPr>
          <p:cNvSpPr>
            <a:spLocks noGrp="1"/>
          </p:cNvSpPr>
          <p:nvPr>
            <p:ph type="title"/>
          </p:nvPr>
        </p:nvSpPr>
        <p:spPr>
          <a:xfrm>
            <a:off x="0" y="0"/>
            <a:ext cx="9144000" cy="1143000"/>
          </a:xfrm>
        </p:spPr>
        <p:txBody>
          <a:bodyPr>
            <a:normAutofit/>
          </a:bodyPr>
          <a:lstStyle/>
          <a:p>
            <a:pPr algn="ctr"/>
            <a:r>
              <a:rPr lang="es-MX" dirty="0"/>
              <a:t>¿Qué tal EconML?</a:t>
            </a:r>
            <a:endParaRPr lang="es-ES" dirty="0"/>
          </a:p>
        </p:txBody>
      </p:sp>
      <p:sp>
        <p:nvSpPr>
          <p:cNvPr id="9" name="8 CuadroTexto">
            <a:extLst>
              <a:ext uri="{FF2B5EF4-FFF2-40B4-BE49-F238E27FC236}">
                <a16:creationId xmlns:a16="http://schemas.microsoft.com/office/drawing/2014/main" id="{8D4E2D29-DA42-130D-1A0E-5A4C0D4EEF3D}"/>
              </a:ext>
            </a:extLst>
          </p:cNvPr>
          <p:cNvSpPr txBox="1"/>
          <p:nvPr/>
        </p:nvSpPr>
        <p:spPr>
          <a:xfrm>
            <a:off x="316829" y="1143000"/>
            <a:ext cx="8215370" cy="5509200"/>
          </a:xfrm>
          <a:prstGeom prst="rect">
            <a:avLst/>
          </a:prstGeom>
          <a:noFill/>
        </p:spPr>
        <p:txBody>
          <a:bodyPr wrap="square" rtlCol="0">
            <a:spAutoFit/>
          </a:bodyPr>
          <a:lstStyle/>
          <a:p>
            <a:pPr algn="just"/>
            <a:r>
              <a:rPr lang="es-MX" sz="3200" dirty="0"/>
              <a:t>Una de las </a:t>
            </a:r>
            <a:r>
              <a:rPr lang="es-MX" sz="3200" dirty="0">
                <a:solidFill>
                  <a:srgbClr val="92D050"/>
                </a:solidFill>
              </a:rPr>
              <a:t>ventajas de EconML </a:t>
            </a:r>
            <a:r>
              <a:rPr lang="es-MX" sz="3200" dirty="0"/>
              <a:t>es su </a:t>
            </a:r>
            <a:r>
              <a:rPr lang="es-MX" sz="3200" dirty="0">
                <a:solidFill>
                  <a:srgbClr val="92D050"/>
                </a:solidFill>
              </a:rPr>
              <a:t>profunda integración con DoWhy</a:t>
            </a:r>
            <a:r>
              <a:rPr lang="es-MX" sz="3200" dirty="0"/>
              <a:t>. Esta integración nos permite llamar a los estimadores de EconML desde el código de DoWhy sin siquiera importar EconML explícitamente.</a:t>
            </a:r>
          </a:p>
          <a:p>
            <a:pPr algn="just"/>
            <a:endParaRPr lang="es-MX" sz="3200" dirty="0"/>
          </a:p>
          <a:p>
            <a:pPr algn="just"/>
            <a:r>
              <a:rPr lang="es-MX" sz="3200" dirty="0"/>
              <a:t>Esto supone una gran ventaja, especialmente cuando se está en la </a:t>
            </a:r>
            <a:r>
              <a:rPr lang="es-MX" sz="3200" dirty="0">
                <a:solidFill>
                  <a:srgbClr val="00B0F0"/>
                </a:solidFill>
              </a:rPr>
              <a:t>fase experimental inicial del proyecto y el código no tiene una estructura sólida</a:t>
            </a:r>
            <a:r>
              <a:rPr lang="es-MX" sz="3200" dirty="0"/>
              <a:t>. </a:t>
            </a:r>
          </a:p>
        </p:txBody>
      </p:sp>
    </p:spTree>
    <p:extLst>
      <p:ext uri="{BB962C8B-B14F-4D97-AF65-F5344CB8AC3E}">
        <p14:creationId xmlns:p14="http://schemas.microsoft.com/office/powerpoint/2010/main" val="478600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0677C-AC5F-4F53-722D-66D71243078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B799DB2-C1F6-EDD1-4A01-70057CF89C21}"/>
              </a:ext>
            </a:extLst>
          </p:cNvPr>
          <p:cNvSpPr>
            <a:spLocks noGrp="1"/>
          </p:cNvSpPr>
          <p:nvPr>
            <p:ph type="title"/>
          </p:nvPr>
        </p:nvSpPr>
        <p:spPr>
          <a:xfrm>
            <a:off x="0" y="0"/>
            <a:ext cx="9144000" cy="1143000"/>
          </a:xfrm>
        </p:spPr>
        <p:txBody>
          <a:bodyPr>
            <a:normAutofit/>
          </a:bodyPr>
          <a:lstStyle/>
          <a:p>
            <a:pPr algn="ctr"/>
            <a:r>
              <a:rPr lang="es-MX" dirty="0"/>
              <a:t>¿Qué tal EconML?</a:t>
            </a:r>
            <a:endParaRPr lang="es-ES" dirty="0"/>
          </a:p>
        </p:txBody>
      </p:sp>
      <p:sp>
        <p:nvSpPr>
          <p:cNvPr id="9" name="8 CuadroTexto">
            <a:extLst>
              <a:ext uri="{FF2B5EF4-FFF2-40B4-BE49-F238E27FC236}">
                <a16:creationId xmlns:a16="http://schemas.microsoft.com/office/drawing/2014/main" id="{77DFBBE5-F753-882B-B2E6-ED846B1C7DF2}"/>
              </a:ext>
            </a:extLst>
          </p:cNvPr>
          <p:cNvSpPr txBox="1"/>
          <p:nvPr/>
        </p:nvSpPr>
        <p:spPr>
          <a:xfrm>
            <a:off x="316829" y="1143000"/>
            <a:ext cx="8215370" cy="5509200"/>
          </a:xfrm>
          <a:prstGeom prst="rect">
            <a:avLst/>
          </a:prstGeom>
          <a:noFill/>
        </p:spPr>
        <p:txBody>
          <a:bodyPr wrap="square" rtlCol="0">
            <a:spAutoFit/>
          </a:bodyPr>
          <a:lstStyle/>
          <a:p>
            <a:pPr algn="just"/>
            <a:r>
              <a:rPr lang="es-MX" sz="3200" dirty="0"/>
              <a:t>La </a:t>
            </a:r>
            <a:r>
              <a:rPr lang="es-MX" sz="3200" dirty="0">
                <a:solidFill>
                  <a:srgbClr val="00B0F0"/>
                </a:solidFill>
              </a:rPr>
              <a:t>integración permite mantener el código limpio y compacto, y ayuda a evitar la sobrecarga</a:t>
            </a:r>
            <a:r>
              <a:rPr lang="es-MX" sz="3200" dirty="0"/>
              <a:t>.</a:t>
            </a:r>
          </a:p>
          <a:p>
            <a:pPr algn="just"/>
            <a:endParaRPr lang="es-MX" sz="3200" dirty="0"/>
          </a:p>
          <a:p>
            <a:pPr algn="just"/>
            <a:r>
              <a:rPr lang="es-MX" sz="3200" dirty="0"/>
              <a:t>En las siguientes cuatro secciones, veremos cómo usar la API principal de DoWhy para realizar los siguientes cuatro pasos de inferencia causal:</a:t>
            </a:r>
          </a:p>
          <a:p>
            <a:pPr algn="just"/>
            <a:endParaRPr lang="es-MX" sz="3200" dirty="0"/>
          </a:p>
          <a:p>
            <a:pPr algn="just"/>
            <a:r>
              <a:rPr lang="es-MX" sz="3200" dirty="0"/>
              <a:t>1. Modelar el problema</a:t>
            </a:r>
          </a:p>
          <a:p>
            <a:pPr algn="just"/>
            <a:r>
              <a:rPr lang="es-MX" sz="3200" dirty="0"/>
              <a:t>2. Encontrar el/los estimado(s)</a:t>
            </a:r>
          </a:p>
        </p:txBody>
      </p:sp>
    </p:spTree>
    <p:extLst>
      <p:ext uri="{BB962C8B-B14F-4D97-AF65-F5344CB8AC3E}">
        <p14:creationId xmlns:p14="http://schemas.microsoft.com/office/powerpoint/2010/main" val="233695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61818-5400-F930-BAED-E79FB750454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B3B87D6-54FE-5C01-6C7C-F97D00999B9A}"/>
              </a:ext>
            </a:extLst>
          </p:cNvPr>
          <p:cNvSpPr>
            <a:spLocks noGrp="1"/>
          </p:cNvSpPr>
          <p:nvPr>
            <p:ph type="title"/>
          </p:nvPr>
        </p:nvSpPr>
        <p:spPr>
          <a:xfrm>
            <a:off x="0" y="0"/>
            <a:ext cx="9144000" cy="1143000"/>
          </a:xfrm>
        </p:spPr>
        <p:txBody>
          <a:bodyPr>
            <a:normAutofit/>
          </a:bodyPr>
          <a:lstStyle/>
          <a:p>
            <a:pPr algn="ctr"/>
            <a:r>
              <a:rPr lang="es-MX" dirty="0"/>
              <a:t>¿Qué tal EconML?</a:t>
            </a:r>
            <a:endParaRPr lang="es-ES" dirty="0"/>
          </a:p>
        </p:txBody>
      </p:sp>
      <p:sp>
        <p:nvSpPr>
          <p:cNvPr id="9" name="8 CuadroTexto">
            <a:extLst>
              <a:ext uri="{FF2B5EF4-FFF2-40B4-BE49-F238E27FC236}">
                <a16:creationId xmlns:a16="http://schemas.microsoft.com/office/drawing/2014/main" id="{7912FEC5-6F02-720C-F695-F378DB6D3D28}"/>
              </a:ext>
            </a:extLst>
          </p:cNvPr>
          <p:cNvSpPr txBox="1"/>
          <p:nvPr/>
        </p:nvSpPr>
        <p:spPr>
          <a:xfrm>
            <a:off x="316829" y="1143000"/>
            <a:ext cx="8215370" cy="4031873"/>
          </a:xfrm>
          <a:prstGeom prst="rect">
            <a:avLst/>
          </a:prstGeom>
          <a:noFill/>
        </p:spPr>
        <p:txBody>
          <a:bodyPr wrap="square" rtlCol="0">
            <a:spAutoFit/>
          </a:bodyPr>
          <a:lstStyle/>
          <a:p>
            <a:pPr algn="just"/>
            <a:r>
              <a:rPr lang="es-MX" sz="3200" dirty="0"/>
              <a:t>3. Calcular las estimaciones</a:t>
            </a:r>
          </a:p>
          <a:p>
            <a:pPr algn="just"/>
            <a:r>
              <a:rPr lang="es-MX" sz="3200" dirty="0"/>
              <a:t>4. Validar el modelo</a:t>
            </a:r>
          </a:p>
          <a:p>
            <a:pPr algn="just"/>
            <a:endParaRPr lang="es-MX" sz="3200" dirty="0"/>
          </a:p>
          <a:p>
            <a:pPr algn="just"/>
            <a:r>
              <a:rPr lang="es-MX" sz="3200" dirty="0"/>
              <a:t>Antes de empezar, generemos algunos datos. Para ello, usaremos la clase GPSMemorySCM definida anteriormente. El código de este capítulo se encuentra: https://bit.ly/causal-ntbk-07.</a:t>
            </a:r>
          </a:p>
        </p:txBody>
      </p:sp>
    </p:spTree>
    <p:extLst>
      <p:ext uri="{BB962C8B-B14F-4D97-AF65-F5344CB8AC3E}">
        <p14:creationId xmlns:p14="http://schemas.microsoft.com/office/powerpoint/2010/main" val="2694031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F1944-C252-9E18-974B-6D2C9ACA11D0}"/>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06682C1-E825-195F-4041-BB9445990789}"/>
              </a:ext>
            </a:extLst>
          </p:cNvPr>
          <p:cNvSpPr>
            <a:spLocks noGrp="1"/>
          </p:cNvSpPr>
          <p:nvPr>
            <p:ph type="title"/>
          </p:nvPr>
        </p:nvSpPr>
        <p:spPr>
          <a:xfrm>
            <a:off x="0" y="0"/>
            <a:ext cx="9144000" cy="1143000"/>
          </a:xfrm>
        </p:spPr>
        <p:txBody>
          <a:bodyPr>
            <a:normAutofit/>
          </a:bodyPr>
          <a:lstStyle/>
          <a:p>
            <a:pPr algn="ctr"/>
            <a:r>
              <a:rPr lang="es-MX" dirty="0"/>
              <a:t>¿Qué tal EconML?</a:t>
            </a:r>
            <a:endParaRPr lang="es-ES" dirty="0"/>
          </a:p>
        </p:txBody>
      </p:sp>
      <p:sp>
        <p:nvSpPr>
          <p:cNvPr id="9" name="8 CuadroTexto">
            <a:extLst>
              <a:ext uri="{FF2B5EF4-FFF2-40B4-BE49-F238E27FC236}">
                <a16:creationId xmlns:a16="http://schemas.microsoft.com/office/drawing/2014/main" id="{181270F8-EB34-E71C-487F-0BB3DD5FB5A2}"/>
              </a:ext>
            </a:extLst>
          </p:cNvPr>
          <p:cNvSpPr txBox="1"/>
          <p:nvPr/>
        </p:nvSpPr>
        <p:spPr>
          <a:xfrm>
            <a:off x="316829" y="1143000"/>
            <a:ext cx="8215370" cy="4031873"/>
          </a:xfrm>
          <a:prstGeom prst="rect">
            <a:avLst/>
          </a:prstGeom>
          <a:noFill/>
        </p:spPr>
        <p:txBody>
          <a:bodyPr wrap="square" rtlCol="0">
            <a:spAutoFit/>
          </a:bodyPr>
          <a:lstStyle/>
          <a:p>
            <a:pPr algn="just"/>
            <a:r>
              <a:rPr lang="es-MX" sz="3200" dirty="0"/>
              <a:t>Inicialicemos nuestro SCM, generemos 1000 observaciones y las almacenemos en un marco de datos.</a:t>
            </a:r>
          </a:p>
          <a:p>
            <a:pPr algn="just"/>
            <a:endParaRPr lang="es-MX" sz="3200" dirty="0"/>
          </a:p>
          <a:p>
            <a:pPr algn="just"/>
            <a:r>
              <a:rPr lang="es-MX" sz="3200" dirty="0"/>
              <a:t>Tenga en cuenta que hemos marcado las </a:t>
            </a:r>
            <a:r>
              <a:rPr lang="es-MX" sz="3200" dirty="0">
                <a:solidFill>
                  <a:srgbClr val="00B0F0"/>
                </a:solidFill>
              </a:rPr>
              <a:t>columnas de GPS con X, el volumen del hipocampo con Z y la memoria espacial con Y</a:t>
            </a:r>
            <a:r>
              <a:rPr lang="es-MX" sz="3200" dirty="0"/>
              <a:t>.</a:t>
            </a:r>
          </a:p>
        </p:txBody>
      </p:sp>
    </p:spTree>
    <p:extLst>
      <p:ext uri="{BB962C8B-B14F-4D97-AF65-F5344CB8AC3E}">
        <p14:creationId xmlns:p14="http://schemas.microsoft.com/office/powerpoint/2010/main" val="1943794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9A2E3-95C6-D649-37E2-3B35DAFA48A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24EFE3C-D1D9-4DB1-17ED-0A848B332876}"/>
              </a:ext>
            </a:extLst>
          </p:cNvPr>
          <p:cNvSpPr>
            <a:spLocks noGrp="1"/>
          </p:cNvSpPr>
          <p:nvPr>
            <p:ph type="title"/>
          </p:nvPr>
        </p:nvSpPr>
        <p:spPr>
          <a:xfrm>
            <a:off x="0" y="0"/>
            <a:ext cx="9144000" cy="1143000"/>
          </a:xfrm>
        </p:spPr>
        <p:txBody>
          <a:bodyPr>
            <a:normAutofit/>
          </a:bodyPr>
          <a:lstStyle/>
          <a:p>
            <a:pPr algn="ctr"/>
            <a:r>
              <a:rPr lang="es-MX" dirty="0"/>
              <a:t>¿Qué tal EconML?</a:t>
            </a:r>
            <a:endParaRPr lang="es-ES" dirty="0"/>
          </a:p>
        </p:txBody>
      </p:sp>
      <p:sp>
        <p:nvSpPr>
          <p:cNvPr id="9" name="8 CuadroTexto">
            <a:extLst>
              <a:ext uri="{FF2B5EF4-FFF2-40B4-BE49-F238E27FC236}">
                <a16:creationId xmlns:a16="http://schemas.microsoft.com/office/drawing/2014/main" id="{E4D3D8BE-4912-8E2C-0AB1-15D8814DFA4D}"/>
              </a:ext>
            </a:extLst>
          </p:cNvPr>
          <p:cNvSpPr txBox="1"/>
          <p:nvPr/>
        </p:nvSpPr>
        <p:spPr>
          <a:xfrm>
            <a:off x="316829" y="1143000"/>
            <a:ext cx="8215370" cy="5509200"/>
          </a:xfrm>
          <a:prstGeom prst="rect">
            <a:avLst/>
          </a:prstGeom>
          <a:noFill/>
        </p:spPr>
        <p:txBody>
          <a:bodyPr wrap="square" rtlCol="0">
            <a:spAutoFit/>
          </a:bodyPr>
          <a:lstStyle/>
          <a:p>
            <a:pPr algn="just"/>
            <a:r>
              <a:rPr lang="es-MX" sz="3200" dirty="0"/>
              <a:t>Naturalmente, </a:t>
            </a:r>
            <a:r>
              <a:rPr lang="es-MX" sz="3200" dirty="0">
                <a:solidFill>
                  <a:srgbClr val="00B0F0"/>
                </a:solidFill>
              </a:rPr>
              <a:t>en la mayoría de los casos reales, trabajaremos con datos reales en lugar de datos generados</a:t>
            </a:r>
            <a:r>
              <a:rPr lang="es-MX" sz="3200" dirty="0"/>
              <a:t>.</a:t>
            </a:r>
          </a:p>
          <a:p>
            <a:pPr algn="just"/>
            <a:endParaRPr lang="es-MX" sz="3200" dirty="0"/>
          </a:p>
          <a:p>
            <a:pPr algn="just"/>
            <a:r>
              <a:rPr lang="es-MX" sz="3200" dirty="0"/>
              <a:t>Sin embargo, en ambos casos, </a:t>
            </a:r>
            <a:r>
              <a:rPr lang="es-MX" sz="3200" dirty="0">
                <a:solidFill>
                  <a:srgbClr val="FFC000"/>
                </a:solidFill>
              </a:rPr>
              <a:t>es importante mantener las convenciones de nomenclatura claras y coherentes entre el marco de datos, el gráfico y el objeto CausalModel</a:t>
            </a:r>
            <a:r>
              <a:rPr lang="es-MX" sz="3200" dirty="0"/>
              <a:t>. </a:t>
            </a:r>
            <a:r>
              <a:rPr lang="es-MX" sz="3200" dirty="0">
                <a:solidFill>
                  <a:srgbClr val="7030A0"/>
                </a:solidFill>
              </a:rPr>
              <a:t>Cualquier inconsistencia podría generar resultados distorsionados o inesperados</a:t>
            </a:r>
            <a:r>
              <a:rPr lang="es-MX" sz="3200" dirty="0"/>
              <a:t>.</a:t>
            </a:r>
          </a:p>
        </p:txBody>
      </p:sp>
    </p:spTree>
    <p:extLst>
      <p:ext uri="{BB962C8B-B14F-4D97-AF65-F5344CB8AC3E}">
        <p14:creationId xmlns:p14="http://schemas.microsoft.com/office/powerpoint/2010/main" val="32262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155120"/>
            <a:ext cx="9144000" cy="783676"/>
          </a:xfrm>
        </p:spPr>
        <p:txBody>
          <a:bodyPr/>
          <a:lstStyle/>
          <a:p>
            <a:r>
              <a:rPr lang="es-ES_tradnl" dirty="0"/>
              <a:t>Ecosistema causal de Python</a:t>
            </a:r>
          </a:p>
        </p:txBody>
      </p:sp>
      <p:sp>
        <p:nvSpPr>
          <p:cNvPr id="5" name="Rectángulo 4">
            <a:extLst>
              <a:ext uri="{FF2B5EF4-FFF2-40B4-BE49-F238E27FC236}">
                <a16:creationId xmlns:a16="http://schemas.microsoft.com/office/drawing/2014/main" id="{75658ECC-2312-E840-BD8C-9A799FC04452}"/>
              </a:ext>
            </a:extLst>
          </p:cNvPr>
          <p:cNvSpPr/>
          <p:nvPr/>
        </p:nvSpPr>
        <p:spPr>
          <a:xfrm>
            <a:off x="98359" y="1118813"/>
            <a:ext cx="8776353" cy="5509200"/>
          </a:xfrm>
          <a:prstGeom prst="rect">
            <a:avLst/>
          </a:prstGeom>
        </p:spPr>
        <p:txBody>
          <a:bodyPr wrap="square">
            <a:spAutoFit/>
          </a:bodyPr>
          <a:lstStyle/>
          <a:p>
            <a:pPr algn="just"/>
            <a:r>
              <a:rPr lang="es-MX" sz="3200" dirty="0"/>
              <a:t>El </a:t>
            </a:r>
            <a:r>
              <a:rPr lang="es-MX" sz="3200" dirty="0">
                <a:solidFill>
                  <a:srgbClr val="7030A0"/>
                </a:solidFill>
              </a:rPr>
              <a:t>ecosistema causal de Python se expande dinámicamente</a:t>
            </a:r>
            <a:r>
              <a:rPr lang="es-MX" sz="3200" dirty="0"/>
              <a:t>. Se está volviendo cada vez </a:t>
            </a:r>
            <a:r>
              <a:rPr lang="es-MX" sz="3200" dirty="0">
                <a:solidFill>
                  <a:srgbClr val="7030A0"/>
                </a:solidFill>
              </a:rPr>
              <a:t>más rico y poderoso</a:t>
            </a:r>
            <a:r>
              <a:rPr lang="es-MX" sz="3200" dirty="0"/>
              <a:t>.</a:t>
            </a:r>
          </a:p>
          <a:p>
            <a:pPr algn="just"/>
            <a:endParaRPr lang="es-MX" sz="3200" dirty="0"/>
          </a:p>
          <a:p>
            <a:pPr algn="just"/>
            <a:r>
              <a:rPr lang="es-MX" sz="3200" dirty="0"/>
              <a:t>Al mismo tiempo, </a:t>
            </a:r>
            <a:r>
              <a:rPr lang="es-MX" sz="3200" dirty="0">
                <a:solidFill>
                  <a:srgbClr val="0070C0"/>
                </a:solidFill>
              </a:rPr>
              <a:t>también puede ser confuso, especialmente al comenzar tu experiencia causal</a:t>
            </a:r>
            <a:r>
              <a:rPr lang="es-MX" sz="3200" dirty="0"/>
              <a:t>.</a:t>
            </a:r>
          </a:p>
          <a:p>
            <a:pPr algn="just"/>
            <a:endParaRPr lang="es-MX" sz="3200" dirty="0"/>
          </a:p>
          <a:p>
            <a:pPr algn="just"/>
            <a:r>
              <a:rPr lang="es-MX" sz="3200" dirty="0"/>
              <a:t>La siguiente lista presenta una s</a:t>
            </a:r>
            <a:r>
              <a:rPr lang="es-MX" sz="3200" dirty="0">
                <a:solidFill>
                  <a:srgbClr val="FFC000"/>
                </a:solidFill>
              </a:rPr>
              <a:t>elección de paquetes causales de Python en desarrollo activo</a:t>
            </a:r>
            <a:r>
              <a:rPr lang="es-MX" sz="3200" dirty="0"/>
              <a:t>:</a:t>
            </a:r>
            <a:endParaRPr lang="en-US" sz="3200" dirty="0">
              <a:solidFill>
                <a:schemeClr val="accent2">
                  <a:lumMod val="75000"/>
                </a:schemeClr>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96674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D64AD-B728-2CB7-BB91-4CAB3904196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FE0F747-2700-E256-BC11-D9C06DDD44BE}"/>
              </a:ext>
            </a:extLst>
          </p:cNvPr>
          <p:cNvSpPr>
            <a:spLocks noGrp="1"/>
          </p:cNvSpPr>
          <p:nvPr>
            <p:ph type="title"/>
          </p:nvPr>
        </p:nvSpPr>
        <p:spPr>
          <a:xfrm>
            <a:off x="0" y="0"/>
            <a:ext cx="9144000" cy="1143000"/>
          </a:xfrm>
        </p:spPr>
        <p:txBody>
          <a:bodyPr>
            <a:normAutofit/>
          </a:bodyPr>
          <a:lstStyle/>
          <a:p>
            <a:pPr algn="ctr"/>
            <a:r>
              <a:rPr lang="es-MX" dirty="0"/>
              <a:t>Paso 1: Modelar el problema</a:t>
            </a:r>
            <a:endParaRPr lang="es-ES" dirty="0"/>
          </a:p>
        </p:txBody>
      </p:sp>
      <p:sp>
        <p:nvSpPr>
          <p:cNvPr id="9" name="8 CuadroTexto">
            <a:extLst>
              <a:ext uri="{FF2B5EF4-FFF2-40B4-BE49-F238E27FC236}">
                <a16:creationId xmlns:a16="http://schemas.microsoft.com/office/drawing/2014/main" id="{7939B121-19C7-D141-90A4-D0B05AFFD06F}"/>
              </a:ext>
            </a:extLst>
          </p:cNvPr>
          <p:cNvSpPr txBox="1"/>
          <p:nvPr/>
        </p:nvSpPr>
        <p:spPr>
          <a:xfrm>
            <a:off x="316829" y="1143000"/>
            <a:ext cx="8215370" cy="5016758"/>
          </a:xfrm>
          <a:prstGeom prst="rect">
            <a:avLst/>
          </a:prstGeom>
          <a:noFill/>
        </p:spPr>
        <p:txBody>
          <a:bodyPr wrap="square" rtlCol="0">
            <a:spAutoFit/>
          </a:bodyPr>
          <a:lstStyle/>
          <a:p>
            <a:pPr algn="just"/>
            <a:r>
              <a:rPr lang="es-MX" sz="3200" dirty="0"/>
              <a:t>En esta sección, analizaremos y practicaremos el paso 1 del proceso de inferencia causal de cuatro pasos: </a:t>
            </a:r>
            <a:r>
              <a:rPr lang="es-MX" sz="3200" dirty="0">
                <a:solidFill>
                  <a:srgbClr val="7030A0"/>
                </a:solidFill>
              </a:rPr>
              <a:t>modelar el problema</a:t>
            </a:r>
            <a:r>
              <a:rPr lang="es-MX" sz="3200" dirty="0"/>
              <a:t>.</a:t>
            </a:r>
          </a:p>
          <a:p>
            <a:pPr algn="just"/>
            <a:endParaRPr lang="es-MX" sz="3200" dirty="0"/>
          </a:p>
          <a:p>
            <a:pPr algn="just"/>
            <a:r>
              <a:rPr lang="es-MX" sz="3200" dirty="0"/>
              <a:t>Dividiremos este paso en dos subpasos:</a:t>
            </a:r>
          </a:p>
          <a:p>
            <a:pPr marL="514350" indent="-514350" algn="just">
              <a:buFont typeface="+mj-lt"/>
              <a:buAutoNum type="arabicPeriod"/>
            </a:pPr>
            <a:r>
              <a:rPr lang="es-MX" sz="3200" dirty="0">
                <a:solidFill>
                  <a:schemeClr val="bg2">
                    <a:lumMod val="50000"/>
                  </a:schemeClr>
                </a:solidFill>
              </a:rPr>
              <a:t>Crear un gráfico que represente nuestro problema</a:t>
            </a:r>
            <a:r>
              <a:rPr lang="es-MX" sz="3200" dirty="0"/>
              <a:t>.</a:t>
            </a:r>
          </a:p>
          <a:p>
            <a:pPr marL="514350" indent="-514350" algn="just">
              <a:buFont typeface="+mj-lt"/>
              <a:buAutoNum type="arabicPeriod"/>
            </a:pPr>
            <a:r>
              <a:rPr lang="es-MX" sz="3200" dirty="0">
                <a:solidFill>
                  <a:srgbClr val="C00000"/>
                </a:solidFill>
              </a:rPr>
              <a:t>Instanciar el objeto CausalModel de DoWhy usando este gráfico</a:t>
            </a:r>
            <a:r>
              <a:rPr lang="es-MX" sz="3200" dirty="0"/>
              <a:t>.</a:t>
            </a:r>
          </a:p>
        </p:txBody>
      </p:sp>
    </p:spTree>
    <p:extLst>
      <p:ext uri="{BB962C8B-B14F-4D97-AF65-F5344CB8AC3E}">
        <p14:creationId xmlns:p14="http://schemas.microsoft.com/office/powerpoint/2010/main" val="585959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C066F-42A1-5E1B-E673-F39244E639F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4E7EE98-0357-96C2-071E-B37D0CFB939C}"/>
              </a:ext>
            </a:extLst>
          </p:cNvPr>
          <p:cNvSpPr>
            <a:spLocks noGrp="1"/>
          </p:cNvSpPr>
          <p:nvPr>
            <p:ph type="title"/>
          </p:nvPr>
        </p:nvSpPr>
        <p:spPr>
          <a:xfrm>
            <a:off x="0" y="0"/>
            <a:ext cx="9144000" cy="1143000"/>
          </a:xfrm>
        </p:spPr>
        <p:txBody>
          <a:bodyPr>
            <a:normAutofit/>
          </a:bodyPr>
          <a:lstStyle/>
          <a:p>
            <a:pPr algn="ctr"/>
            <a:r>
              <a:rPr lang="es-MX" dirty="0"/>
              <a:t>Creación del grafo</a:t>
            </a:r>
            <a:endParaRPr lang="es-ES" dirty="0"/>
          </a:p>
        </p:txBody>
      </p:sp>
      <p:sp>
        <p:nvSpPr>
          <p:cNvPr id="9" name="8 CuadroTexto">
            <a:extLst>
              <a:ext uri="{FF2B5EF4-FFF2-40B4-BE49-F238E27FC236}">
                <a16:creationId xmlns:a16="http://schemas.microsoft.com/office/drawing/2014/main" id="{E7117E91-93F8-B223-FB89-0C486EFBC96D}"/>
              </a:ext>
            </a:extLst>
          </p:cNvPr>
          <p:cNvSpPr txBox="1"/>
          <p:nvPr/>
        </p:nvSpPr>
        <p:spPr>
          <a:xfrm>
            <a:off x="316829" y="1035629"/>
            <a:ext cx="8215370" cy="2554545"/>
          </a:xfrm>
          <a:prstGeom prst="rect">
            <a:avLst/>
          </a:prstGeom>
          <a:noFill/>
        </p:spPr>
        <p:txBody>
          <a:bodyPr wrap="square" rtlCol="0">
            <a:spAutoFit/>
          </a:bodyPr>
          <a:lstStyle/>
          <a:p>
            <a:pPr algn="just"/>
            <a:r>
              <a:rPr lang="es-MX" sz="3200" dirty="0"/>
              <a:t>La siguiente figura presenta el ejemplo de GPS del capítulo anterior, que modelaremos a continuación. Cabe destacar que, para mayor claridad, hemos omitido el ruido específico de las variables.</a:t>
            </a:r>
          </a:p>
        </p:txBody>
      </p:sp>
      <p:pic>
        <p:nvPicPr>
          <p:cNvPr id="4" name="Imagen 3">
            <a:extLst>
              <a:ext uri="{FF2B5EF4-FFF2-40B4-BE49-F238E27FC236}">
                <a16:creationId xmlns:a16="http://schemas.microsoft.com/office/drawing/2014/main" id="{ABBE5905-68B6-D602-BE43-DF2DB466D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99" y="3590174"/>
            <a:ext cx="7772400" cy="3267826"/>
          </a:xfrm>
          <a:prstGeom prst="rect">
            <a:avLst/>
          </a:prstGeom>
        </p:spPr>
      </p:pic>
    </p:spTree>
    <p:extLst>
      <p:ext uri="{BB962C8B-B14F-4D97-AF65-F5344CB8AC3E}">
        <p14:creationId xmlns:p14="http://schemas.microsoft.com/office/powerpoint/2010/main" val="451126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71E85-E846-ED3E-7A39-E704535E9700}"/>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0CB74297-2DE8-7CBA-B188-DA7C59458452}"/>
              </a:ext>
            </a:extLst>
          </p:cNvPr>
          <p:cNvSpPr>
            <a:spLocks noGrp="1"/>
          </p:cNvSpPr>
          <p:nvPr>
            <p:ph type="title"/>
          </p:nvPr>
        </p:nvSpPr>
        <p:spPr>
          <a:xfrm>
            <a:off x="0" y="0"/>
            <a:ext cx="9144000" cy="1143000"/>
          </a:xfrm>
        </p:spPr>
        <p:txBody>
          <a:bodyPr>
            <a:normAutofit/>
          </a:bodyPr>
          <a:lstStyle/>
          <a:p>
            <a:pPr algn="ctr"/>
            <a:r>
              <a:rPr lang="es-MX" dirty="0"/>
              <a:t>Creación del grafo</a:t>
            </a:r>
            <a:endParaRPr lang="es-ES" dirty="0"/>
          </a:p>
        </p:txBody>
      </p:sp>
      <p:sp>
        <p:nvSpPr>
          <p:cNvPr id="9" name="8 CuadroTexto">
            <a:extLst>
              <a:ext uri="{FF2B5EF4-FFF2-40B4-BE49-F238E27FC236}">
                <a16:creationId xmlns:a16="http://schemas.microsoft.com/office/drawing/2014/main" id="{C33E93D3-BC6D-A90F-9BF3-CC628441120D}"/>
              </a:ext>
            </a:extLst>
          </p:cNvPr>
          <p:cNvSpPr txBox="1"/>
          <p:nvPr/>
        </p:nvSpPr>
        <p:spPr>
          <a:xfrm>
            <a:off x="316829" y="1143000"/>
            <a:ext cx="8215370" cy="5509200"/>
          </a:xfrm>
          <a:prstGeom prst="rect">
            <a:avLst/>
          </a:prstGeom>
          <a:noFill/>
        </p:spPr>
        <p:txBody>
          <a:bodyPr wrap="square" rtlCol="0">
            <a:spAutoFit/>
          </a:bodyPr>
          <a:lstStyle/>
          <a:p>
            <a:pPr algn="just"/>
            <a:r>
              <a:rPr lang="es-MX" sz="3200" dirty="0"/>
              <a:t>Tenga en cuenta que el gráfico de la </a:t>
            </a:r>
            <a:r>
              <a:rPr lang="es-MX" sz="3200" dirty="0">
                <a:solidFill>
                  <a:srgbClr val="92D050"/>
                </a:solidFill>
              </a:rPr>
              <a:t>figura anterior contiene una variable no observada, U</a:t>
            </a:r>
            <a:r>
              <a:rPr lang="es-MX" sz="3200" dirty="0"/>
              <a:t>. </a:t>
            </a:r>
          </a:p>
          <a:p>
            <a:pPr algn="just"/>
            <a:endParaRPr lang="es-MX" sz="3200" dirty="0"/>
          </a:p>
          <a:p>
            <a:pPr algn="just"/>
            <a:r>
              <a:rPr lang="es-MX" sz="3200" dirty="0">
                <a:solidFill>
                  <a:srgbClr val="C00000"/>
                </a:solidFill>
              </a:rPr>
              <a:t>No incluimos esta variable en nuestro conjunto de datos </a:t>
            </a:r>
            <a:r>
              <a:rPr lang="es-MX" sz="3200" dirty="0"/>
              <a:t>(¡es inobservable!), </a:t>
            </a:r>
            <a:r>
              <a:rPr lang="es-MX" sz="3200" dirty="0">
                <a:solidFill>
                  <a:srgbClr val="C00000"/>
                </a:solidFill>
              </a:rPr>
              <a:t>pero la incluiremos en nuestro grafo</a:t>
            </a:r>
            <a:r>
              <a:rPr lang="es-MX" sz="3200" dirty="0"/>
              <a:t>. </a:t>
            </a:r>
          </a:p>
          <a:p>
            <a:pPr algn="just"/>
            <a:r>
              <a:rPr lang="es-MX" sz="3200" dirty="0"/>
              <a:t>Esto permitirá a </a:t>
            </a:r>
            <a:r>
              <a:rPr lang="es-MX" sz="3200" dirty="0">
                <a:solidFill>
                  <a:srgbClr val="7030A0"/>
                </a:solidFill>
              </a:rPr>
              <a:t>DoWhy reconocer la presencia de un factor de confusión no observado en el gráfico y encontrar automáticamente un estimando relevante</a:t>
            </a:r>
            <a:r>
              <a:rPr lang="es-MX" sz="3200" dirty="0"/>
              <a:t>.</a:t>
            </a:r>
          </a:p>
        </p:txBody>
      </p:sp>
    </p:spTree>
    <p:extLst>
      <p:ext uri="{BB962C8B-B14F-4D97-AF65-F5344CB8AC3E}">
        <p14:creationId xmlns:p14="http://schemas.microsoft.com/office/powerpoint/2010/main" val="2126674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A1803-FDDB-322D-F4F7-88FEB55F2D3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08F3168-F963-F6E8-5396-B5DFA5A25AE5}"/>
              </a:ext>
            </a:extLst>
          </p:cNvPr>
          <p:cNvSpPr>
            <a:spLocks noGrp="1"/>
          </p:cNvSpPr>
          <p:nvPr>
            <p:ph type="title"/>
          </p:nvPr>
        </p:nvSpPr>
        <p:spPr>
          <a:xfrm>
            <a:off x="0" y="0"/>
            <a:ext cx="9144000" cy="1143000"/>
          </a:xfrm>
        </p:spPr>
        <p:txBody>
          <a:bodyPr>
            <a:normAutofit/>
          </a:bodyPr>
          <a:lstStyle/>
          <a:p>
            <a:pPr algn="ctr"/>
            <a:r>
              <a:rPr lang="es-MX" dirty="0"/>
              <a:t>Creación del grafo</a:t>
            </a:r>
            <a:endParaRPr lang="es-ES" dirty="0"/>
          </a:p>
        </p:txBody>
      </p:sp>
      <p:sp>
        <p:nvSpPr>
          <p:cNvPr id="9" name="8 CuadroTexto">
            <a:extLst>
              <a:ext uri="{FF2B5EF4-FFF2-40B4-BE49-F238E27FC236}">
                <a16:creationId xmlns:a16="http://schemas.microsoft.com/office/drawing/2014/main" id="{CA971E6D-411B-13BB-1CD6-1872C4B3BDE5}"/>
              </a:ext>
            </a:extLst>
          </p:cNvPr>
          <p:cNvSpPr txBox="1"/>
          <p:nvPr/>
        </p:nvSpPr>
        <p:spPr>
          <a:xfrm>
            <a:off x="316829" y="1143000"/>
            <a:ext cx="8215370" cy="3539430"/>
          </a:xfrm>
          <a:prstGeom prst="rect">
            <a:avLst/>
          </a:prstGeom>
          <a:noFill/>
        </p:spPr>
        <p:txBody>
          <a:bodyPr wrap="square" rtlCol="0">
            <a:spAutoFit/>
          </a:bodyPr>
          <a:lstStyle/>
          <a:p>
            <a:pPr algn="just"/>
            <a:r>
              <a:rPr lang="es-MX" sz="3200" dirty="0"/>
              <a:t>A continuación, definimos los nodos. Cada nodo tiene un ID único y una etiqueta. </a:t>
            </a:r>
          </a:p>
          <a:p>
            <a:pPr algn="just"/>
            <a:endParaRPr lang="es-MX" sz="3200" dirty="0"/>
          </a:p>
          <a:p>
            <a:pPr algn="just"/>
            <a:r>
              <a:rPr lang="es-MX" sz="3200" dirty="0"/>
              <a:t>Finalmente, definimos las aristas. Cada arista tiene un origen y un destino. La definición completa está encapsulada en una cadena multilínea de Python.</a:t>
            </a:r>
          </a:p>
        </p:txBody>
      </p:sp>
    </p:spTree>
    <p:extLst>
      <p:ext uri="{BB962C8B-B14F-4D97-AF65-F5344CB8AC3E}">
        <p14:creationId xmlns:p14="http://schemas.microsoft.com/office/powerpoint/2010/main" val="473364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E43D0-CE7C-10E3-C64C-5664134C682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5C4709C-CAE0-1F2C-335F-33771FDF4B0F}"/>
              </a:ext>
            </a:extLst>
          </p:cNvPr>
          <p:cNvSpPr>
            <a:spLocks noGrp="1"/>
          </p:cNvSpPr>
          <p:nvPr>
            <p:ph type="title"/>
          </p:nvPr>
        </p:nvSpPr>
        <p:spPr>
          <a:xfrm>
            <a:off x="0" y="0"/>
            <a:ext cx="9144000" cy="1143000"/>
          </a:xfrm>
        </p:spPr>
        <p:txBody>
          <a:bodyPr>
            <a:normAutofit fontScale="90000"/>
          </a:bodyPr>
          <a:lstStyle/>
          <a:p>
            <a:pPr algn="ctr"/>
            <a:r>
              <a:rPr lang="es-MX" dirty="0"/>
              <a:t>Construyendo un objeto CausalModel</a:t>
            </a:r>
            <a:endParaRPr lang="es-ES" dirty="0"/>
          </a:p>
        </p:txBody>
      </p:sp>
      <p:sp>
        <p:nvSpPr>
          <p:cNvPr id="9" name="8 CuadroTexto">
            <a:extLst>
              <a:ext uri="{FF2B5EF4-FFF2-40B4-BE49-F238E27FC236}">
                <a16:creationId xmlns:a16="http://schemas.microsoft.com/office/drawing/2014/main" id="{602184B8-D41F-0ABE-967F-B191461AA5A3}"/>
              </a:ext>
            </a:extLst>
          </p:cNvPr>
          <p:cNvSpPr txBox="1"/>
          <p:nvPr/>
        </p:nvSpPr>
        <p:spPr>
          <a:xfrm>
            <a:off x="316829" y="1143000"/>
            <a:ext cx="8215370" cy="4031873"/>
          </a:xfrm>
          <a:prstGeom prst="rect">
            <a:avLst/>
          </a:prstGeom>
          <a:noFill/>
        </p:spPr>
        <p:txBody>
          <a:bodyPr wrap="square" rtlCol="0">
            <a:spAutoFit/>
          </a:bodyPr>
          <a:lstStyle/>
          <a:p>
            <a:pPr algn="just"/>
            <a:r>
              <a:rPr lang="es-MX" sz="3200" dirty="0"/>
              <a:t>Para instanciar un objeto CausalModel para nuestro problema, necesitamos proporcionar al constructor cuatro elementos: </a:t>
            </a:r>
            <a:r>
              <a:rPr lang="es-MX" sz="3200" dirty="0">
                <a:solidFill>
                  <a:srgbClr val="7030A0"/>
                </a:solidFill>
              </a:rPr>
              <a:t>datos como un marco de datos de Pandas</a:t>
            </a:r>
            <a:r>
              <a:rPr lang="es-MX" sz="3200" dirty="0"/>
              <a:t>, un </a:t>
            </a:r>
            <a:r>
              <a:rPr lang="es-MX" sz="3200" dirty="0">
                <a:solidFill>
                  <a:srgbClr val="00B0F0"/>
                </a:solidFill>
              </a:rPr>
              <a:t>gráfico GML</a:t>
            </a:r>
            <a:r>
              <a:rPr lang="es-MX" sz="3200" dirty="0"/>
              <a:t>, </a:t>
            </a:r>
            <a:r>
              <a:rPr lang="es-MX" sz="3200" dirty="0">
                <a:solidFill>
                  <a:schemeClr val="accent6">
                    <a:lumMod val="75000"/>
                  </a:schemeClr>
                </a:solidFill>
              </a:rPr>
              <a:t>el nombre de la variable de tratamiento en el marco de datos </a:t>
            </a:r>
            <a:r>
              <a:rPr lang="es-MX" sz="3200" dirty="0"/>
              <a:t>y el </a:t>
            </a:r>
            <a:r>
              <a:rPr lang="es-MX" sz="3200" dirty="0">
                <a:solidFill>
                  <a:srgbClr val="92D050"/>
                </a:solidFill>
              </a:rPr>
              <a:t>nombre de la variable de resultado en el marco de datos</a:t>
            </a:r>
            <a:r>
              <a:rPr lang="es-MX" sz="3200" dirty="0"/>
              <a:t>.</a:t>
            </a:r>
          </a:p>
        </p:txBody>
      </p:sp>
    </p:spTree>
    <p:extLst>
      <p:ext uri="{BB962C8B-B14F-4D97-AF65-F5344CB8AC3E}">
        <p14:creationId xmlns:p14="http://schemas.microsoft.com/office/powerpoint/2010/main" val="2617058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79687-4BE9-F2F3-34D7-EC3C9547B3B0}"/>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0B8FF2ED-2380-10C1-A4BD-792FC1101FCF}"/>
              </a:ext>
            </a:extLst>
          </p:cNvPr>
          <p:cNvSpPr>
            <a:spLocks noGrp="1"/>
          </p:cNvSpPr>
          <p:nvPr>
            <p:ph type="title"/>
          </p:nvPr>
        </p:nvSpPr>
        <p:spPr>
          <a:xfrm>
            <a:off x="0" y="0"/>
            <a:ext cx="9144000" cy="1143000"/>
          </a:xfrm>
        </p:spPr>
        <p:txBody>
          <a:bodyPr>
            <a:normAutofit fontScale="90000"/>
          </a:bodyPr>
          <a:lstStyle/>
          <a:p>
            <a:pPr algn="ctr"/>
            <a:r>
              <a:rPr lang="es-MX" dirty="0"/>
              <a:t>Construyendo un objeto CausalModel</a:t>
            </a:r>
            <a:endParaRPr lang="es-ES" dirty="0"/>
          </a:p>
        </p:txBody>
      </p:sp>
      <p:sp>
        <p:nvSpPr>
          <p:cNvPr id="9" name="8 CuadroTexto">
            <a:extLst>
              <a:ext uri="{FF2B5EF4-FFF2-40B4-BE49-F238E27FC236}">
                <a16:creationId xmlns:a16="http://schemas.microsoft.com/office/drawing/2014/main" id="{5DCA0A4C-36EC-3E8A-B973-D55D177B21D8}"/>
              </a:ext>
            </a:extLst>
          </p:cNvPr>
          <p:cNvSpPr txBox="1"/>
          <p:nvPr/>
        </p:nvSpPr>
        <p:spPr>
          <a:xfrm>
            <a:off x="316829" y="1143000"/>
            <a:ext cx="8215370" cy="4031873"/>
          </a:xfrm>
          <a:prstGeom prst="rect">
            <a:avLst/>
          </a:prstGeom>
          <a:noFill/>
        </p:spPr>
        <p:txBody>
          <a:bodyPr wrap="square" rtlCol="0">
            <a:spAutoFit/>
          </a:bodyPr>
          <a:lstStyle/>
          <a:p>
            <a:pPr algn="just"/>
            <a:r>
              <a:rPr lang="es-MX" sz="3200" dirty="0"/>
              <a:t>Denotamos </a:t>
            </a:r>
            <a:r>
              <a:rPr lang="es-MX" sz="3200" dirty="0">
                <a:solidFill>
                  <a:srgbClr val="92D050"/>
                </a:solidFill>
              </a:rPr>
              <a:t>GPS (nuestro tratamiento) con X</a:t>
            </a:r>
            <a:r>
              <a:rPr lang="es-MX" sz="3200" dirty="0"/>
              <a:t>. </a:t>
            </a:r>
            <a:r>
              <a:rPr lang="es-MX" sz="3200" dirty="0">
                <a:solidFill>
                  <a:srgbClr val="FFC000"/>
                </a:solidFill>
              </a:rPr>
              <a:t>Nuestro resultado </a:t>
            </a:r>
            <a:r>
              <a:rPr lang="es-MX" sz="3200" dirty="0"/>
              <a:t>(cambio de memoria) se </a:t>
            </a:r>
            <a:r>
              <a:rPr lang="es-MX" sz="3200" dirty="0">
                <a:solidFill>
                  <a:srgbClr val="FFC000"/>
                </a:solidFill>
              </a:rPr>
              <a:t>denotó con Y</a:t>
            </a:r>
            <a:r>
              <a:rPr lang="es-MX" sz="3200" dirty="0"/>
              <a:t>. </a:t>
            </a:r>
          </a:p>
          <a:p>
            <a:pPr algn="just"/>
            <a:endParaRPr lang="es-MX" sz="3200" dirty="0"/>
          </a:p>
          <a:p>
            <a:pPr algn="just"/>
            <a:r>
              <a:rPr lang="es-MX" sz="3200" dirty="0">
                <a:solidFill>
                  <a:schemeClr val="accent4">
                    <a:lumMod val="75000"/>
                  </a:schemeClr>
                </a:solidFill>
              </a:rPr>
              <a:t>Nuestros datos </a:t>
            </a:r>
            <a:r>
              <a:rPr lang="es-MX" sz="3200" dirty="0"/>
              <a:t>están representados por un </a:t>
            </a:r>
            <a:r>
              <a:rPr lang="es-MX" sz="3200" dirty="0">
                <a:solidFill>
                  <a:schemeClr val="accent4">
                    <a:lumMod val="75000"/>
                  </a:schemeClr>
                </a:solidFill>
              </a:rPr>
              <a:t>marco de datos de Pandas, df</a:t>
            </a:r>
            <a:r>
              <a:rPr lang="es-MX" sz="3200" dirty="0"/>
              <a:t>, y </a:t>
            </a:r>
            <a:r>
              <a:rPr lang="es-MX" sz="3200" dirty="0">
                <a:solidFill>
                  <a:srgbClr val="0070C0"/>
                </a:solidFill>
              </a:rPr>
              <a:t>nuestro gráfico está asignado a la variable gml_graph</a:t>
            </a:r>
            <a:r>
              <a:rPr lang="es-MX" sz="3200" dirty="0"/>
              <a:t>.</a:t>
            </a:r>
            <a:endParaRPr lang="es-MX" sz="3200" baseline="-25000" dirty="0">
              <a:solidFill>
                <a:srgbClr val="00B050"/>
              </a:solidFill>
            </a:endParaRPr>
          </a:p>
        </p:txBody>
      </p:sp>
    </p:spTree>
    <p:extLst>
      <p:ext uri="{BB962C8B-B14F-4D97-AF65-F5344CB8AC3E}">
        <p14:creationId xmlns:p14="http://schemas.microsoft.com/office/powerpoint/2010/main" val="3981662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F641-4E90-DF98-13E8-21C81044F10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5070F37-BE83-3812-8316-33F7C8B5A4A3}"/>
              </a:ext>
            </a:extLst>
          </p:cNvPr>
          <p:cNvSpPr>
            <a:spLocks noGrp="1"/>
          </p:cNvSpPr>
          <p:nvPr>
            <p:ph type="title"/>
          </p:nvPr>
        </p:nvSpPr>
        <p:spPr>
          <a:xfrm>
            <a:off x="0" y="0"/>
            <a:ext cx="9144000" cy="1143000"/>
          </a:xfrm>
        </p:spPr>
        <p:txBody>
          <a:bodyPr>
            <a:normAutofit fontScale="90000"/>
          </a:bodyPr>
          <a:lstStyle/>
          <a:p>
            <a:pPr algn="ctr"/>
            <a:r>
              <a:rPr lang="es-MX" dirty="0"/>
              <a:t>Construyendo un objeto CausalModel</a:t>
            </a:r>
            <a:endParaRPr lang="es-ES" dirty="0"/>
          </a:p>
        </p:txBody>
      </p:sp>
      <p:sp>
        <p:nvSpPr>
          <p:cNvPr id="9" name="8 CuadroTexto">
            <a:extLst>
              <a:ext uri="{FF2B5EF4-FFF2-40B4-BE49-F238E27FC236}">
                <a16:creationId xmlns:a16="http://schemas.microsoft.com/office/drawing/2014/main" id="{DCB01DDB-094F-A00F-0EB6-0606E349041E}"/>
              </a:ext>
            </a:extLst>
          </p:cNvPr>
          <p:cNvSpPr txBox="1"/>
          <p:nvPr/>
        </p:nvSpPr>
        <p:spPr>
          <a:xfrm>
            <a:off x="316829" y="1143000"/>
            <a:ext cx="8215370" cy="1077218"/>
          </a:xfrm>
          <a:prstGeom prst="rect">
            <a:avLst/>
          </a:prstGeom>
          <a:noFill/>
        </p:spPr>
        <p:txBody>
          <a:bodyPr wrap="square" rtlCol="0">
            <a:spAutoFit/>
          </a:bodyPr>
          <a:lstStyle/>
          <a:p>
            <a:pPr algn="just"/>
            <a:r>
              <a:rPr lang="es-MX" sz="3200" dirty="0"/>
              <a:t>La instanciación y visualizacón del modelo se aprecia de la siguiente manera:</a:t>
            </a:r>
          </a:p>
        </p:txBody>
      </p:sp>
      <p:pic>
        <p:nvPicPr>
          <p:cNvPr id="4" name="Imagen 3">
            <a:extLst>
              <a:ext uri="{FF2B5EF4-FFF2-40B4-BE49-F238E27FC236}">
                <a16:creationId xmlns:a16="http://schemas.microsoft.com/office/drawing/2014/main" id="{BA8CC3FC-FA7B-91E5-4E30-CABA6E0EB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060" y="2286000"/>
            <a:ext cx="5981700" cy="4279900"/>
          </a:xfrm>
          <a:prstGeom prst="rect">
            <a:avLst/>
          </a:prstGeom>
        </p:spPr>
      </p:pic>
    </p:spTree>
    <p:extLst>
      <p:ext uri="{BB962C8B-B14F-4D97-AF65-F5344CB8AC3E}">
        <p14:creationId xmlns:p14="http://schemas.microsoft.com/office/powerpoint/2010/main" val="3319610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F0366-DE68-5168-7563-CAFEE6E425A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C13E475-C757-7682-1714-564945E7EB48}"/>
              </a:ext>
            </a:extLst>
          </p:cNvPr>
          <p:cNvSpPr>
            <a:spLocks noGrp="1"/>
          </p:cNvSpPr>
          <p:nvPr>
            <p:ph type="title"/>
          </p:nvPr>
        </p:nvSpPr>
        <p:spPr>
          <a:xfrm>
            <a:off x="0" y="0"/>
            <a:ext cx="9144000" cy="1143000"/>
          </a:xfrm>
        </p:spPr>
        <p:txBody>
          <a:bodyPr>
            <a:normAutofit fontScale="90000"/>
          </a:bodyPr>
          <a:lstStyle/>
          <a:p>
            <a:pPr algn="ctr"/>
            <a:r>
              <a:rPr lang="es-MX" dirty="0"/>
              <a:t>Paso 2: Identificación del/de los estimando(s)</a:t>
            </a:r>
            <a:endParaRPr lang="es-ES" dirty="0"/>
          </a:p>
        </p:txBody>
      </p:sp>
      <p:sp>
        <p:nvSpPr>
          <p:cNvPr id="9" name="8 CuadroTexto">
            <a:extLst>
              <a:ext uri="{FF2B5EF4-FFF2-40B4-BE49-F238E27FC236}">
                <a16:creationId xmlns:a16="http://schemas.microsoft.com/office/drawing/2014/main" id="{0723DEBE-E74D-884C-FB4F-BB7050EC06E8}"/>
              </a:ext>
            </a:extLst>
          </p:cNvPr>
          <p:cNvSpPr txBox="1"/>
          <p:nvPr/>
        </p:nvSpPr>
        <p:spPr>
          <a:xfrm>
            <a:off x="316829" y="1143000"/>
            <a:ext cx="8215370" cy="4031873"/>
          </a:xfrm>
          <a:prstGeom prst="rect">
            <a:avLst/>
          </a:prstGeom>
          <a:noFill/>
        </p:spPr>
        <p:txBody>
          <a:bodyPr wrap="square" rtlCol="0">
            <a:spAutoFit/>
          </a:bodyPr>
          <a:lstStyle/>
          <a:p>
            <a:pPr algn="just"/>
            <a:r>
              <a:rPr lang="es-MX" sz="3200" dirty="0"/>
              <a:t>DoWhy ofrece tres maneras de encontrar estimandos:</a:t>
            </a:r>
          </a:p>
          <a:p>
            <a:pPr algn="just"/>
            <a:endParaRPr lang="es-MX" sz="3200" dirty="0"/>
          </a:p>
          <a:p>
            <a:pPr marL="514350" indent="-514350" algn="just">
              <a:buFont typeface="+mj-lt"/>
              <a:buAutoNum type="arabicPeriod"/>
            </a:pPr>
            <a:r>
              <a:rPr lang="es-MX" sz="3200" dirty="0">
                <a:solidFill>
                  <a:srgbClr val="FFC000"/>
                </a:solidFill>
              </a:rPr>
              <a:t>Puerta trasera</a:t>
            </a:r>
          </a:p>
          <a:p>
            <a:pPr marL="514350" indent="-514350" algn="just">
              <a:buFont typeface="+mj-lt"/>
              <a:buAutoNum type="arabicPeriod"/>
            </a:pPr>
            <a:endParaRPr lang="es-MX" sz="3200" dirty="0"/>
          </a:p>
          <a:p>
            <a:pPr marL="514350" indent="-514350" algn="just">
              <a:buFont typeface="+mj-lt"/>
              <a:buAutoNum type="arabicPeriod"/>
            </a:pPr>
            <a:r>
              <a:rPr lang="es-MX" sz="3200" dirty="0">
                <a:solidFill>
                  <a:srgbClr val="92D050"/>
                </a:solidFill>
              </a:rPr>
              <a:t>Puerta principal</a:t>
            </a:r>
          </a:p>
          <a:p>
            <a:pPr marL="514350" indent="-514350" algn="just">
              <a:buFont typeface="+mj-lt"/>
              <a:buAutoNum type="arabicPeriod"/>
            </a:pPr>
            <a:endParaRPr lang="es-MX" sz="3200" dirty="0"/>
          </a:p>
          <a:p>
            <a:pPr marL="514350" indent="-514350" algn="just">
              <a:buFont typeface="+mj-lt"/>
              <a:buAutoNum type="arabicPeriod"/>
            </a:pPr>
            <a:r>
              <a:rPr lang="es-MX" sz="3200" dirty="0">
                <a:solidFill>
                  <a:srgbClr val="7030A0"/>
                </a:solidFill>
              </a:rPr>
              <a:t>Variable instrumental</a:t>
            </a:r>
          </a:p>
        </p:txBody>
      </p:sp>
    </p:spTree>
    <p:extLst>
      <p:ext uri="{BB962C8B-B14F-4D97-AF65-F5344CB8AC3E}">
        <p14:creationId xmlns:p14="http://schemas.microsoft.com/office/powerpoint/2010/main" val="2402974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F7E18-D06B-6A85-7B8D-52A92B950EC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665A60F-E7CA-16B2-7FA7-7119A973394A}"/>
              </a:ext>
            </a:extLst>
          </p:cNvPr>
          <p:cNvSpPr>
            <a:spLocks noGrp="1"/>
          </p:cNvSpPr>
          <p:nvPr>
            <p:ph type="title"/>
          </p:nvPr>
        </p:nvSpPr>
        <p:spPr>
          <a:xfrm>
            <a:off x="0" y="0"/>
            <a:ext cx="9144000" cy="1143000"/>
          </a:xfrm>
        </p:spPr>
        <p:txBody>
          <a:bodyPr>
            <a:normAutofit fontScale="90000"/>
          </a:bodyPr>
          <a:lstStyle/>
          <a:p>
            <a:pPr algn="ctr"/>
            <a:r>
              <a:rPr lang="es-MX" dirty="0"/>
              <a:t>Paso 2: Identificación del/de los estimando(s)</a:t>
            </a:r>
            <a:endParaRPr lang="es-ES" dirty="0"/>
          </a:p>
        </p:txBody>
      </p:sp>
      <p:sp>
        <p:nvSpPr>
          <p:cNvPr id="9" name="8 CuadroTexto">
            <a:extLst>
              <a:ext uri="{FF2B5EF4-FFF2-40B4-BE49-F238E27FC236}">
                <a16:creationId xmlns:a16="http://schemas.microsoft.com/office/drawing/2014/main" id="{B3494D03-CF6E-EC21-DE7F-E40F5D31B35C}"/>
              </a:ext>
            </a:extLst>
          </p:cNvPr>
          <p:cNvSpPr txBox="1"/>
          <p:nvPr/>
        </p:nvSpPr>
        <p:spPr>
          <a:xfrm>
            <a:off x="316829" y="1143000"/>
            <a:ext cx="8215370" cy="5345053"/>
          </a:xfrm>
          <a:prstGeom prst="rect">
            <a:avLst/>
          </a:prstGeom>
          <a:noFill/>
        </p:spPr>
        <p:txBody>
          <a:bodyPr wrap="square" rtlCol="0">
            <a:spAutoFit/>
          </a:bodyPr>
          <a:lstStyle/>
          <a:p>
            <a:pPr algn="just"/>
            <a:r>
              <a:rPr lang="es-MX" sz="3200" dirty="0"/>
              <a:t>Veamos cómo utilizar DoWhy para encontrar una estimación correcta para nuestro modelo. ¡Resulta que es muy fácil! Compruébelo usted mismo:</a:t>
            </a:r>
          </a:p>
          <a:p>
            <a:pPr algn="just"/>
            <a:endParaRPr lang="es-MX" sz="3200" dirty="0"/>
          </a:p>
          <a:p>
            <a:pPr algn="just"/>
            <a:r>
              <a:rPr lang="es-MX" sz="3200" dirty="0">
                <a:solidFill>
                  <a:srgbClr val="7030A0"/>
                </a:solidFill>
              </a:rPr>
              <a:t>estimación = modelo. .identify_effect()</a:t>
            </a:r>
          </a:p>
          <a:p>
            <a:pPr algn="just"/>
            <a:endParaRPr lang="es-MX" sz="3200" baseline="-25000" dirty="0">
              <a:solidFill>
                <a:srgbClr val="00B050"/>
              </a:solidFill>
            </a:endParaRPr>
          </a:p>
          <a:p>
            <a:pPr algn="just"/>
            <a:r>
              <a:rPr lang="es-MX" sz="3200" dirty="0"/>
              <a:t>¡Sí, eso es todo!</a:t>
            </a:r>
          </a:p>
          <a:p>
            <a:pPr algn="just"/>
            <a:r>
              <a:rPr lang="es-MX" sz="3200" dirty="0"/>
              <a:t>¡Simplemente llamamos al método .identify_effect() de nuestro objeto CausalModel y listo!</a:t>
            </a:r>
          </a:p>
        </p:txBody>
      </p:sp>
    </p:spTree>
    <p:extLst>
      <p:ext uri="{BB962C8B-B14F-4D97-AF65-F5344CB8AC3E}">
        <p14:creationId xmlns:p14="http://schemas.microsoft.com/office/powerpoint/2010/main" val="3034912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19783-8FEA-3E63-272C-5EE26CA8488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F3AD08F-E9A7-3BA4-E86B-2C553FE32730}"/>
              </a:ext>
            </a:extLst>
          </p:cNvPr>
          <p:cNvSpPr>
            <a:spLocks noGrp="1"/>
          </p:cNvSpPr>
          <p:nvPr>
            <p:ph type="title"/>
          </p:nvPr>
        </p:nvSpPr>
        <p:spPr>
          <a:xfrm>
            <a:off x="0" y="0"/>
            <a:ext cx="9144000" cy="1143000"/>
          </a:xfrm>
        </p:spPr>
        <p:txBody>
          <a:bodyPr>
            <a:normAutofit fontScale="90000"/>
          </a:bodyPr>
          <a:lstStyle/>
          <a:p>
            <a:pPr algn="ctr"/>
            <a:r>
              <a:rPr lang="es-MX" dirty="0"/>
              <a:t>Paso 2: Identificación del/de los estimando(s)</a:t>
            </a:r>
            <a:endParaRPr lang="es-ES" dirty="0"/>
          </a:p>
        </p:txBody>
      </p:sp>
      <p:sp>
        <p:nvSpPr>
          <p:cNvPr id="9" name="8 CuadroTexto">
            <a:extLst>
              <a:ext uri="{FF2B5EF4-FFF2-40B4-BE49-F238E27FC236}">
                <a16:creationId xmlns:a16="http://schemas.microsoft.com/office/drawing/2014/main" id="{7DB7FE83-AD2C-66ED-D174-27E6925B9461}"/>
              </a:ext>
            </a:extLst>
          </p:cNvPr>
          <p:cNvSpPr txBox="1"/>
          <p:nvPr/>
        </p:nvSpPr>
        <p:spPr>
          <a:xfrm>
            <a:off x="316829" y="1143000"/>
            <a:ext cx="8215370" cy="5016758"/>
          </a:xfrm>
          <a:prstGeom prst="rect">
            <a:avLst/>
          </a:prstGeom>
          <a:noFill/>
        </p:spPr>
        <p:txBody>
          <a:bodyPr wrap="square" rtlCol="0">
            <a:spAutoFit/>
          </a:bodyPr>
          <a:lstStyle/>
          <a:p>
            <a:pPr algn="just"/>
            <a:r>
              <a:rPr lang="es-MX" sz="3200" dirty="0"/>
              <a:t>Imprimamos nuestra estimación para ver qué podemos aprender:</a:t>
            </a:r>
          </a:p>
          <a:p>
            <a:pPr algn="just"/>
            <a:endParaRPr lang="es-MX" sz="3200" dirty="0"/>
          </a:p>
          <a:p>
            <a:pPr algn="just"/>
            <a:r>
              <a:rPr lang="es-MX" sz="3200" dirty="0">
                <a:solidFill>
                  <a:srgbClr val="92D050"/>
                </a:solidFill>
              </a:rPr>
              <a:t>Tipo de estimado: no paramétrico</a:t>
            </a:r>
          </a:p>
          <a:p>
            <a:pPr algn="just"/>
            <a:r>
              <a:rPr lang="es-MX" sz="3200" dirty="0">
                <a:solidFill>
                  <a:srgbClr val="92D050"/>
                </a:solidFill>
              </a:rPr>
              <a:t>### Estimación: 1</a:t>
            </a:r>
          </a:p>
          <a:p>
            <a:pPr algn="just"/>
            <a:r>
              <a:rPr lang="es-MX" sz="3200" dirty="0">
                <a:solidFill>
                  <a:srgbClr val="92D050"/>
                </a:solidFill>
              </a:rPr>
              <a:t>Nombre estimado: puerta trasera</a:t>
            </a:r>
          </a:p>
          <a:p>
            <a:pPr algn="just"/>
            <a:r>
              <a:rPr lang="es-MX" sz="3200" dirty="0">
                <a:solidFill>
                  <a:srgbClr val="92D050"/>
                </a:solidFill>
              </a:rPr>
              <a:t>¡No se encontraron tales variables!</a:t>
            </a:r>
          </a:p>
          <a:p>
            <a:pPr algn="just"/>
            <a:r>
              <a:rPr lang="es-MX" sz="3200" dirty="0">
                <a:solidFill>
                  <a:srgbClr val="92D050"/>
                </a:solidFill>
              </a:rPr>
              <a:t>### Estimación: 2</a:t>
            </a:r>
          </a:p>
          <a:p>
            <a:pPr algn="just"/>
            <a:r>
              <a:rPr lang="es-MX" sz="3200" dirty="0">
                <a:solidFill>
                  <a:srgbClr val="92D050"/>
                </a:solidFill>
              </a:rPr>
              <a:t>Nombre del estimado: iv</a:t>
            </a:r>
          </a:p>
          <a:p>
            <a:pPr algn="just"/>
            <a:r>
              <a:rPr lang="es-MX" sz="3200" dirty="0">
                <a:solidFill>
                  <a:srgbClr val="92D050"/>
                </a:solidFill>
              </a:rPr>
              <a:t>¡No se encontraron tales variables!</a:t>
            </a:r>
            <a:endParaRPr lang="es-MX" sz="3200" baseline="-25000" dirty="0">
              <a:solidFill>
                <a:srgbClr val="92D050"/>
              </a:solidFill>
            </a:endParaRPr>
          </a:p>
        </p:txBody>
      </p:sp>
    </p:spTree>
    <p:extLst>
      <p:ext uri="{BB962C8B-B14F-4D97-AF65-F5344CB8AC3E}">
        <p14:creationId xmlns:p14="http://schemas.microsoft.com/office/powerpoint/2010/main" val="296597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15307-626A-570E-DFAB-3D37A2AEA8D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9DEA2BC-2953-FBB9-A5EA-0CC77B6066CB}"/>
              </a:ext>
            </a:extLst>
          </p:cNvPr>
          <p:cNvSpPr>
            <a:spLocks noGrp="1"/>
          </p:cNvSpPr>
          <p:nvPr>
            <p:ph type="title"/>
          </p:nvPr>
        </p:nvSpPr>
        <p:spPr>
          <a:xfrm>
            <a:off x="0" y="26028"/>
            <a:ext cx="9144000" cy="783676"/>
          </a:xfrm>
        </p:spPr>
        <p:txBody>
          <a:bodyPr/>
          <a:lstStyle/>
          <a:p>
            <a:r>
              <a:rPr lang="es-ES_tradnl" dirty="0"/>
              <a:t>Ecosistema causal de Python</a:t>
            </a:r>
          </a:p>
        </p:txBody>
      </p:sp>
      <p:sp>
        <p:nvSpPr>
          <p:cNvPr id="5" name="Rectángulo 4">
            <a:extLst>
              <a:ext uri="{FF2B5EF4-FFF2-40B4-BE49-F238E27FC236}">
                <a16:creationId xmlns:a16="http://schemas.microsoft.com/office/drawing/2014/main" id="{49EE8EBE-9C81-8970-A182-6CDF424B2216}"/>
              </a:ext>
            </a:extLst>
          </p:cNvPr>
          <p:cNvSpPr/>
          <p:nvPr/>
        </p:nvSpPr>
        <p:spPr>
          <a:xfrm>
            <a:off x="130632" y="785326"/>
            <a:ext cx="8776353" cy="5509200"/>
          </a:xfrm>
          <a:prstGeom prst="rect">
            <a:avLst/>
          </a:prstGeom>
        </p:spPr>
        <p:txBody>
          <a:bodyPr wrap="square">
            <a:spAutoFit/>
          </a:bodyPr>
          <a:lstStyle/>
          <a:p>
            <a:pPr algn="just"/>
            <a:r>
              <a:rPr lang="es-MX" sz="3200" dirty="0">
                <a:solidFill>
                  <a:srgbClr val="FFC000"/>
                </a:solidFill>
              </a:rPr>
              <a:t>CATENets</a:t>
            </a:r>
            <a:r>
              <a:rPr lang="es-MX" sz="3200" dirty="0"/>
              <a:t>: Un paquete que implementa varios estimadores de efectos de </a:t>
            </a:r>
            <a:r>
              <a:rPr lang="es-MX" sz="3200" dirty="0">
                <a:solidFill>
                  <a:srgbClr val="FFC000"/>
                </a:solidFill>
              </a:rPr>
              <a:t>tratamiento promedio condicional basados ​​en redes neuronales en JAX y PyTorch</a:t>
            </a:r>
            <a:r>
              <a:rPr lang="es-MX" sz="3200" dirty="0"/>
              <a:t>.</a:t>
            </a:r>
          </a:p>
          <a:p>
            <a:pPr algn="just"/>
            <a:endParaRPr lang="es-MX" sz="3200" dirty="0"/>
          </a:p>
          <a:p>
            <a:pPr algn="just"/>
            <a:r>
              <a:rPr lang="es-MX" sz="3200" dirty="0">
                <a:solidFill>
                  <a:srgbClr val="C00000"/>
                </a:solidFill>
              </a:rPr>
              <a:t>causal-learn</a:t>
            </a:r>
            <a:r>
              <a:rPr lang="es-MX" sz="3200" dirty="0"/>
              <a:t>: Un </a:t>
            </a:r>
            <a:r>
              <a:rPr lang="es-MX" sz="3200" dirty="0">
                <a:solidFill>
                  <a:srgbClr val="C00000"/>
                </a:solidFill>
              </a:rPr>
              <a:t>paquete de descubrimiento causal de la Universidad Carnegie-Mellon</a:t>
            </a:r>
            <a:r>
              <a:rPr lang="es-MX" sz="3200" dirty="0"/>
              <a:t>. Es una traducción y extensión de Python de la famosa </a:t>
            </a:r>
            <a:r>
              <a:rPr lang="es-MX" sz="3200" dirty="0">
                <a:solidFill>
                  <a:srgbClr val="C00000"/>
                </a:solidFill>
              </a:rPr>
              <a:t>biblioteca de Java Tetrad</a:t>
            </a:r>
            <a:r>
              <a:rPr lang="es-MX" sz="3200" dirty="0"/>
              <a:t>. Incluye implementaciones de varias pruebas de independencia condicional.</a:t>
            </a:r>
          </a:p>
        </p:txBody>
      </p:sp>
    </p:spTree>
    <p:extLst>
      <p:ext uri="{BB962C8B-B14F-4D97-AF65-F5344CB8AC3E}">
        <p14:creationId xmlns:p14="http://schemas.microsoft.com/office/powerpoint/2010/main" val="2297969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86810-6BED-374B-8BA9-E9F91C532C8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479E2A0-AC4D-58E2-2C60-5BD7F3A2B486}"/>
              </a:ext>
            </a:extLst>
          </p:cNvPr>
          <p:cNvSpPr>
            <a:spLocks noGrp="1"/>
          </p:cNvSpPr>
          <p:nvPr>
            <p:ph type="title"/>
          </p:nvPr>
        </p:nvSpPr>
        <p:spPr>
          <a:xfrm>
            <a:off x="0" y="0"/>
            <a:ext cx="9144000" cy="1143000"/>
          </a:xfrm>
        </p:spPr>
        <p:txBody>
          <a:bodyPr>
            <a:normAutofit fontScale="90000"/>
          </a:bodyPr>
          <a:lstStyle/>
          <a:p>
            <a:pPr algn="ctr"/>
            <a:r>
              <a:rPr lang="es-MX" dirty="0"/>
              <a:t>Paso 2: Identificación del/de los estimando(s)</a:t>
            </a:r>
            <a:endParaRPr lang="es-ES" dirty="0"/>
          </a:p>
        </p:txBody>
      </p:sp>
      <p:sp>
        <p:nvSpPr>
          <p:cNvPr id="3" name="8 CuadroTexto">
            <a:extLst>
              <a:ext uri="{FF2B5EF4-FFF2-40B4-BE49-F238E27FC236}">
                <a16:creationId xmlns:a16="http://schemas.microsoft.com/office/drawing/2014/main" id="{FB699FC7-A78D-4920-6256-4F6B2EB21D9D}"/>
              </a:ext>
            </a:extLst>
          </p:cNvPr>
          <p:cNvSpPr txBox="1"/>
          <p:nvPr/>
        </p:nvSpPr>
        <p:spPr>
          <a:xfrm>
            <a:off x="316829" y="1143000"/>
            <a:ext cx="8215370" cy="4524315"/>
          </a:xfrm>
          <a:prstGeom prst="rect">
            <a:avLst/>
          </a:prstGeom>
          <a:noFill/>
        </p:spPr>
        <p:txBody>
          <a:bodyPr wrap="square" rtlCol="0">
            <a:spAutoFit/>
          </a:bodyPr>
          <a:lstStyle/>
          <a:p>
            <a:pPr algn="just"/>
            <a:r>
              <a:rPr lang="es-MX" sz="3200" dirty="0">
                <a:solidFill>
                  <a:srgbClr val="92D050"/>
                </a:solidFill>
              </a:rPr>
              <a:t>### Estimación: 3</a:t>
            </a:r>
          </a:p>
          <a:p>
            <a:pPr algn="just"/>
            <a:r>
              <a:rPr lang="es-MX" sz="3200" dirty="0">
                <a:solidFill>
                  <a:srgbClr val="92D050"/>
                </a:solidFill>
              </a:rPr>
              <a:t>Nombre estimado: puerta de entrada</a:t>
            </a:r>
          </a:p>
          <a:p>
            <a:pPr algn="just"/>
            <a:r>
              <a:rPr lang="es-MX" sz="3200" dirty="0">
                <a:solidFill>
                  <a:srgbClr val="92D050"/>
                </a:solidFill>
              </a:rPr>
              <a:t>Expresión estimada:</a:t>
            </a:r>
          </a:p>
          <a:p>
            <a:pPr algn="just"/>
            <a:r>
              <a:rPr lang="es-MX" sz="3200" dirty="0">
                <a:solidFill>
                  <a:srgbClr val="92D050"/>
                </a:solidFill>
              </a:rPr>
              <a:t>Expectativa(Derivada(Y, [Z])*Derivada([Z], [X]))</a:t>
            </a:r>
          </a:p>
          <a:p>
            <a:pPr algn="just"/>
            <a:endParaRPr lang="es-MX" sz="3200" dirty="0">
              <a:solidFill>
                <a:srgbClr val="92D050"/>
              </a:solidFill>
            </a:endParaRPr>
          </a:p>
          <a:p>
            <a:pPr algn="just"/>
            <a:r>
              <a:rPr lang="es-MX" sz="3200" dirty="0">
                <a:solidFill>
                  <a:srgbClr val="92D050"/>
                </a:solidFill>
              </a:rPr>
              <a:t>Supuesto de estimación 1, mediación completa: Z intercepta (bloquea) todos</a:t>
            </a:r>
          </a:p>
          <a:p>
            <a:pPr algn="just"/>
            <a:r>
              <a:rPr lang="es-MX" sz="3200" dirty="0">
                <a:solidFill>
                  <a:srgbClr val="92D050"/>
                </a:solidFill>
              </a:rPr>
              <a:t>caminos dirigidos de X a Y.</a:t>
            </a:r>
          </a:p>
        </p:txBody>
      </p:sp>
    </p:spTree>
    <p:extLst>
      <p:ext uri="{BB962C8B-B14F-4D97-AF65-F5344CB8AC3E}">
        <p14:creationId xmlns:p14="http://schemas.microsoft.com/office/powerpoint/2010/main" val="2930650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E2698-175C-9F1B-0AA5-671E7EC295C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FAE75A6-1278-0E50-EEC6-AE9F37E72B31}"/>
              </a:ext>
            </a:extLst>
          </p:cNvPr>
          <p:cNvSpPr>
            <a:spLocks noGrp="1"/>
          </p:cNvSpPr>
          <p:nvPr>
            <p:ph type="title"/>
          </p:nvPr>
        </p:nvSpPr>
        <p:spPr>
          <a:xfrm>
            <a:off x="0" y="0"/>
            <a:ext cx="9144000" cy="1143000"/>
          </a:xfrm>
        </p:spPr>
        <p:txBody>
          <a:bodyPr>
            <a:normAutofit fontScale="90000"/>
          </a:bodyPr>
          <a:lstStyle/>
          <a:p>
            <a:pPr algn="ctr"/>
            <a:r>
              <a:rPr lang="es-MX" dirty="0"/>
              <a:t>Paso 2: Identificación del/de los estimando(s)</a:t>
            </a:r>
            <a:endParaRPr lang="es-ES" dirty="0"/>
          </a:p>
        </p:txBody>
      </p:sp>
      <p:sp>
        <p:nvSpPr>
          <p:cNvPr id="3" name="8 CuadroTexto">
            <a:extLst>
              <a:ext uri="{FF2B5EF4-FFF2-40B4-BE49-F238E27FC236}">
                <a16:creationId xmlns:a16="http://schemas.microsoft.com/office/drawing/2014/main" id="{FF9D23E9-1260-8923-0F33-B944A4F44A66}"/>
              </a:ext>
            </a:extLst>
          </p:cNvPr>
          <p:cNvSpPr txBox="1"/>
          <p:nvPr/>
        </p:nvSpPr>
        <p:spPr>
          <a:xfrm>
            <a:off x="316829" y="1143000"/>
            <a:ext cx="8215370" cy="3539430"/>
          </a:xfrm>
          <a:prstGeom prst="rect">
            <a:avLst/>
          </a:prstGeom>
          <a:noFill/>
        </p:spPr>
        <p:txBody>
          <a:bodyPr wrap="square" rtlCol="0">
            <a:spAutoFit/>
          </a:bodyPr>
          <a:lstStyle/>
          <a:p>
            <a:pPr algn="just"/>
            <a:r>
              <a:rPr lang="es-MX" sz="3200" dirty="0">
                <a:solidFill>
                  <a:srgbClr val="92D050"/>
                </a:solidFill>
              </a:rPr>
              <a:t>Supuesto de estimación 2, falta de confusión en la primera etapa: Si U→{X} y</a:t>
            </a:r>
          </a:p>
          <a:p>
            <a:pPr algn="just"/>
            <a:r>
              <a:rPr lang="es-MX" sz="3200" dirty="0">
                <a:solidFill>
                  <a:srgbClr val="92D050"/>
                </a:solidFill>
              </a:rPr>
              <a:t>U→{Z} entonces P(Z|X,U) = P(Z|X)</a:t>
            </a:r>
          </a:p>
          <a:p>
            <a:pPr algn="just"/>
            <a:endParaRPr lang="es-MX" sz="3200" dirty="0">
              <a:solidFill>
                <a:srgbClr val="92D050"/>
              </a:solidFill>
            </a:endParaRPr>
          </a:p>
          <a:p>
            <a:pPr algn="just"/>
            <a:r>
              <a:rPr lang="es-MX" sz="3200" dirty="0">
                <a:solidFill>
                  <a:srgbClr val="92D050"/>
                </a:solidFill>
              </a:rPr>
              <a:t>Supuesto de estimación 3, Falta de confusión de segunda etapa: Si U→{Z} y U→Y entonces P(Y|Z, X, U) = P(Y|Z, X)</a:t>
            </a:r>
          </a:p>
        </p:txBody>
      </p:sp>
    </p:spTree>
    <p:extLst>
      <p:ext uri="{BB962C8B-B14F-4D97-AF65-F5344CB8AC3E}">
        <p14:creationId xmlns:p14="http://schemas.microsoft.com/office/powerpoint/2010/main" val="3330470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40F17-730A-7E20-BC94-B17A6BE37BA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0D035F8-F0D2-C6F7-94AE-9E7BE66C44D0}"/>
              </a:ext>
            </a:extLst>
          </p:cNvPr>
          <p:cNvSpPr>
            <a:spLocks noGrp="1"/>
          </p:cNvSpPr>
          <p:nvPr>
            <p:ph type="title"/>
          </p:nvPr>
        </p:nvSpPr>
        <p:spPr>
          <a:xfrm>
            <a:off x="0" y="0"/>
            <a:ext cx="9144000" cy="1143000"/>
          </a:xfrm>
        </p:spPr>
        <p:txBody>
          <a:bodyPr>
            <a:normAutofit fontScale="90000"/>
          </a:bodyPr>
          <a:lstStyle/>
          <a:p>
            <a:pPr algn="ctr"/>
            <a:r>
              <a:rPr lang="es-MX" dirty="0"/>
              <a:t>Paso 2: Identificación del/de los estimando(s)</a:t>
            </a:r>
            <a:endParaRPr lang="es-ES" dirty="0"/>
          </a:p>
        </p:txBody>
      </p:sp>
      <p:sp>
        <p:nvSpPr>
          <p:cNvPr id="3" name="8 CuadroTexto">
            <a:extLst>
              <a:ext uri="{FF2B5EF4-FFF2-40B4-BE49-F238E27FC236}">
                <a16:creationId xmlns:a16="http://schemas.microsoft.com/office/drawing/2014/main" id="{82F060EC-BA1D-B418-699C-C91000806494}"/>
              </a:ext>
            </a:extLst>
          </p:cNvPr>
          <p:cNvSpPr txBox="1"/>
          <p:nvPr/>
        </p:nvSpPr>
        <p:spPr>
          <a:xfrm>
            <a:off x="316829" y="1143000"/>
            <a:ext cx="8215370" cy="5509200"/>
          </a:xfrm>
          <a:prstGeom prst="rect">
            <a:avLst/>
          </a:prstGeom>
          <a:noFill/>
        </p:spPr>
        <p:txBody>
          <a:bodyPr wrap="square" rtlCol="0">
            <a:spAutoFit/>
          </a:bodyPr>
          <a:lstStyle/>
          <a:p>
            <a:pPr algn="just"/>
            <a:r>
              <a:rPr lang="es-MX" sz="3200" dirty="0">
                <a:solidFill>
                  <a:srgbClr val="92D050"/>
                </a:solidFill>
              </a:rPr>
              <a:t>DoWhy imprime tres estimaciones diferentes</a:t>
            </a:r>
            <a:r>
              <a:rPr lang="es-MX" sz="3200" dirty="0"/>
              <a:t>. Se encuentra el nombre del estimado y la información si se ha encontrado un tipo determinado de estimado para nuestro modelo.</a:t>
            </a:r>
          </a:p>
          <a:p>
            <a:pPr algn="just"/>
            <a:endParaRPr lang="es-MX" sz="3200" dirty="0"/>
          </a:p>
          <a:p>
            <a:pPr algn="just"/>
            <a:r>
              <a:rPr lang="es-MX" sz="3200" dirty="0">
                <a:solidFill>
                  <a:srgbClr val="FFC000"/>
                </a:solidFill>
              </a:rPr>
              <a:t>Para el estimado que se ha encontrado, hay información al respecto impresa; Para las estimaciones que no se han encontrado, ¡hay un mensaje que dice No se encontraron dichas variables!</a:t>
            </a:r>
            <a:r>
              <a:rPr lang="es-MX" sz="3200" dirty="0"/>
              <a:t>.</a:t>
            </a:r>
          </a:p>
        </p:txBody>
      </p:sp>
    </p:spTree>
    <p:extLst>
      <p:ext uri="{BB962C8B-B14F-4D97-AF65-F5344CB8AC3E}">
        <p14:creationId xmlns:p14="http://schemas.microsoft.com/office/powerpoint/2010/main" val="3838158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10D5B-00F6-BEA6-98E0-D865C3F601C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32EA1DD-78F6-F64C-0296-A15C8A84665C}"/>
              </a:ext>
            </a:extLst>
          </p:cNvPr>
          <p:cNvSpPr>
            <a:spLocks noGrp="1"/>
          </p:cNvSpPr>
          <p:nvPr>
            <p:ph type="title"/>
          </p:nvPr>
        </p:nvSpPr>
        <p:spPr>
          <a:xfrm>
            <a:off x="0" y="0"/>
            <a:ext cx="9144000" cy="1143000"/>
          </a:xfrm>
        </p:spPr>
        <p:txBody>
          <a:bodyPr>
            <a:normAutofit fontScale="90000"/>
          </a:bodyPr>
          <a:lstStyle/>
          <a:p>
            <a:pPr algn="ctr"/>
            <a:r>
              <a:rPr lang="es-MX" dirty="0"/>
              <a:t>Paso 2: Identificación del/de los estimando(s)</a:t>
            </a:r>
            <a:endParaRPr lang="es-ES" dirty="0"/>
          </a:p>
        </p:txBody>
      </p:sp>
      <p:sp>
        <p:nvSpPr>
          <p:cNvPr id="3" name="8 CuadroTexto">
            <a:extLst>
              <a:ext uri="{FF2B5EF4-FFF2-40B4-BE49-F238E27FC236}">
                <a16:creationId xmlns:a16="http://schemas.microsoft.com/office/drawing/2014/main" id="{C3C463A6-03C7-64D7-E349-730916F2769C}"/>
              </a:ext>
            </a:extLst>
          </p:cNvPr>
          <p:cNvSpPr txBox="1"/>
          <p:nvPr/>
        </p:nvSpPr>
        <p:spPr>
          <a:xfrm>
            <a:off x="316829" y="1143000"/>
            <a:ext cx="8215370" cy="5509200"/>
          </a:xfrm>
          <a:prstGeom prst="rect">
            <a:avLst/>
          </a:prstGeom>
          <a:noFill/>
        </p:spPr>
        <p:txBody>
          <a:bodyPr wrap="square" rtlCol="0">
            <a:spAutoFit/>
          </a:bodyPr>
          <a:lstStyle/>
          <a:p>
            <a:pPr algn="just"/>
            <a:r>
              <a:rPr lang="es-MX" sz="3200" dirty="0"/>
              <a:t>Puedes ver que </a:t>
            </a:r>
            <a:r>
              <a:rPr lang="es-MX" sz="3200" dirty="0">
                <a:solidFill>
                  <a:srgbClr val="FFC000"/>
                </a:solidFill>
              </a:rPr>
              <a:t>DoWhy solo ha encontrado una estimación para nuestro gráfico: frontdoor</a:t>
            </a:r>
            <a:r>
              <a:rPr lang="es-MX" sz="3200" dirty="0"/>
              <a:t>. Como recordarás del capítulo anterior, </a:t>
            </a:r>
            <a:r>
              <a:rPr lang="es-MX" sz="3200" dirty="0">
                <a:solidFill>
                  <a:srgbClr val="92D050"/>
                </a:solidFill>
              </a:rPr>
              <a:t>¡este es el correcto para nuestro modelo!</a:t>
            </a:r>
          </a:p>
          <a:p>
            <a:pPr algn="just"/>
            <a:endParaRPr lang="es-MX" sz="3200" dirty="0">
              <a:solidFill>
                <a:srgbClr val="92D050"/>
              </a:solidFill>
            </a:endParaRPr>
          </a:p>
          <a:p>
            <a:pPr algn="just"/>
            <a:r>
              <a:rPr lang="es-MX" sz="3200" dirty="0"/>
              <a:t>Las capacidades de DoWhy son realmente excelentes, pero </a:t>
            </a:r>
            <a:r>
              <a:rPr lang="es-MX" sz="3200" dirty="0">
                <a:solidFill>
                  <a:srgbClr val="7030A0"/>
                </a:solidFill>
              </a:rPr>
              <a:t>solo podrá encontrar estimaciones para nosotros si nuestro modelo es identificable utilizando uno de los tres métodos compatibles</a:t>
            </a:r>
            <a:r>
              <a:rPr lang="es-MX" sz="3200" dirty="0"/>
              <a:t>. </a:t>
            </a:r>
          </a:p>
        </p:txBody>
      </p:sp>
    </p:spTree>
    <p:extLst>
      <p:ext uri="{BB962C8B-B14F-4D97-AF65-F5344CB8AC3E}">
        <p14:creationId xmlns:p14="http://schemas.microsoft.com/office/powerpoint/2010/main" val="2393071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5DC40-756C-2088-23D8-EEEF1EEBD5B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156378C-0DE9-587C-9146-61BBEFCD4ADB}"/>
              </a:ext>
            </a:extLst>
          </p:cNvPr>
          <p:cNvSpPr>
            <a:spLocks noGrp="1"/>
          </p:cNvSpPr>
          <p:nvPr>
            <p:ph type="title"/>
          </p:nvPr>
        </p:nvSpPr>
        <p:spPr>
          <a:xfrm>
            <a:off x="0" y="0"/>
            <a:ext cx="9144000" cy="1143000"/>
          </a:xfrm>
        </p:spPr>
        <p:txBody>
          <a:bodyPr>
            <a:normAutofit fontScale="90000"/>
          </a:bodyPr>
          <a:lstStyle/>
          <a:p>
            <a:pPr algn="ctr"/>
            <a:r>
              <a:rPr lang="es-MX" dirty="0"/>
              <a:t>Paso 2: Identificación del/de los estimando(s)</a:t>
            </a:r>
            <a:endParaRPr lang="es-ES" dirty="0"/>
          </a:p>
        </p:txBody>
      </p:sp>
      <p:sp>
        <p:nvSpPr>
          <p:cNvPr id="3" name="8 CuadroTexto">
            <a:extLst>
              <a:ext uri="{FF2B5EF4-FFF2-40B4-BE49-F238E27FC236}">
                <a16:creationId xmlns:a16="http://schemas.microsoft.com/office/drawing/2014/main" id="{2F9DCF1F-1FE6-13FE-D5C0-AD56504BA171}"/>
              </a:ext>
            </a:extLst>
          </p:cNvPr>
          <p:cNvSpPr txBox="1"/>
          <p:nvPr/>
        </p:nvSpPr>
        <p:spPr>
          <a:xfrm>
            <a:off x="316829" y="1143000"/>
            <a:ext cx="8215370" cy="2554545"/>
          </a:xfrm>
          <a:prstGeom prst="rect">
            <a:avLst/>
          </a:prstGeom>
          <a:noFill/>
        </p:spPr>
        <p:txBody>
          <a:bodyPr wrap="square" rtlCol="0">
            <a:spAutoFit/>
          </a:bodyPr>
          <a:lstStyle/>
          <a:p>
            <a:pPr algn="just"/>
            <a:r>
              <a:rPr lang="es-MX" sz="3200" dirty="0"/>
              <a:t>Para estrategias de identificación más avanzadas, consulte la biblioteca grapl-causal creada por Max Little de la Universidad de Birmingham y el MIT (</a:t>
            </a:r>
            <a:r>
              <a:rPr lang="es-MX" sz="3200" dirty="0">
                <a:hlinkClick r:id="rId2"/>
              </a:rPr>
              <a:t>https://bit.ly/GRAPLCausalRepo</a:t>
            </a:r>
            <a:r>
              <a:rPr lang="es-MX" sz="3200" dirty="0"/>
              <a:t>).</a:t>
            </a:r>
          </a:p>
        </p:txBody>
      </p:sp>
    </p:spTree>
    <p:extLst>
      <p:ext uri="{BB962C8B-B14F-4D97-AF65-F5344CB8AC3E}">
        <p14:creationId xmlns:p14="http://schemas.microsoft.com/office/powerpoint/2010/main" val="4115673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EAD76-84FB-8C3B-507F-67DAC80EFEA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3FFBFC7-1956-CD3C-4821-8FA6D5FCFCBD}"/>
              </a:ext>
            </a:extLst>
          </p:cNvPr>
          <p:cNvSpPr>
            <a:spLocks noGrp="1"/>
          </p:cNvSpPr>
          <p:nvPr>
            <p:ph type="title"/>
          </p:nvPr>
        </p:nvSpPr>
        <p:spPr>
          <a:xfrm>
            <a:off x="0" y="0"/>
            <a:ext cx="9144000" cy="1143000"/>
          </a:xfrm>
        </p:spPr>
        <p:txBody>
          <a:bodyPr>
            <a:normAutofit/>
          </a:bodyPr>
          <a:lstStyle/>
          <a:p>
            <a:pPr algn="ctr"/>
            <a:r>
              <a:rPr lang="es-MX" dirty="0"/>
              <a:t>Paso 3 – Obtención de estimaciones</a:t>
            </a:r>
            <a:endParaRPr lang="es-ES" dirty="0"/>
          </a:p>
        </p:txBody>
      </p:sp>
      <p:sp>
        <p:nvSpPr>
          <p:cNvPr id="9" name="8 CuadroTexto">
            <a:extLst>
              <a:ext uri="{FF2B5EF4-FFF2-40B4-BE49-F238E27FC236}">
                <a16:creationId xmlns:a16="http://schemas.microsoft.com/office/drawing/2014/main" id="{F1D5A0AB-2C87-72F6-B086-FA1BF95282D1}"/>
              </a:ext>
            </a:extLst>
          </p:cNvPr>
          <p:cNvSpPr txBox="1"/>
          <p:nvPr/>
        </p:nvSpPr>
        <p:spPr>
          <a:xfrm>
            <a:off x="316829" y="1143000"/>
            <a:ext cx="8215370" cy="5016758"/>
          </a:xfrm>
          <a:prstGeom prst="rect">
            <a:avLst/>
          </a:prstGeom>
          <a:noFill/>
        </p:spPr>
        <p:txBody>
          <a:bodyPr wrap="square" rtlCol="0">
            <a:spAutoFit/>
          </a:bodyPr>
          <a:lstStyle/>
          <a:p>
            <a:pPr algn="just"/>
            <a:r>
              <a:rPr lang="es-MX" sz="3200" dirty="0"/>
              <a:t>Calcular estimaciones usando DoWhy es lo más sencillo que puede haber. Para hacerlo, necesitamos llamar al método </a:t>
            </a:r>
            <a:r>
              <a:rPr lang="es-MX" sz="3200" dirty="0">
                <a:solidFill>
                  <a:srgbClr val="7030A0"/>
                </a:solidFill>
              </a:rPr>
              <a:t>.estimate_effect() </a:t>
            </a:r>
            <a:r>
              <a:rPr lang="es-MX" sz="3200" dirty="0"/>
              <a:t>de nuestro </a:t>
            </a:r>
            <a:r>
              <a:rPr lang="es-MX" sz="3200" dirty="0">
                <a:solidFill>
                  <a:srgbClr val="7030A0"/>
                </a:solidFill>
              </a:rPr>
              <a:t>objeto CausalModel</a:t>
            </a:r>
            <a:r>
              <a:rPr lang="es-MX" sz="3200" dirty="0"/>
              <a:t>:</a:t>
            </a:r>
          </a:p>
          <a:p>
            <a:pPr algn="just"/>
            <a:endParaRPr lang="es-MX" sz="3200" dirty="0"/>
          </a:p>
          <a:p>
            <a:pPr algn="just"/>
            <a:r>
              <a:rPr lang="es-MX" sz="3200" dirty="0">
                <a:solidFill>
                  <a:srgbClr val="92D050"/>
                </a:solidFill>
              </a:rPr>
              <a:t>estimación = modelo.estimate_effect(</a:t>
            </a:r>
          </a:p>
          <a:p>
            <a:pPr algn="just"/>
            <a:r>
              <a:rPr lang="es-MX" sz="3200" dirty="0">
                <a:solidFill>
                  <a:srgbClr val="92D050"/>
                </a:solidFill>
              </a:rPr>
              <a:t>identificado_estimando=estimando,</a:t>
            </a:r>
          </a:p>
          <a:p>
            <a:pPr algn="just"/>
            <a:r>
              <a:rPr lang="es-MX" sz="3200" dirty="0">
                <a:solidFill>
                  <a:srgbClr val="92D050"/>
                </a:solidFill>
              </a:rPr>
              <a:t>nombre_del_método='frontdoor.two_stage_regression')</a:t>
            </a:r>
          </a:p>
        </p:txBody>
      </p:sp>
    </p:spTree>
    <p:extLst>
      <p:ext uri="{BB962C8B-B14F-4D97-AF65-F5344CB8AC3E}">
        <p14:creationId xmlns:p14="http://schemas.microsoft.com/office/powerpoint/2010/main" val="1976682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2D352-9A5C-1AB1-B824-02A7B50B8DF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DFD9F1E-EBBD-9DA4-FF18-A629CD21D9A1}"/>
              </a:ext>
            </a:extLst>
          </p:cNvPr>
          <p:cNvSpPr>
            <a:spLocks noGrp="1"/>
          </p:cNvSpPr>
          <p:nvPr>
            <p:ph type="title"/>
          </p:nvPr>
        </p:nvSpPr>
        <p:spPr>
          <a:xfrm>
            <a:off x="0" y="0"/>
            <a:ext cx="9144000" cy="1143000"/>
          </a:xfrm>
        </p:spPr>
        <p:txBody>
          <a:bodyPr>
            <a:normAutofit/>
          </a:bodyPr>
          <a:lstStyle/>
          <a:p>
            <a:pPr algn="ctr"/>
            <a:r>
              <a:rPr lang="es-MX" dirty="0"/>
              <a:t>Paso 3 – Obtención de estimaciones</a:t>
            </a:r>
            <a:endParaRPr lang="es-ES" dirty="0"/>
          </a:p>
        </p:txBody>
      </p:sp>
      <p:sp>
        <p:nvSpPr>
          <p:cNvPr id="9" name="8 CuadroTexto">
            <a:extLst>
              <a:ext uri="{FF2B5EF4-FFF2-40B4-BE49-F238E27FC236}">
                <a16:creationId xmlns:a16="http://schemas.microsoft.com/office/drawing/2014/main" id="{58E0841C-4536-227E-095A-190919CC27C9}"/>
              </a:ext>
            </a:extLst>
          </p:cNvPr>
          <p:cNvSpPr txBox="1"/>
          <p:nvPr/>
        </p:nvSpPr>
        <p:spPr>
          <a:xfrm>
            <a:off x="316829" y="1143000"/>
            <a:ext cx="8215370" cy="5509200"/>
          </a:xfrm>
          <a:prstGeom prst="rect">
            <a:avLst/>
          </a:prstGeom>
          <a:noFill/>
        </p:spPr>
        <p:txBody>
          <a:bodyPr wrap="square" rtlCol="0">
            <a:spAutoFit/>
          </a:bodyPr>
          <a:lstStyle/>
          <a:p>
            <a:pPr algn="just"/>
            <a:r>
              <a:rPr lang="es-MX" sz="3200" dirty="0"/>
              <a:t>Pasamos dos argumentos al método:</a:t>
            </a:r>
          </a:p>
          <a:p>
            <a:pPr algn="just"/>
            <a:endParaRPr lang="es-MX" sz="3200" dirty="0"/>
          </a:p>
          <a:p>
            <a:pPr marL="457200" indent="-457200" algn="just">
              <a:buFont typeface="Arial" panose="020B0604020202020204" pitchFamily="34" charset="0"/>
              <a:buChar char="•"/>
            </a:pPr>
            <a:r>
              <a:rPr lang="es-MX" sz="3200" dirty="0">
                <a:solidFill>
                  <a:srgbClr val="92D050"/>
                </a:solidFill>
              </a:rPr>
              <a:t>Nuestra estimación identificada</a:t>
            </a:r>
          </a:p>
          <a:p>
            <a:pPr marL="457200" indent="-457200" algn="just">
              <a:buFont typeface="Arial" panose="020B0604020202020204" pitchFamily="34" charset="0"/>
              <a:buChar char="•"/>
            </a:pPr>
            <a:r>
              <a:rPr lang="es-MX" sz="3200" dirty="0">
                <a:solidFill>
                  <a:srgbClr val="00B0F0"/>
                </a:solidFill>
              </a:rPr>
              <a:t>El nombre del método que se utilizará para calcular la estimación</a:t>
            </a:r>
            <a:r>
              <a:rPr lang="es-MX" sz="3200" dirty="0"/>
              <a:t>.</a:t>
            </a:r>
          </a:p>
          <a:p>
            <a:pPr algn="just"/>
            <a:endParaRPr lang="es-MX" sz="3200" dirty="0"/>
          </a:p>
          <a:p>
            <a:pPr algn="just"/>
            <a:r>
              <a:rPr lang="es-MX" sz="3200" dirty="0"/>
              <a:t>Para </a:t>
            </a:r>
            <a:r>
              <a:rPr lang="es-MX" sz="3200" dirty="0">
                <a:solidFill>
                  <a:srgbClr val="00B0F0"/>
                </a:solidFill>
              </a:rPr>
              <a:t>ajustar dos modelos de regresión lineal, obtener sus coeficientes y multiplicarlos para obtener la estimación final del efecto causal</a:t>
            </a:r>
            <a:r>
              <a:rPr lang="es-MX" sz="3200" dirty="0"/>
              <a:t>. DoWhy nos hace este proceso mucho más fácil.</a:t>
            </a:r>
          </a:p>
        </p:txBody>
      </p:sp>
    </p:spTree>
    <p:extLst>
      <p:ext uri="{BB962C8B-B14F-4D97-AF65-F5344CB8AC3E}">
        <p14:creationId xmlns:p14="http://schemas.microsoft.com/office/powerpoint/2010/main" val="3371033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64C4D-8EB9-2806-A2B6-F31F6961E47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7892A61-87DA-6BE9-F1F2-140B8FFC991C}"/>
              </a:ext>
            </a:extLst>
          </p:cNvPr>
          <p:cNvSpPr>
            <a:spLocks noGrp="1"/>
          </p:cNvSpPr>
          <p:nvPr>
            <p:ph type="title"/>
          </p:nvPr>
        </p:nvSpPr>
        <p:spPr>
          <a:xfrm>
            <a:off x="0" y="0"/>
            <a:ext cx="9144000" cy="1143000"/>
          </a:xfrm>
        </p:spPr>
        <p:txBody>
          <a:bodyPr>
            <a:normAutofit/>
          </a:bodyPr>
          <a:lstStyle/>
          <a:p>
            <a:pPr algn="ctr"/>
            <a:r>
              <a:rPr lang="es-MX" dirty="0"/>
              <a:t>Paso 3 – Obtención de estimaciones</a:t>
            </a:r>
            <a:endParaRPr lang="es-ES" dirty="0"/>
          </a:p>
        </p:txBody>
      </p:sp>
      <p:sp>
        <p:nvSpPr>
          <p:cNvPr id="9" name="8 CuadroTexto">
            <a:extLst>
              <a:ext uri="{FF2B5EF4-FFF2-40B4-BE49-F238E27FC236}">
                <a16:creationId xmlns:a16="http://schemas.microsoft.com/office/drawing/2014/main" id="{31000707-7795-BDB0-D85D-A05414C25694}"/>
              </a:ext>
            </a:extLst>
          </p:cNvPr>
          <p:cNvSpPr txBox="1"/>
          <p:nvPr/>
        </p:nvSpPr>
        <p:spPr>
          <a:xfrm>
            <a:off x="316829" y="1143000"/>
            <a:ext cx="8215370" cy="5509200"/>
          </a:xfrm>
          <a:prstGeom prst="rect">
            <a:avLst/>
          </a:prstGeom>
          <a:noFill/>
        </p:spPr>
        <p:txBody>
          <a:bodyPr wrap="square" rtlCol="0">
            <a:spAutoFit/>
          </a:bodyPr>
          <a:lstStyle/>
          <a:p>
            <a:pPr algn="just"/>
            <a:r>
              <a:rPr lang="es-MX" sz="3200" dirty="0"/>
              <a:t>Esto nos da el siguiente resultado:</a:t>
            </a:r>
          </a:p>
          <a:p>
            <a:pPr algn="just"/>
            <a:endParaRPr lang="es-MX" sz="3200" dirty="0"/>
          </a:p>
          <a:p>
            <a:pPr algn="just"/>
            <a:r>
              <a:rPr lang="es-MX" sz="3200" dirty="0">
                <a:solidFill>
                  <a:srgbClr val="00B0F0"/>
                </a:solidFill>
              </a:rPr>
              <a:t>Estimación del efecto causal (regresión lineal): -0.4201729192182768</a:t>
            </a:r>
          </a:p>
          <a:p>
            <a:pPr algn="just"/>
            <a:endParaRPr lang="es-MX" sz="3200" dirty="0">
              <a:solidFill>
                <a:srgbClr val="00B0F0"/>
              </a:solidFill>
            </a:endParaRPr>
          </a:p>
          <a:p>
            <a:pPr algn="just"/>
            <a:r>
              <a:rPr lang="es-MX" sz="3200" dirty="0">
                <a:solidFill>
                  <a:srgbClr val="00B0F0"/>
                </a:solidFill>
              </a:rPr>
              <a:t>¡Esto es casi idéntico al verdadero efecto causal de -0,42!</a:t>
            </a:r>
          </a:p>
          <a:p>
            <a:pPr algn="just"/>
            <a:endParaRPr lang="es-MX" sz="3200" dirty="0"/>
          </a:p>
          <a:p>
            <a:pPr algn="just"/>
            <a:r>
              <a:rPr lang="es-MX" sz="3200" dirty="0"/>
              <a:t>Tenga en cuenta que no hemos establecido la semilla aleatoria, por lo que sus resultados podrían diferir ligeramente.</a:t>
            </a:r>
          </a:p>
        </p:txBody>
      </p:sp>
    </p:spTree>
    <p:extLst>
      <p:ext uri="{BB962C8B-B14F-4D97-AF65-F5344CB8AC3E}">
        <p14:creationId xmlns:p14="http://schemas.microsoft.com/office/powerpoint/2010/main" val="1796518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8A35F-4191-FB41-B082-BBB23A8B22C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E6D1E46-FFA1-7D68-8CB9-16A963103DBF}"/>
              </a:ext>
            </a:extLst>
          </p:cNvPr>
          <p:cNvSpPr>
            <a:spLocks noGrp="1"/>
          </p:cNvSpPr>
          <p:nvPr>
            <p:ph type="title"/>
          </p:nvPr>
        </p:nvSpPr>
        <p:spPr>
          <a:xfrm>
            <a:off x="0" y="0"/>
            <a:ext cx="9144000" cy="1143000"/>
          </a:xfrm>
        </p:spPr>
        <p:txBody>
          <a:bodyPr>
            <a:normAutofit/>
          </a:bodyPr>
          <a:lstStyle/>
          <a:p>
            <a:pPr algn="ctr"/>
            <a:r>
              <a:rPr lang="es-MX" dirty="0"/>
              <a:t>Paso 3 – Obtención de estimaciones</a:t>
            </a:r>
            <a:endParaRPr lang="es-ES" dirty="0"/>
          </a:p>
        </p:txBody>
      </p:sp>
      <p:sp>
        <p:nvSpPr>
          <p:cNvPr id="9" name="8 CuadroTexto">
            <a:extLst>
              <a:ext uri="{FF2B5EF4-FFF2-40B4-BE49-F238E27FC236}">
                <a16:creationId xmlns:a16="http://schemas.microsoft.com/office/drawing/2014/main" id="{D49F0776-3DF7-6CBA-6E0F-0082C5106943}"/>
              </a:ext>
            </a:extLst>
          </p:cNvPr>
          <p:cNvSpPr txBox="1"/>
          <p:nvPr/>
        </p:nvSpPr>
        <p:spPr>
          <a:xfrm>
            <a:off x="316829" y="1143000"/>
            <a:ext cx="8215370" cy="2554545"/>
          </a:xfrm>
          <a:prstGeom prst="rect">
            <a:avLst/>
          </a:prstGeom>
          <a:noFill/>
        </p:spPr>
        <p:txBody>
          <a:bodyPr wrap="square" rtlCol="0">
            <a:spAutoFit/>
          </a:bodyPr>
          <a:lstStyle/>
          <a:p>
            <a:pPr algn="just"/>
            <a:r>
              <a:rPr lang="es-MX" sz="3200" dirty="0"/>
              <a:t>Actualmente, </a:t>
            </a:r>
            <a:r>
              <a:rPr lang="es-MX" sz="3200" dirty="0">
                <a:solidFill>
                  <a:srgbClr val="00B0F0"/>
                </a:solidFill>
              </a:rPr>
              <a:t>DoWhy solo admite un estimador para el criterio de puerta principal </a:t>
            </a:r>
            <a:r>
              <a:rPr lang="es-MX" sz="3200" dirty="0"/>
              <a:t>(frontdoor.two_stage_regression), pero en general hay muchos más estimadores disponibles. </a:t>
            </a:r>
          </a:p>
        </p:txBody>
      </p:sp>
    </p:spTree>
    <p:extLst>
      <p:ext uri="{BB962C8B-B14F-4D97-AF65-F5344CB8AC3E}">
        <p14:creationId xmlns:p14="http://schemas.microsoft.com/office/powerpoint/2010/main" val="4139448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78CC3-BB15-D2C8-0F52-B51E4ABA214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B839890-4570-BB3A-BA4F-90657F1F5227}"/>
              </a:ext>
            </a:extLst>
          </p:cNvPr>
          <p:cNvSpPr>
            <a:spLocks noGrp="1"/>
          </p:cNvSpPr>
          <p:nvPr>
            <p:ph type="title"/>
          </p:nvPr>
        </p:nvSpPr>
        <p:spPr>
          <a:xfrm>
            <a:off x="0" y="0"/>
            <a:ext cx="9144000" cy="1143000"/>
          </a:xfrm>
        </p:spPr>
        <p:txBody>
          <a:bodyPr>
            <a:normAutofit fontScale="90000"/>
          </a:bodyPr>
          <a:lstStyle/>
          <a:p>
            <a:pPr algn="ctr"/>
            <a:r>
              <a:rPr lang="es-MX" dirty="0"/>
              <a:t>Paso 4 – ¿Dónde está mi conjunto de validación? Pruebas de refutación</a:t>
            </a:r>
            <a:endParaRPr lang="es-ES" dirty="0"/>
          </a:p>
        </p:txBody>
      </p:sp>
      <p:sp>
        <p:nvSpPr>
          <p:cNvPr id="9" name="8 CuadroTexto">
            <a:extLst>
              <a:ext uri="{FF2B5EF4-FFF2-40B4-BE49-F238E27FC236}">
                <a16:creationId xmlns:a16="http://schemas.microsoft.com/office/drawing/2014/main" id="{05D95B52-DD22-5E4F-AFE7-57F0ABBAB268}"/>
              </a:ext>
            </a:extLst>
          </p:cNvPr>
          <p:cNvSpPr txBox="1"/>
          <p:nvPr/>
        </p:nvSpPr>
        <p:spPr>
          <a:xfrm>
            <a:off x="316829" y="1143000"/>
            <a:ext cx="8215370" cy="5016758"/>
          </a:xfrm>
          <a:prstGeom prst="rect">
            <a:avLst/>
          </a:prstGeom>
          <a:noFill/>
        </p:spPr>
        <p:txBody>
          <a:bodyPr wrap="square" rtlCol="0">
            <a:spAutoFit/>
          </a:bodyPr>
          <a:lstStyle/>
          <a:p>
            <a:pPr algn="just"/>
            <a:r>
              <a:rPr lang="es-MX" sz="3200" dirty="0"/>
              <a:t>Una de las formas más populares de </a:t>
            </a:r>
            <a:r>
              <a:rPr lang="es-MX" sz="3200" dirty="0">
                <a:solidFill>
                  <a:srgbClr val="00B0F0"/>
                </a:solidFill>
              </a:rPr>
              <a:t>validar modelos de aprendizaje automático </a:t>
            </a:r>
            <a:r>
              <a:rPr lang="es-MX" sz="3200" dirty="0"/>
              <a:t>es mediante la </a:t>
            </a:r>
            <a:r>
              <a:rPr lang="es-MX" sz="3200" dirty="0">
                <a:solidFill>
                  <a:srgbClr val="7030A0"/>
                </a:solidFill>
              </a:rPr>
              <a:t>validación cruzada (CV)</a:t>
            </a:r>
            <a:r>
              <a:rPr lang="es-MX" sz="3200" dirty="0"/>
              <a:t>. La idea básica detrás del CV es relativamente simple:</a:t>
            </a:r>
          </a:p>
          <a:p>
            <a:pPr algn="just"/>
            <a:endParaRPr lang="es-MX" sz="3200" dirty="0">
              <a:solidFill>
                <a:srgbClr val="FFC000"/>
              </a:solidFill>
            </a:endParaRPr>
          </a:p>
          <a:p>
            <a:pPr marL="514350" indent="-514350" algn="just">
              <a:buFont typeface="+mj-lt"/>
              <a:buAutoNum type="arabicPeriod"/>
            </a:pPr>
            <a:r>
              <a:rPr lang="es-MX" sz="3200" dirty="0"/>
              <a:t>Dividimos los datos en k pliegues (subconjuntos).</a:t>
            </a:r>
          </a:p>
          <a:p>
            <a:pPr marL="514350" indent="-514350" algn="just">
              <a:buFont typeface="+mj-lt"/>
              <a:buAutoNum type="arabicPeriod"/>
            </a:pPr>
            <a:r>
              <a:rPr lang="es-MX" sz="3200" dirty="0"/>
              <a:t>Entrenamos el modelo en k-folds y lo validamos en el pliegue restante.</a:t>
            </a:r>
          </a:p>
        </p:txBody>
      </p:sp>
    </p:spTree>
    <p:extLst>
      <p:ext uri="{BB962C8B-B14F-4D97-AF65-F5344CB8AC3E}">
        <p14:creationId xmlns:p14="http://schemas.microsoft.com/office/powerpoint/2010/main" val="3309510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F3E-9277-F613-48FB-36026EAF98EE}"/>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B6C740D-F1FC-A6AE-1644-F1071B7B27AB}"/>
              </a:ext>
            </a:extLst>
          </p:cNvPr>
          <p:cNvSpPr>
            <a:spLocks noGrp="1"/>
          </p:cNvSpPr>
          <p:nvPr>
            <p:ph type="title"/>
          </p:nvPr>
        </p:nvSpPr>
        <p:spPr>
          <a:xfrm>
            <a:off x="0" y="26028"/>
            <a:ext cx="9144000" cy="783676"/>
          </a:xfrm>
        </p:spPr>
        <p:txBody>
          <a:bodyPr/>
          <a:lstStyle/>
          <a:p>
            <a:r>
              <a:rPr lang="es-ES_tradnl" dirty="0"/>
              <a:t>Ecosistema causal de Python</a:t>
            </a:r>
          </a:p>
        </p:txBody>
      </p:sp>
      <p:sp>
        <p:nvSpPr>
          <p:cNvPr id="5" name="Rectángulo 4">
            <a:extLst>
              <a:ext uri="{FF2B5EF4-FFF2-40B4-BE49-F238E27FC236}">
                <a16:creationId xmlns:a16="http://schemas.microsoft.com/office/drawing/2014/main" id="{49648924-EDC6-AA47-87C4-C4F82CA84B10}"/>
              </a:ext>
            </a:extLst>
          </p:cNvPr>
          <p:cNvSpPr/>
          <p:nvPr/>
        </p:nvSpPr>
        <p:spPr>
          <a:xfrm>
            <a:off x="130632" y="785326"/>
            <a:ext cx="8776353" cy="4524315"/>
          </a:xfrm>
          <a:prstGeom prst="rect">
            <a:avLst/>
          </a:prstGeom>
        </p:spPr>
        <p:txBody>
          <a:bodyPr wrap="square">
            <a:spAutoFit/>
          </a:bodyPr>
          <a:lstStyle/>
          <a:p>
            <a:pPr algn="just"/>
            <a:r>
              <a:rPr lang="es-MX" sz="3200" dirty="0">
                <a:solidFill>
                  <a:srgbClr val="C00000"/>
                </a:solidFill>
              </a:rPr>
              <a:t>causalimpact</a:t>
            </a:r>
            <a:r>
              <a:rPr lang="es-MX" sz="3200" dirty="0"/>
              <a:t>: Este paquete es una </a:t>
            </a:r>
            <a:r>
              <a:rPr lang="es-MX" sz="3200" dirty="0">
                <a:solidFill>
                  <a:srgbClr val="C00000"/>
                </a:solidFill>
              </a:rPr>
              <a:t>adaptación</a:t>
            </a:r>
            <a:r>
              <a:rPr lang="es-MX" sz="3200" dirty="0"/>
              <a:t> de su contraparte en </a:t>
            </a:r>
            <a:r>
              <a:rPr lang="es-MX" sz="3200" dirty="0">
                <a:solidFill>
                  <a:srgbClr val="C00000"/>
                </a:solidFill>
              </a:rPr>
              <a:t>R</a:t>
            </a:r>
            <a:r>
              <a:rPr lang="es-MX" sz="3200" dirty="0"/>
              <a:t>. Utiliza </a:t>
            </a:r>
            <a:r>
              <a:rPr lang="es-MX" sz="3200" dirty="0">
                <a:solidFill>
                  <a:srgbClr val="C00000"/>
                </a:solidFill>
              </a:rPr>
              <a:t>modelos bayesianos estructurales para estimar efectos causales en datos de series temporales cuasi-experimentales</a:t>
            </a:r>
            <a:r>
              <a:rPr lang="es-MX" sz="3200" dirty="0"/>
              <a:t>.</a:t>
            </a:r>
          </a:p>
          <a:p>
            <a:pPr algn="just"/>
            <a:endParaRPr lang="es-MX" sz="3200" dirty="0"/>
          </a:p>
          <a:p>
            <a:pPr algn="just"/>
            <a:r>
              <a:rPr lang="es-MX" sz="3200" dirty="0">
                <a:solidFill>
                  <a:srgbClr val="92D050"/>
                </a:solidFill>
              </a:rPr>
              <a:t>causalinference</a:t>
            </a:r>
            <a:r>
              <a:rPr lang="es-MX" sz="3200" dirty="0"/>
              <a:t>: Un paquete de </a:t>
            </a:r>
            <a:r>
              <a:rPr lang="es-MX" sz="3200" dirty="0">
                <a:solidFill>
                  <a:srgbClr val="92D050"/>
                </a:solidFill>
              </a:rPr>
              <a:t>inferencia causal que implementa varios estimadores causales básicos</a:t>
            </a:r>
            <a:r>
              <a:rPr lang="es-MX" sz="3200" dirty="0"/>
              <a:t>.</a:t>
            </a:r>
          </a:p>
        </p:txBody>
      </p:sp>
    </p:spTree>
    <p:extLst>
      <p:ext uri="{BB962C8B-B14F-4D97-AF65-F5344CB8AC3E}">
        <p14:creationId xmlns:p14="http://schemas.microsoft.com/office/powerpoint/2010/main" val="2580251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B56A5-624C-820B-2731-12CA5DF6B30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B870AB1-28FA-820F-CC13-184AB5FD44C8}"/>
              </a:ext>
            </a:extLst>
          </p:cNvPr>
          <p:cNvSpPr>
            <a:spLocks noGrp="1"/>
          </p:cNvSpPr>
          <p:nvPr>
            <p:ph type="title"/>
          </p:nvPr>
        </p:nvSpPr>
        <p:spPr>
          <a:xfrm>
            <a:off x="0" y="0"/>
            <a:ext cx="9144000" cy="1143000"/>
          </a:xfrm>
        </p:spPr>
        <p:txBody>
          <a:bodyPr>
            <a:normAutofit fontScale="90000"/>
          </a:bodyPr>
          <a:lstStyle/>
          <a:p>
            <a:pPr algn="ctr"/>
            <a:r>
              <a:rPr lang="es-MX" dirty="0"/>
              <a:t>Paso 4 – ¿Dónde está mi conjunto de validación? Pruebas de refutación</a:t>
            </a:r>
            <a:endParaRPr lang="es-ES" dirty="0"/>
          </a:p>
        </p:txBody>
      </p:sp>
      <p:sp>
        <p:nvSpPr>
          <p:cNvPr id="9" name="8 CuadroTexto">
            <a:extLst>
              <a:ext uri="{FF2B5EF4-FFF2-40B4-BE49-F238E27FC236}">
                <a16:creationId xmlns:a16="http://schemas.microsoft.com/office/drawing/2014/main" id="{94B0E312-1090-3717-0989-00525F7B6194}"/>
              </a:ext>
            </a:extLst>
          </p:cNvPr>
          <p:cNvSpPr txBox="1"/>
          <p:nvPr/>
        </p:nvSpPr>
        <p:spPr>
          <a:xfrm>
            <a:off x="316829" y="1143000"/>
            <a:ext cx="8215370" cy="4031873"/>
          </a:xfrm>
          <a:prstGeom prst="rect">
            <a:avLst/>
          </a:prstGeom>
          <a:noFill/>
        </p:spPr>
        <p:txBody>
          <a:bodyPr wrap="square" rtlCol="0">
            <a:spAutoFit/>
          </a:bodyPr>
          <a:lstStyle/>
          <a:p>
            <a:pPr marL="514350" indent="-514350" algn="just">
              <a:buFont typeface="+mj-lt"/>
              <a:buAutoNum type="arabicPeriod" startAt="3"/>
            </a:pPr>
            <a:r>
              <a:rPr lang="es-MX" sz="3200" dirty="0"/>
              <a:t>Repetimos este proceso k veces.</a:t>
            </a:r>
          </a:p>
          <a:p>
            <a:pPr marL="514350" indent="-514350" algn="just">
              <a:buFont typeface="+mj-lt"/>
              <a:buAutoNum type="arabicPeriod" startAt="3"/>
            </a:pPr>
            <a:r>
              <a:rPr lang="es-MX" sz="3200" dirty="0"/>
              <a:t>En cada paso, entrenamos en un conjunto diferente de k (que también es diferente en cada paso).</a:t>
            </a:r>
          </a:p>
          <a:p>
            <a:pPr marL="514350" indent="-514350" algn="just">
              <a:buFont typeface="+mj-lt"/>
              <a:buAutoNum type="arabicPeriod" startAt="3"/>
            </a:pPr>
            <a:endParaRPr lang="es-MX" sz="3200" dirty="0"/>
          </a:p>
          <a:p>
            <a:pPr algn="just"/>
            <a:r>
              <a:rPr lang="es-MX" sz="3200" dirty="0"/>
              <a:t>La siguiente figura presenta una visualización esquemática de un esquema CV quíntuple:</a:t>
            </a:r>
          </a:p>
        </p:txBody>
      </p:sp>
    </p:spTree>
    <p:extLst>
      <p:ext uri="{BB962C8B-B14F-4D97-AF65-F5344CB8AC3E}">
        <p14:creationId xmlns:p14="http://schemas.microsoft.com/office/powerpoint/2010/main" val="2083689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C13F1-7A25-B29E-7E5E-80B57B53969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F3D775D-B892-7E07-5C51-E96BF6C09C8D}"/>
              </a:ext>
            </a:extLst>
          </p:cNvPr>
          <p:cNvSpPr>
            <a:spLocks noGrp="1"/>
          </p:cNvSpPr>
          <p:nvPr>
            <p:ph type="title"/>
          </p:nvPr>
        </p:nvSpPr>
        <p:spPr>
          <a:xfrm>
            <a:off x="0" y="0"/>
            <a:ext cx="9144000" cy="1143000"/>
          </a:xfrm>
        </p:spPr>
        <p:txBody>
          <a:bodyPr>
            <a:normAutofit fontScale="90000"/>
          </a:bodyPr>
          <a:lstStyle/>
          <a:p>
            <a:pPr algn="ctr"/>
            <a:r>
              <a:rPr lang="es-MX" dirty="0"/>
              <a:t>Paso 4 – ¿Dónde está mi conjunto de validación? Pruebas de refutación</a:t>
            </a:r>
            <a:endParaRPr lang="es-ES" dirty="0"/>
          </a:p>
        </p:txBody>
      </p:sp>
      <p:pic>
        <p:nvPicPr>
          <p:cNvPr id="6" name="Imagen 5">
            <a:extLst>
              <a:ext uri="{FF2B5EF4-FFF2-40B4-BE49-F238E27FC236}">
                <a16:creationId xmlns:a16="http://schemas.microsoft.com/office/drawing/2014/main" id="{B7D9447E-EFCF-711F-DBED-4EA200CB3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8822"/>
            <a:ext cx="9129414" cy="3794291"/>
          </a:xfrm>
          <a:prstGeom prst="rect">
            <a:avLst/>
          </a:prstGeom>
        </p:spPr>
      </p:pic>
      <p:sp>
        <p:nvSpPr>
          <p:cNvPr id="8" name="CuadroTexto 7">
            <a:extLst>
              <a:ext uri="{FF2B5EF4-FFF2-40B4-BE49-F238E27FC236}">
                <a16:creationId xmlns:a16="http://schemas.microsoft.com/office/drawing/2014/main" id="{6DC53A22-31BA-33A2-AA76-36ABCD43C97A}"/>
              </a:ext>
            </a:extLst>
          </p:cNvPr>
          <p:cNvSpPr txBox="1"/>
          <p:nvPr/>
        </p:nvSpPr>
        <p:spPr>
          <a:xfrm>
            <a:off x="2971800" y="5708935"/>
            <a:ext cx="4637314" cy="369332"/>
          </a:xfrm>
          <a:prstGeom prst="rect">
            <a:avLst/>
          </a:prstGeom>
          <a:noFill/>
        </p:spPr>
        <p:txBody>
          <a:bodyPr wrap="square">
            <a:spAutoFit/>
          </a:bodyPr>
          <a:lstStyle/>
          <a:p>
            <a:r>
              <a:rPr lang="es-MX" dirty="0"/>
              <a:t>Esquema del CV quíntuple</a:t>
            </a:r>
          </a:p>
        </p:txBody>
      </p:sp>
    </p:spTree>
    <p:extLst>
      <p:ext uri="{BB962C8B-B14F-4D97-AF65-F5344CB8AC3E}">
        <p14:creationId xmlns:p14="http://schemas.microsoft.com/office/powerpoint/2010/main" val="4019200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B1DA0-CD8C-624B-ADE2-410BA6D8A36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8083888-90BA-A97E-2024-915375B09CBE}"/>
              </a:ext>
            </a:extLst>
          </p:cNvPr>
          <p:cNvSpPr>
            <a:spLocks noGrp="1"/>
          </p:cNvSpPr>
          <p:nvPr>
            <p:ph type="title"/>
          </p:nvPr>
        </p:nvSpPr>
        <p:spPr>
          <a:xfrm>
            <a:off x="0" y="0"/>
            <a:ext cx="9144000" cy="1143000"/>
          </a:xfrm>
        </p:spPr>
        <p:txBody>
          <a:bodyPr>
            <a:normAutofit fontScale="90000"/>
          </a:bodyPr>
          <a:lstStyle/>
          <a:p>
            <a:pPr algn="ctr"/>
            <a:r>
              <a:rPr lang="es-MX" dirty="0"/>
              <a:t>Paso 4 – ¿Dónde está mi conjunto de validación? Pruebas de refutación</a:t>
            </a:r>
            <a:endParaRPr lang="es-ES" dirty="0"/>
          </a:p>
        </p:txBody>
      </p:sp>
      <p:sp>
        <p:nvSpPr>
          <p:cNvPr id="9" name="8 CuadroTexto">
            <a:extLst>
              <a:ext uri="{FF2B5EF4-FFF2-40B4-BE49-F238E27FC236}">
                <a16:creationId xmlns:a16="http://schemas.microsoft.com/office/drawing/2014/main" id="{59F64FE2-2CDA-60BC-C069-3EC8B297E0E0}"/>
              </a:ext>
            </a:extLst>
          </p:cNvPr>
          <p:cNvSpPr txBox="1"/>
          <p:nvPr/>
        </p:nvSpPr>
        <p:spPr>
          <a:xfrm>
            <a:off x="185057" y="1143000"/>
            <a:ext cx="8752114" cy="4524315"/>
          </a:xfrm>
          <a:prstGeom prst="rect">
            <a:avLst/>
          </a:prstGeom>
          <a:noFill/>
        </p:spPr>
        <p:txBody>
          <a:bodyPr wrap="square" rtlCol="0">
            <a:spAutoFit/>
          </a:bodyPr>
          <a:lstStyle/>
          <a:p>
            <a:pPr algn="just"/>
            <a:r>
              <a:rPr lang="es-MX" sz="3200" dirty="0"/>
              <a:t>En la figura anterior, los </a:t>
            </a:r>
            <a:r>
              <a:rPr lang="es-MX" sz="3200" dirty="0">
                <a:solidFill>
                  <a:srgbClr val="C00000"/>
                </a:solidFill>
              </a:rPr>
              <a:t>pliegues azules denotan conjuntos de validación</a:t>
            </a:r>
            <a:r>
              <a:rPr lang="es-MX" sz="3200" dirty="0"/>
              <a:t>, mientras que los </a:t>
            </a:r>
            <a:r>
              <a:rPr lang="es-MX" sz="3200" dirty="0">
                <a:solidFill>
                  <a:srgbClr val="FFC000"/>
                </a:solidFill>
              </a:rPr>
              <a:t>blancos denotan conjuntos de entrenamiento</a:t>
            </a:r>
            <a:r>
              <a:rPr lang="es-MX" sz="3200" dirty="0"/>
              <a:t>. </a:t>
            </a:r>
          </a:p>
          <a:p>
            <a:pPr algn="just"/>
            <a:endParaRPr lang="es-MX" sz="3200" dirty="0"/>
          </a:p>
          <a:p>
            <a:pPr algn="just"/>
            <a:r>
              <a:rPr lang="es-MX" sz="3200" dirty="0">
                <a:solidFill>
                  <a:srgbClr val="92D050"/>
                </a:solidFill>
              </a:rPr>
              <a:t>Entrenamos un nuevo modelo en cada iteración usando pliegues blancos para el entrenamiento y evaluamos usando el pliegue azul restante</a:t>
            </a:r>
            <a:r>
              <a:rPr lang="es-MX" sz="3200" dirty="0"/>
              <a:t>.</a:t>
            </a:r>
          </a:p>
        </p:txBody>
      </p:sp>
    </p:spTree>
    <p:extLst>
      <p:ext uri="{BB962C8B-B14F-4D97-AF65-F5344CB8AC3E}">
        <p14:creationId xmlns:p14="http://schemas.microsoft.com/office/powerpoint/2010/main" val="1178547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628C9-6AEC-79F3-306C-4F7ECAFE143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47B9BC1-F7F4-247E-AB63-17423579D15F}"/>
              </a:ext>
            </a:extLst>
          </p:cNvPr>
          <p:cNvSpPr>
            <a:spLocks noGrp="1"/>
          </p:cNvSpPr>
          <p:nvPr>
            <p:ph type="title"/>
          </p:nvPr>
        </p:nvSpPr>
        <p:spPr>
          <a:xfrm>
            <a:off x="0" y="0"/>
            <a:ext cx="9144000" cy="1143000"/>
          </a:xfrm>
        </p:spPr>
        <p:txBody>
          <a:bodyPr>
            <a:normAutofit fontScale="90000"/>
          </a:bodyPr>
          <a:lstStyle/>
          <a:p>
            <a:pPr algn="ctr"/>
            <a:r>
              <a:rPr lang="es-MX" dirty="0"/>
              <a:t>Paso 4 – ¿Dónde está mi conjunto de validación? Pruebas de refutación</a:t>
            </a:r>
            <a:endParaRPr lang="es-ES" dirty="0"/>
          </a:p>
        </p:txBody>
      </p:sp>
      <p:sp>
        <p:nvSpPr>
          <p:cNvPr id="9" name="8 CuadroTexto">
            <a:extLst>
              <a:ext uri="{FF2B5EF4-FFF2-40B4-BE49-F238E27FC236}">
                <a16:creationId xmlns:a16="http://schemas.microsoft.com/office/drawing/2014/main" id="{D8907B9E-C38B-EFB8-633C-E106923590DB}"/>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92D050"/>
                </a:solidFill>
              </a:rPr>
              <a:t>Recopilamos métricas a lo largo de iteraciones y calculamos un resumen estadístico </a:t>
            </a:r>
            <a:r>
              <a:rPr lang="es-MX" sz="3200" dirty="0"/>
              <a:t>(más frecuentemente, el promedio).</a:t>
            </a:r>
          </a:p>
          <a:p>
            <a:pPr algn="just"/>
            <a:endParaRPr lang="es-MX" sz="3200" dirty="0"/>
          </a:p>
          <a:p>
            <a:pPr algn="just"/>
            <a:r>
              <a:rPr lang="es-MX" sz="3200" dirty="0">
                <a:solidFill>
                  <a:schemeClr val="tx2"/>
                </a:solidFill>
              </a:rPr>
              <a:t>El CV es un método ampliamente adoptado para estimar errores de predicción en el aprendizaje estadístico </a:t>
            </a:r>
            <a:r>
              <a:rPr lang="es-MX" sz="3200" dirty="0"/>
              <a:t>(aunque resulta que es mucho menos comprendido de lo que solemos pensar).</a:t>
            </a:r>
          </a:p>
        </p:txBody>
      </p:sp>
    </p:spTree>
    <p:extLst>
      <p:ext uri="{BB962C8B-B14F-4D97-AF65-F5344CB8AC3E}">
        <p14:creationId xmlns:p14="http://schemas.microsoft.com/office/powerpoint/2010/main" val="2683650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70A58-86B5-4DB2-0441-AACBB05ADEE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025DDCA-7471-46E6-BAC9-9381EB855D72}"/>
              </a:ext>
            </a:extLst>
          </p:cNvPr>
          <p:cNvSpPr>
            <a:spLocks noGrp="1"/>
          </p:cNvSpPr>
          <p:nvPr>
            <p:ph type="title"/>
          </p:nvPr>
        </p:nvSpPr>
        <p:spPr>
          <a:xfrm>
            <a:off x="0" y="0"/>
            <a:ext cx="9144000" cy="1143000"/>
          </a:xfrm>
        </p:spPr>
        <p:txBody>
          <a:bodyPr>
            <a:normAutofit fontScale="90000"/>
          </a:bodyPr>
          <a:lstStyle/>
          <a:p>
            <a:pPr algn="ctr"/>
            <a:r>
              <a:rPr lang="es-MX" dirty="0"/>
              <a:t>Paso 4 – ¿Dónde está mi conjunto de validación? Pruebas de refutación</a:t>
            </a:r>
            <a:endParaRPr lang="es-ES" dirty="0"/>
          </a:p>
        </p:txBody>
      </p:sp>
      <p:sp>
        <p:nvSpPr>
          <p:cNvPr id="9" name="8 CuadroTexto">
            <a:extLst>
              <a:ext uri="{FF2B5EF4-FFF2-40B4-BE49-F238E27FC236}">
                <a16:creationId xmlns:a16="http://schemas.microsoft.com/office/drawing/2014/main" id="{D29EC9A7-E4AB-595E-0C50-EFD68B0C5463}"/>
              </a:ext>
            </a:extLst>
          </p:cNvPr>
          <p:cNvSpPr txBox="1"/>
          <p:nvPr/>
        </p:nvSpPr>
        <p:spPr>
          <a:xfrm>
            <a:off x="185057" y="1143000"/>
            <a:ext cx="8752114" cy="4031873"/>
          </a:xfrm>
          <a:prstGeom prst="rect">
            <a:avLst/>
          </a:prstGeom>
          <a:noFill/>
        </p:spPr>
        <p:txBody>
          <a:bodyPr wrap="square" rtlCol="0">
            <a:spAutoFit/>
          </a:bodyPr>
          <a:lstStyle/>
          <a:p>
            <a:pPr algn="just"/>
            <a:r>
              <a:rPr lang="es-MX" sz="3200" dirty="0"/>
              <a:t>¿Por qué?</a:t>
            </a:r>
          </a:p>
          <a:p>
            <a:pPr algn="just"/>
            <a:endParaRPr lang="es-MX" sz="3200" dirty="0"/>
          </a:p>
          <a:p>
            <a:pPr algn="just"/>
            <a:r>
              <a:rPr lang="es-MX" sz="3200" dirty="0"/>
              <a:t>Aunque el CV puede proporcionarnos cierta información sobre el ajuste del estimador, este enfoque no funcionará en general como técnica de evaluación de modelos causales. </a:t>
            </a:r>
            <a:r>
              <a:rPr lang="es-MX" sz="3200" dirty="0">
                <a:solidFill>
                  <a:srgbClr val="00B050"/>
                </a:solidFill>
              </a:rPr>
              <a:t>La razón es que CV opera sobre conceptos del peldaño 1. Pensemos en un ejemplo</a:t>
            </a:r>
            <a:r>
              <a:rPr lang="es-MX" sz="3200" dirty="0"/>
              <a:t>.</a:t>
            </a:r>
          </a:p>
        </p:txBody>
      </p:sp>
    </p:spTree>
    <p:extLst>
      <p:ext uri="{BB962C8B-B14F-4D97-AF65-F5344CB8AC3E}">
        <p14:creationId xmlns:p14="http://schemas.microsoft.com/office/powerpoint/2010/main" val="1430217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4720-E328-9746-EB7F-6C516ED67AE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E69725F-D9C8-C580-2786-4F9C80D0B9E2}"/>
              </a:ext>
            </a:extLst>
          </p:cNvPr>
          <p:cNvSpPr>
            <a:spLocks noGrp="1"/>
          </p:cNvSpPr>
          <p:nvPr>
            <p:ph type="title"/>
          </p:nvPr>
        </p:nvSpPr>
        <p:spPr>
          <a:xfrm>
            <a:off x="0" y="0"/>
            <a:ext cx="9144000" cy="1143000"/>
          </a:xfrm>
        </p:spPr>
        <p:txBody>
          <a:bodyPr>
            <a:normAutofit fontScale="90000"/>
          </a:bodyPr>
          <a:lstStyle/>
          <a:p>
            <a:pPr algn="ctr"/>
            <a:r>
              <a:rPr lang="es-MX" dirty="0"/>
              <a:t>Paso 4 – ¿Dónde está mi conjunto de validación? Pruebas de refutación</a:t>
            </a:r>
            <a:endParaRPr lang="es-ES" dirty="0"/>
          </a:p>
        </p:txBody>
      </p:sp>
      <p:sp>
        <p:nvSpPr>
          <p:cNvPr id="9" name="8 CuadroTexto">
            <a:extLst>
              <a:ext uri="{FF2B5EF4-FFF2-40B4-BE49-F238E27FC236}">
                <a16:creationId xmlns:a16="http://schemas.microsoft.com/office/drawing/2014/main" id="{4599242F-01C2-7950-56A2-44DC1225A91F}"/>
              </a:ext>
            </a:extLst>
          </p:cNvPr>
          <p:cNvSpPr txBox="1"/>
          <p:nvPr/>
        </p:nvSpPr>
        <p:spPr>
          <a:xfrm>
            <a:off x="185057" y="1143000"/>
            <a:ext cx="8752114" cy="4524315"/>
          </a:xfrm>
          <a:prstGeom prst="rect">
            <a:avLst/>
          </a:prstGeom>
          <a:noFill/>
        </p:spPr>
        <p:txBody>
          <a:bodyPr wrap="square" rtlCol="0">
            <a:spAutoFit/>
          </a:bodyPr>
          <a:lstStyle/>
          <a:p>
            <a:pPr algn="just"/>
            <a:r>
              <a:rPr lang="es-MX" sz="3200" dirty="0"/>
              <a:t>Todos los </a:t>
            </a:r>
            <a:r>
              <a:rPr lang="es-MX" sz="3200" dirty="0">
                <a:solidFill>
                  <a:srgbClr val="00B050"/>
                </a:solidFill>
              </a:rPr>
              <a:t>gráficos dentro de un MEC codifican la misma estructura de independencia estadística</a:t>
            </a:r>
            <a:r>
              <a:rPr lang="es-MX" sz="3200" dirty="0"/>
              <a:t>. </a:t>
            </a:r>
          </a:p>
          <a:p>
            <a:pPr algn="just"/>
            <a:endParaRPr lang="es-MX" sz="3200" dirty="0"/>
          </a:p>
          <a:p>
            <a:pPr algn="just"/>
            <a:r>
              <a:rPr lang="es-MX" sz="3200" dirty="0"/>
              <a:t>Una consecuencia de esto es que, </a:t>
            </a:r>
            <a:r>
              <a:rPr lang="es-MX" sz="3200" dirty="0">
                <a:solidFill>
                  <a:srgbClr val="FFC000"/>
                </a:solidFill>
              </a:rPr>
              <a:t>a menos que intervengamos en los nodos críticos, todos los gráficos pertenecientes al mismo MEC podrían generar prácticamente los mismos datos de observación</a:t>
            </a:r>
            <a:r>
              <a:rPr lang="es-MX" sz="3200" dirty="0"/>
              <a:t>. </a:t>
            </a:r>
          </a:p>
        </p:txBody>
      </p:sp>
    </p:spTree>
    <p:extLst>
      <p:ext uri="{BB962C8B-B14F-4D97-AF65-F5344CB8AC3E}">
        <p14:creationId xmlns:p14="http://schemas.microsoft.com/office/powerpoint/2010/main" val="1416380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D2440-784F-4350-5D12-28836EA3C50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932029C-1AE0-D6F2-B279-ACEC2BE5A0B3}"/>
              </a:ext>
            </a:extLst>
          </p:cNvPr>
          <p:cNvSpPr>
            <a:spLocks noGrp="1"/>
          </p:cNvSpPr>
          <p:nvPr>
            <p:ph type="title"/>
          </p:nvPr>
        </p:nvSpPr>
        <p:spPr>
          <a:xfrm>
            <a:off x="0" y="0"/>
            <a:ext cx="9144000" cy="1143000"/>
          </a:xfrm>
        </p:spPr>
        <p:txBody>
          <a:bodyPr>
            <a:normAutofit fontScale="90000"/>
          </a:bodyPr>
          <a:lstStyle/>
          <a:p>
            <a:pPr algn="ctr"/>
            <a:r>
              <a:rPr lang="es-MX" dirty="0"/>
              <a:t>Paso 4 – ¿Dónde está mi conjunto de validación? Pruebas de refutación</a:t>
            </a:r>
            <a:endParaRPr lang="es-ES" dirty="0"/>
          </a:p>
        </p:txBody>
      </p:sp>
      <p:sp>
        <p:nvSpPr>
          <p:cNvPr id="9" name="8 CuadroTexto">
            <a:extLst>
              <a:ext uri="{FF2B5EF4-FFF2-40B4-BE49-F238E27FC236}">
                <a16:creationId xmlns:a16="http://schemas.microsoft.com/office/drawing/2014/main" id="{A2965FE9-AEC8-BBB0-6B7B-455017E31585}"/>
              </a:ext>
            </a:extLst>
          </p:cNvPr>
          <p:cNvSpPr txBox="1"/>
          <p:nvPr/>
        </p:nvSpPr>
        <p:spPr>
          <a:xfrm>
            <a:off x="185057" y="1143000"/>
            <a:ext cx="8752114" cy="2554545"/>
          </a:xfrm>
          <a:prstGeom prst="rect">
            <a:avLst/>
          </a:prstGeom>
          <a:noFill/>
        </p:spPr>
        <p:txBody>
          <a:bodyPr wrap="square" rtlCol="0">
            <a:spAutoFit/>
          </a:bodyPr>
          <a:lstStyle/>
          <a:p>
            <a:pPr algn="just"/>
            <a:r>
              <a:rPr lang="es-MX" sz="3200" dirty="0"/>
              <a:t>Esto significa que </a:t>
            </a:r>
            <a:r>
              <a:rPr lang="es-MX" sz="3200" dirty="0">
                <a:solidFill>
                  <a:srgbClr val="FFC000"/>
                </a:solidFill>
              </a:rPr>
              <a:t>podríamos tener un modelo causal erróneo que se comporta muy bien en términos de errores de predicción de CV</a:t>
            </a:r>
            <a:r>
              <a:rPr lang="es-MX" sz="3200" dirty="0"/>
              <a:t>. Esto es problemático. ¿Hay algo que podamos hacer para mitigar la limitación del CV?</a:t>
            </a:r>
          </a:p>
        </p:txBody>
      </p:sp>
    </p:spTree>
    <p:extLst>
      <p:ext uri="{BB962C8B-B14F-4D97-AF65-F5344CB8AC3E}">
        <p14:creationId xmlns:p14="http://schemas.microsoft.com/office/powerpoint/2010/main" val="1257089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C6584-FEBA-87F6-4AD0-1E3DC3A1729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602EBAD-D2ED-1AFA-E9FD-2D728FD13F81}"/>
              </a:ext>
            </a:extLst>
          </p:cNvPr>
          <p:cNvSpPr>
            <a:spLocks noGrp="1"/>
          </p:cNvSpPr>
          <p:nvPr>
            <p:ph type="title"/>
          </p:nvPr>
        </p:nvSpPr>
        <p:spPr>
          <a:xfrm>
            <a:off x="0" y="0"/>
            <a:ext cx="9144000" cy="1143000"/>
          </a:xfrm>
        </p:spPr>
        <p:txBody>
          <a:bodyPr>
            <a:normAutofit fontScale="90000"/>
          </a:bodyPr>
          <a:lstStyle/>
          <a:p>
            <a:pPr algn="ctr"/>
            <a:r>
              <a:rPr lang="es-MX" dirty="0"/>
              <a:t>Introducción a las pruebas de refutación</a:t>
            </a:r>
            <a:endParaRPr lang="es-ES" dirty="0"/>
          </a:p>
        </p:txBody>
      </p:sp>
      <p:sp>
        <p:nvSpPr>
          <p:cNvPr id="9" name="8 CuadroTexto">
            <a:extLst>
              <a:ext uri="{FF2B5EF4-FFF2-40B4-BE49-F238E27FC236}">
                <a16:creationId xmlns:a16="http://schemas.microsoft.com/office/drawing/2014/main" id="{F9C4076E-100E-7072-911F-DCD7ADBF5142}"/>
              </a:ext>
            </a:extLst>
          </p:cNvPr>
          <p:cNvSpPr txBox="1"/>
          <p:nvPr/>
        </p:nvSpPr>
        <p:spPr>
          <a:xfrm>
            <a:off x="185057" y="1143000"/>
            <a:ext cx="8752114" cy="3539430"/>
          </a:xfrm>
          <a:prstGeom prst="rect">
            <a:avLst/>
          </a:prstGeom>
          <a:noFill/>
        </p:spPr>
        <p:txBody>
          <a:bodyPr wrap="square" rtlCol="0">
            <a:spAutoFit/>
          </a:bodyPr>
          <a:lstStyle/>
          <a:p>
            <a:pPr algn="just"/>
            <a:r>
              <a:rPr lang="es-MX" sz="3200" dirty="0"/>
              <a:t>En </a:t>
            </a:r>
            <a:r>
              <a:rPr lang="es-MX" sz="3200" dirty="0">
                <a:solidFill>
                  <a:srgbClr val="FFC000"/>
                </a:solidFill>
              </a:rPr>
              <a:t>1935</a:t>
            </a:r>
            <a:r>
              <a:rPr lang="es-MX" sz="3200" dirty="0"/>
              <a:t>, el filósofo austríaco </a:t>
            </a:r>
            <a:r>
              <a:rPr lang="es-MX" sz="3200" dirty="0">
                <a:solidFill>
                  <a:srgbClr val="FFC000"/>
                </a:solidFill>
              </a:rPr>
              <a:t>Karl Popper </a:t>
            </a:r>
            <a:r>
              <a:rPr lang="es-MX" sz="3200" dirty="0"/>
              <a:t>publicó su libro fundamental </a:t>
            </a:r>
            <a:r>
              <a:rPr lang="es-MX" sz="3200" dirty="0">
                <a:solidFill>
                  <a:srgbClr val="FFC000"/>
                </a:solidFill>
              </a:rPr>
              <a:t>Logik der Wissenschaft</a:t>
            </a:r>
            <a:r>
              <a:rPr lang="es-MX" sz="3200" dirty="0"/>
              <a:t>. </a:t>
            </a:r>
          </a:p>
          <a:p>
            <a:pPr algn="just"/>
            <a:endParaRPr lang="es-MX" sz="3200" dirty="0"/>
          </a:p>
          <a:p>
            <a:pPr algn="just"/>
            <a:r>
              <a:rPr lang="es-MX" sz="3200" dirty="0"/>
              <a:t>En el libro, Popper lucha con la idea de la inducción: </a:t>
            </a:r>
            <a:r>
              <a:rPr lang="es-MX" sz="3200" dirty="0">
                <a:solidFill>
                  <a:srgbClr val="92D050"/>
                </a:solidFill>
              </a:rPr>
              <a:t>generalizar el conocimiento a partir de una muestra finita de observaciones</a:t>
            </a:r>
            <a:r>
              <a:rPr lang="es-MX" sz="3200" dirty="0"/>
              <a:t>. </a:t>
            </a:r>
          </a:p>
        </p:txBody>
      </p:sp>
    </p:spTree>
    <p:extLst>
      <p:ext uri="{BB962C8B-B14F-4D97-AF65-F5344CB8AC3E}">
        <p14:creationId xmlns:p14="http://schemas.microsoft.com/office/powerpoint/2010/main" val="16997293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4681-880F-5151-6218-BE79FA8850A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FD02D74-3254-70C8-1CF5-5319D03E2F4E}"/>
              </a:ext>
            </a:extLst>
          </p:cNvPr>
          <p:cNvSpPr>
            <a:spLocks noGrp="1"/>
          </p:cNvSpPr>
          <p:nvPr>
            <p:ph type="title"/>
          </p:nvPr>
        </p:nvSpPr>
        <p:spPr>
          <a:xfrm>
            <a:off x="0" y="0"/>
            <a:ext cx="9144000" cy="1143000"/>
          </a:xfrm>
        </p:spPr>
        <p:txBody>
          <a:bodyPr>
            <a:normAutofit fontScale="90000"/>
          </a:bodyPr>
          <a:lstStyle/>
          <a:p>
            <a:pPr algn="ctr"/>
            <a:r>
              <a:rPr lang="es-MX" dirty="0"/>
              <a:t>Introducción a las pruebas de refutación</a:t>
            </a:r>
            <a:endParaRPr lang="es-ES" dirty="0"/>
          </a:p>
        </p:txBody>
      </p:sp>
      <p:sp>
        <p:nvSpPr>
          <p:cNvPr id="9" name="8 CuadroTexto">
            <a:extLst>
              <a:ext uri="{FF2B5EF4-FFF2-40B4-BE49-F238E27FC236}">
                <a16:creationId xmlns:a16="http://schemas.microsoft.com/office/drawing/2014/main" id="{ADC25049-EC53-69C8-4237-6CAF9A4E9D83}"/>
              </a:ext>
            </a:extLst>
          </p:cNvPr>
          <p:cNvSpPr txBox="1"/>
          <p:nvPr/>
        </p:nvSpPr>
        <p:spPr>
          <a:xfrm>
            <a:off x="185057" y="1143000"/>
            <a:ext cx="8752114" cy="5016758"/>
          </a:xfrm>
          <a:prstGeom prst="rect">
            <a:avLst/>
          </a:prstGeom>
          <a:noFill/>
        </p:spPr>
        <p:txBody>
          <a:bodyPr wrap="square" rtlCol="0">
            <a:spAutoFit/>
          </a:bodyPr>
          <a:lstStyle/>
          <a:p>
            <a:pPr algn="just"/>
            <a:r>
              <a:rPr lang="es-MX" sz="3200" dirty="0"/>
              <a:t>Concluye que oraciones como "</a:t>
            </a:r>
            <a:r>
              <a:rPr lang="es-MX" sz="3200" dirty="0">
                <a:solidFill>
                  <a:srgbClr val="92D050"/>
                </a:solidFill>
              </a:rPr>
              <a:t>todas las X son A"</a:t>
            </a:r>
            <a:r>
              <a:rPr lang="es-MX" sz="3200" dirty="0"/>
              <a:t>, que intentan capturar los principios subyacentes de algún fenómeno de interés, </a:t>
            </a:r>
            <a:r>
              <a:rPr lang="es-MX" sz="3200" dirty="0">
                <a:solidFill>
                  <a:srgbClr val="7030A0"/>
                </a:solidFill>
              </a:rPr>
              <a:t>nunca pueden probarse de manera inequívoca</a:t>
            </a:r>
            <a:r>
              <a:rPr lang="es-MX" sz="3200" dirty="0"/>
              <a:t>.</a:t>
            </a:r>
          </a:p>
          <a:p>
            <a:pPr algn="just"/>
            <a:endParaRPr lang="es-MX" sz="3200" dirty="0"/>
          </a:p>
          <a:p>
            <a:pPr algn="just"/>
            <a:r>
              <a:rPr lang="es-MX" sz="3200" dirty="0"/>
              <a:t>Por ejemplo, la frase </a:t>
            </a:r>
            <a:r>
              <a:rPr lang="es-MX" sz="3200" dirty="0">
                <a:solidFill>
                  <a:srgbClr val="00B0F0"/>
                </a:solidFill>
              </a:rPr>
              <a:t>“el sol siempre sale por el este”</a:t>
            </a:r>
            <a:r>
              <a:rPr lang="es-MX" sz="3200" dirty="0"/>
              <a:t> podría ser cierta para mí durante mi vida, pero </a:t>
            </a:r>
            <a:r>
              <a:rPr lang="es-MX" sz="3200" dirty="0">
                <a:solidFill>
                  <a:srgbClr val="0070C0"/>
                </a:solidFill>
              </a:rPr>
              <a:t>podemos imaginar un escenario en el que un día no sea así. Nunca hemos observado este escenario, pero es físicamente posible</a:t>
            </a:r>
            <a:r>
              <a:rPr lang="es-MX" sz="3200" dirty="0"/>
              <a:t>. </a:t>
            </a:r>
          </a:p>
        </p:txBody>
      </p:sp>
    </p:spTree>
    <p:extLst>
      <p:ext uri="{BB962C8B-B14F-4D97-AF65-F5344CB8AC3E}">
        <p14:creationId xmlns:p14="http://schemas.microsoft.com/office/powerpoint/2010/main" val="40033196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520F-4BA7-DB6F-8E72-52EB1C403CD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024BDF13-9926-5222-3F90-2E15AA644614}"/>
              </a:ext>
            </a:extLst>
          </p:cNvPr>
          <p:cNvSpPr>
            <a:spLocks noGrp="1"/>
          </p:cNvSpPr>
          <p:nvPr>
            <p:ph type="title"/>
          </p:nvPr>
        </p:nvSpPr>
        <p:spPr>
          <a:xfrm>
            <a:off x="0" y="0"/>
            <a:ext cx="9144000" cy="1143000"/>
          </a:xfrm>
        </p:spPr>
        <p:txBody>
          <a:bodyPr>
            <a:normAutofit fontScale="90000"/>
          </a:bodyPr>
          <a:lstStyle/>
          <a:p>
            <a:pPr algn="ctr"/>
            <a:r>
              <a:rPr lang="es-MX" dirty="0"/>
              <a:t>Introducción a las pruebas de refutación</a:t>
            </a:r>
            <a:endParaRPr lang="es-ES" dirty="0"/>
          </a:p>
        </p:txBody>
      </p:sp>
      <p:sp>
        <p:nvSpPr>
          <p:cNvPr id="4" name="CuadroTexto 3">
            <a:extLst>
              <a:ext uri="{FF2B5EF4-FFF2-40B4-BE49-F238E27FC236}">
                <a16:creationId xmlns:a16="http://schemas.microsoft.com/office/drawing/2014/main" id="{2F1D53B0-015B-3171-E8B1-9DA320F2FC8D}"/>
              </a:ext>
            </a:extLst>
          </p:cNvPr>
          <p:cNvSpPr txBox="1"/>
          <p:nvPr/>
        </p:nvSpPr>
        <p:spPr>
          <a:xfrm>
            <a:off x="0" y="964868"/>
            <a:ext cx="9144000" cy="4524315"/>
          </a:xfrm>
          <a:prstGeom prst="rect">
            <a:avLst/>
          </a:prstGeom>
          <a:noFill/>
        </p:spPr>
        <p:txBody>
          <a:bodyPr wrap="square">
            <a:spAutoFit/>
          </a:bodyPr>
          <a:lstStyle/>
          <a:p>
            <a:pPr algn="just"/>
            <a:r>
              <a:rPr lang="es-MX" sz="3200" dirty="0"/>
              <a:t>Compare este ejemplo con otro: el tren siempre pasa por la estación dentro de los cinco minutos después de que escucho el pronóstico del tiempo de la mañana en la radio (¿recuerda la definición de causalidad basada en la asociación de Hume?). </a:t>
            </a:r>
          </a:p>
          <a:p>
            <a:pPr algn="just"/>
            <a:endParaRPr lang="es-MX" sz="3200" dirty="0"/>
          </a:p>
          <a:p>
            <a:pPr algn="just"/>
            <a:r>
              <a:rPr lang="es-MX" sz="3200" dirty="0">
                <a:solidFill>
                  <a:srgbClr val="0070C0"/>
                </a:solidFill>
              </a:rPr>
              <a:t>Popper dice que nunca observamos todas las X y por lo tanto es imposible probar una teoría</a:t>
            </a:r>
            <a:r>
              <a:rPr lang="es-MX" sz="3200" dirty="0"/>
              <a:t>.</a:t>
            </a:r>
          </a:p>
        </p:txBody>
      </p:sp>
    </p:spTree>
    <p:extLst>
      <p:ext uri="{BB962C8B-B14F-4D97-AF65-F5344CB8AC3E}">
        <p14:creationId xmlns:p14="http://schemas.microsoft.com/office/powerpoint/2010/main" val="215392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D9C69-DCFF-3301-8478-D23C4846A888}"/>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5962EC9-C090-E55D-F01C-7CD8B61B9F8C}"/>
              </a:ext>
            </a:extLst>
          </p:cNvPr>
          <p:cNvSpPr>
            <a:spLocks noGrp="1"/>
          </p:cNvSpPr>
          <p:nvPr>
            <p:ph type="title"/>
          </p:nvPr>
        </p:nvSpPr>
        <p:spPr>
          <a:xfrm>
            <a:off x="0" y="26028"/>
            <a:ext cx="9144000" cy="783676"/>
          </a:xfrm>
        </p:spPr>
        <p:txBody>
          <a:bodyPr/>
          <a:lstStyle/>
          <a:p>
            <a:r>
              <a:rPr lang="es-ES_tradnl" dirty="0"/>
              <a:t>Ecosistema causal de Python</a:t>
            </a:r>
          </a:p>
        </p:txBody>
      </p:sp>
      <p:sp>
        <p:nvSpPr>
          <p:cNvPr id="5" name="Rectángulo 4">
            <a:extLst>
              <a:ext uri="{FF2B5EF4-FFF2-40B4-BE49-F238E27FC236}">
                <a16:creationId xmlns:a16="http://schemas.microsoft.com/office/drawing/2014/main" id="{EA25B5EE-1521-C30B-5FA2-45849BF645F6}"/>
              </a:ext>
            </a:extLst>
          </p:cNvPr>
          <p:cNvSpPr/>
          <p:nvPr/>
        </p:nvSpPr>
        <p:spPr>
          <a:xfrm>
            <a:off x="130632" y="785326"/>
            <a:ext cx="8776353" cy="6001643"/>
          </a:xfrm>
          <a:prstGeom prst="rect">
            <a:avLst/>
          </a:prstGeom>
        </p:spPr>
        <p:txBody>
          <a:bodyPr wrap="square">
            <a:spAutoFit/>
          </a:bodyPr>
          <a:lstStyle/>
          <a:p>
            <a:pPr algn="just"/>
            <a:r>
              <a:rPr lang="es-MX" sz="3200" dirty="0">
                <a:solidFill>
                  <a:srgbClr val="92D050"/>
                </a:solidFill>
              </a:rPr>
              <a:t>causallib</a:t>
            </a:r>
            <a:r>
              <a:rPr lang="es-MX" sz="3200" dirty="0"/>
              <a:t>: Proporciona un </a:t>
            </a:r>
            <a:r>
              <a:rPr lang="es-MX" sz="3200" dirty="0">
                <a:solidFill>
                  <a:srgbClr val="92D050"/>
                </a:solidFill>
              </a:rPr>
              <a:t>conjunto de métodos causales, encapsulados en una API similar a sklearn</a:t>
            </a:r>
            <a:r>
              <a:rPr lang="es-MX" sz="3200" dirty="0"/>
              <a:t>. Incluye metaalgoritmos y un conjunto de evaluación. Es una </a:t>
            </a:r>
            <a:r>
              <a:rPr lang="es-MX" sz="3200" dirty="0">
                <a:solidFill>
                  <a:srgbClr val="92D050"/>
                </a:solidFill>
              </a:rPr>
              <a:t>API intuitiva y flexible compatible con IBM</a:t>
            </a:r>
            <a:r>
              <a:rPr lang="es-MX" sz="3200" dirty="0"/>
              <a:t>.</a:t>
            </a:r>
          </a:p>
          <a:p>
            <a:pPr algn="just"/>
            <a:endParaRPr lang="es-MX" sz="3200" dirty="0"/>
          </a:p>
          <a:p>
            <a:pPr algn="just"/>
            <a:r>
              <a:rPr lang="es-MX" sz="3200" dirty="0">
                <a:solidFill>
                  <a:srgbClr val="7030A0"/>
                </a:solidFill>
              </a:rPr>
              <a:t>CausalPy</a:t>
            </a:r>
            <a:r>
              <a:rPr lang="es-MX" sz="3200" dirty="0"/>
              <a:t>: </a:t>
            </a:r>
            <a:r>
              <a:rPr lang="es-MX" sz="3200" dirty="0">
                <a:solidFill>
                  <a:srgbClr val="7030A0"/>
                </a:solidFill>
              </a:rPr>
              <a:t>Cuatro métodos cuasiexperimentales populares implementados sobre el marco bayesiano de Python PyMC</a:t>
            </a:r>
            <a:r>
              <a:rPr lang="es-MX" sz="3200" dirty="0"/>
              <a:t>. El paquete ofrece control sintético, series temporales interrumpidas, diferencias en diferencias y métodos de regresión discontínua</a:t>
            </a:r>
            <a:endParaRPr lang="en-US" sz="3200" dirty="0">
              <a:solidFill>
                <a:schemeClr val="bg2">
                  <a:lumMod val="50000"/>
                </a:schemeClr>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66578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EC4AC-1C57-C96D-A885-DA94AC2A772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C3FE415-ABCE-8784-29D2-5DCD75D8AD19}"/>
              </a:ext>
            </a:extLst>
          </p:cNvPr>
          <p:cNvSpPr>
            <a:spLocks noGrp="1"/>
          </p:cNvSpPr>
          <p:nvPr>
            <p:ph type="title"/>
          </p:nvPr>
        </p:nvSpPr>
        <p:spPr>
          <a:xfrm>
            <a:off x="0" y="0"/>
            <a:ext cx="9144000" cy="1143000"/>
          </a:xfrm>
        </p:spPr>
        <p:txBody>
          <a:bodyPr>
            <a:normAutofit fontScale="90000"/>
          </a:bodyPr>
          <a:lstStyle/>
          <a:p>
            <a:pPr algn="ctr"/>
            <a:r>
              <a:rPr lang="es-MX" dirty="0"/>
              <a:t>Introducción a las pruebas de refutación</a:t>
            </a:r>
            <a:endParaRPr lang="es-ES" dirty="0"/>
          </a:p>
        </p:txBody>
      </p:sp>
      <p:sp>
        <p:nvSpPr>
          <p:cNvPr id="4" name="CuadroTexto 3">
            <a:extLst>
              <a:ext uri="{FF2B5EF4-FFF2-40B4-BE49-F238E27FC236}">
                <a16:creationId xmlns:a16="http://schemas.microsoft.com/office/drawing/2014/main" id="{76EF4F24-F799-7C96-7056-376880A293E9}"/>
              </a:ext>
            </a:extLst>
          </p:cNvPr>
          <p:cNvSpPr txBox="1"/>
          <p:nvPr/>
        </p:nvSpPr>
        <p:spPr>
          <a:xfrm>
            <a:off x="0" y="964868"/>
            <a:ext cx="9144000" cy="4031873"/>
          </a:xfrm>
          <a:prstGeom prst="rect">
            <a:avLst/>
          </a:prstGeom>
          <a:noFill/>
        </p:spPr>
        <p:txBody>
          <a:bodyPr wrap="square">
            <a:spAutoFit/>
          </a:bodyPr>
          <a:lstStyle/>
          <a:p>
            <a:pPr algn="just"/>
            <a:r>
              <a:rPr lang="es-MX" sz="3200" dirty="0"/>
              <a:t>Esto le parece problemático porque quiere ver una diferencia entre la ciencia y la no ciencia (esto se conoce como el problema de la demarcación). </a:t>
            </a:r>
          </a:p>
          <a:p>
            <a:pPr algn="just"/>
            <a:endParaRPr lang="es-MX" sz="3200" dirty="0"/>
          </a:p>
          <a:p>
            <a:pPr algn="just"/>
            <a:r>
              <a:rPr lang="es-MX" sz="3200" dirty="0"/>
              <a:t>Para resolver esta tensión, </a:t>
            </a:r>
            <a:r>
              <a:rPr lang="es-MX" sz="3200" dirty="0">
                <a:solidFill>
                  <a:srgbClr val="0070C0"/>
                </a:solidFill>
              </a:rPr>
              <a:t>Popper propone que en lugar de probar una teoría, podemos intentar refutarla</a:t>
            </a:r>
            <a:r>
              <a:rPr lang="es-MX" sz="3200" dirty="0"/>
              <a:t>.</a:t>
            </a:r>
          </a:p>
        </p:txBody>
      </p:sp>
    </p:spTree>
    <p:extLst>
      <p:ext uri="{BB962C8B-B14F-4D97-AF65-F5344CB8AC3E}">
        <p14:creationId xmlns:p14="http://schemas.microsoft.com/office/powerpoint/2010/main" val="4091675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C62BE-F01C-2638-4A89-AD7BFC1D16D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B8F2155-6C21-F5CC-0D68-965DE20DBA0E}"/>
              </a:ext>
            </a:extLst>
          </p:cNvPr>
          <p:cNvSpPr>
            <a:spLocks noGrp="1"/>
          </p:cNvSpPr>
          <p:nvPr>
            <p:ph type="title"/>
          </p:nvPr>
        </p:nvSpPr>
        <p:spPr>
          <a:xfrm>
            <a:off x="0" y="0"/>
            <a:ext cx="9144000" cy="1143000"/>
          </a:xfrm>
        </p:spPr>
        <p:txBody>
          <a:bodyPr>
            <a:normAutofit fontScale="90000"/>
          </a:bodyPr>
          <a:lstStyle/>
          <a:p>
            <a:pPr algn="ctr"/>
            <a:r>
              <a:rPr lang="es-MX" dirty="0"/>
              <a:t>Introducción a las pruebas de refutación</a:t>
            </a:r>
            <a:endParaRPr lang="es-ES" dirty="0"/>
          </a:p>
        </p:txBody>
      </p:sp>
      <p:sp>
        <p:nvSpPr>
          <p:cNvPr id="9" name="8 CuadroTexto">
            <a:extLst>
              <a:ext uri="{FF2B5EF4-FFF2-40B4-BE49-F238E27FC236}">
                <a16:creationId xmlns:a16="http://schemas.microsoft.com/office/drawing/2014/main" id="{2FF357E6-9AD8-BF6F-2DEA-77A27041AC04}"/>
              </a:ext>
            </a:extLst>
          </p:cNvPr>
          <p:cNvSpPr txBox="1"/>
          <p:nvPr/>
        </p:nvSpPr>
        <p:spPr>
          <a:xfrm>
            <a:off x="185057" y="1143000"/>
            <a:ext cx="8752114" cy="4524315"/>
          </a:xfrm>
          <a:prstGeom prst="rect">
            <a:avLst/>
          </a:prstGeom>
          <a:noFill/>
        </p:spPr>
        <p:txBody>
          <a:bodyPr wrap="square" rtlCol="0">
            <a:spAutoFit/>
          </a:bodyPr>
          <a:lstStyle/>
          <a:p>
            <a:pPr algn="just"/>
            <a:r>
              <a:rPr lang="es-MX" sz="3200" dirty="0"/>
              <a:t>Su lógica es simple. Él dice que </a:t>
            </a:r>
            <a:r>
              <a:rPr lang="es-MX" sz="3200" dirty="0">
                <a:solidFill>
                  <a:srgbClr val="0070C0"/>
                </a:solidFill>
              </a:rPr>
              <a:t>“todas las X son A” es lógicamente equivalente a “ninguna X es no-A”</a:t>
            </a:r>
            <a:r>
              <a:rPr lang="es-MX" sz="3200" dirty="0"/>
              <a:t>. Por lo tanto, </a:t>
            </a:r>
            <a:r>
              <a:rPr lang="es-MX" sz="3200" dirty="0">
                <a:solidFill>
                  <a:schemeClr val="accent6">
                    <a:lumMod val="75000"/>
                  </a:schemeClr>
                </a:solidFill>
              </a:rPr>
              <a:t>si encontramos X que no es A, podemos demostrar que la teoría es falsa</a:t>
            </a:r>
            <a:r>
              <a:rPr lang="es-MX" sz="3200" dirty="0"/>
              <a:t>. </a:t>
            </a:r>
          </a:p>
          <a:p>
            <a:pPr algn="just"/>
            <a:endParaRPr lang="es-MX" sz="3200" dirty="0"/>
          </a:p>
          <a:p>
            <a:pPr algn="just"/>
            <a:r>
              <a:rPr lang="es-MX" sz="3200" dirty="0"/>
              <a:t>Popper propone que </a:t>
            </a:r>
            <a:r>
              <a:rPr lang="es-MX" sz="3200" dirty="0">
                <a:solidFill>
                  <a:srgbClr val="92D050"/>
                </a:solidFill>
              </a:rPr>
              <a:t>las teorías científicas son falsables: podemos definir un conjunto de condiciones en las que la teoría fallaría</a:t>
            </a:r>
            <a:r>
              <a:rPr lang="es-MX" sz="3200" dirty="0"/>
              <a:t>. </a:t>
            </a:r>
            <a:endParaRPr lang="es-MX" sz="3200" dirty="0">
              <a:solidFill>
                <a:srgbClr val="C00000"/>
              </a:solidFill>
            </a:endParaRPr>
          </a:p>
        </p:txBody>
      </p:sp>
    </p:spTree>
    <p:extLst>
      <p:ext uri="{BB962C8B-B14F-4D97-AF65-F5344CB8AC3E}">
        <p14:creationId xmlns:p14="http://schemas.microsoft.com/office/powerpoint/2010/main" val="22074694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096D-A838-CBCF-8C41-FCA53A91EAD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53CB4D6-80A2-5957-9660-D03C18BF3C31}"/>
              </a:ext>
            </a:extLst>
          </p:cNvPr>
          <p:cNvSpPr>
            <a:spLocks noGrp="1"/>
          </p:cNvSpPr>
          <p:nvPr>
            <p:ph type="title"/>
          </p:nvPr>
        </p:nvSpPr>
        <p:spPr>
          <a:xfrm>
            <a:off x="0" y="0"/>
            <a:ext cx="9144000" cy="1143000"/>
          </a:xfrm>
        </p:spPr>
        <p:txBody>
          <a:bodyPr>
            <a:normAutofit fontScale="90000"/>
          </a:bodyPr>
          <a:lstStyle/>
          <a:p>
            <a:pPr algn="ctr"/>
            <a:r>
              <a:rPr lang="es-MX" dirty="0"/>
              <a:t>Introducción a las pruebas de refutación</a:t>
            </a:r>
            <a:endParaRPr lang="es-ES" dirty="0"/>
          </a:p>
        </p:txBody>
      </p:sp>
      <p:sp>
        <p:nvSpPr>
          <p:cNvPr id="9" name="8 CuadroTexto">
            <a:extLst>
              <a:ext uri="{FF2B5EF4-FFF2-40B4-BE49-F238E27FC236}">
                <a16:creationId xmlns:a16="http://schemas.microsoft.com/office/drawing/2014/main" id="{C3CC08BB-9926-3D2F-6A32-ECFF0099E51A}"/>
              </a:ext>
            </a:extLst>
          </p:cNvPr>
          <p:cNvSpPr txBox="1"/>
          <p:nvPr/>
        </p:nvSpPr>
        <p:spPr>
          <a:xfrm>
            <a:off x="185057" y="1143000"/>
            <a:ext cx="8752114" cy="3539430"/>
          </a:xfrm>
          <a:prstGeom prst="rect">
            <a:avLst/>
          </a:prstGeom>
          <a:noFill/>
        </p:spPr>
        <p:txBody>
          <a:bodyPr wrap="square" rtlCol="0">
            <a:spAutoFit/>
          </a:bodyPr>
          <a:lstStyle/>
          <a:p>
            <a:pPr algn="just"/>
            <a:r>
              <a:rPr lang="es-MX" sz="3200" dirty="0"/>
              <a:t>Por otro lado, </a:t>
            </a:r>
            <a:r>
              <a:rPr lang="es-MX" sz="3200" dirty="0">
                <a:solidFill>
                  <a:srgbClr val="92D050"/>
                </a:solidFill>
              </a:rPr>
              <a:t>las teorías no científicas no son falsables; por ejemplo, la existencia de un poder inteligente superior que no puede cuantificarse de forma sistemática</a:t>
            </a:r>
            <a:r>
              <a:rPr lang="es-MX" sz="3200" dirty="0"/>
              <a:t>.</a:t>
            </a:r>
          </a:p>
          <a:p>
            <a:pPr algn="just"/>
            <a:endParaRPr lang="es-MX" sz="3200" dirty="0"/>
          </a:p>
          <a:p>
            <a:pPr algn="just"/>
            <a:r>
              <a:rPr lang="es-MX" sz="3200" dirty="0">
                <a:solidFill>
                  <a:srgbClr val="0070C0"/>
                </a:solidFill>
              </a:rPr>
              <a:t>¿Pueden las ideas popperianas ayudarnos a evaluar modelos causales?</a:t>
            </a:r>
          </a:p>
        </p:txBody>
      </p:sp>
    </p:spTree>
    <p:extLst>
      <p:ext uri="{BB962C8B-B14F-4D97-AF65-F5344CB8AC3E}">
        <p14:creationId xmlns:p14="http://schemas.microsoft.com/office/powerpoint/2010/main" val="4063787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EBE28-43E1-7CAC-F172-CEEB8E4C9CE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D47AE73-6661-C6E4-6784-AF2551F0444D}"/>
              </a:ext>
            </a:extLst>
          </p:cNvPr>
          <p:cNvSpPr>
            <a:spLocks noGrp="1"/>
          </p:cNvSpPr>
          <p:nvPr>
            <p:ph type="title"/>
          </p:nvPr>
        </p:nvSpPr>
        <p:spPr>
          <a:xfrm>
            <a:off x="0" y="0"/>
            <a:ext cx="9144000" cy="1143000"/>
          </a:xfrm>
        </p:spPr>
        <p:txBody>
          <a:bodyPr>
            <a:normAutofit/>
          </a:bodyPr>
          <a:lstStyle/>
          <a:p>
            <a:pPr algn="ctr"/>
            <a:r>
              <a:rPr lang="es-MX" dirty="0"/>
              <a:t>¡Seamos popperianos!</a:t>
            </a:r>
            <a:endParaRPr lang="es-ES" dirty="0"/>
          </a:p>
        </p:txBody>
      </p:sp>
      <p:sp>
        <p:nvSpPr>
          <p:cNvPr id="9" name="8 CuadroTexto">
            <a:extLst>
              <a:ext uri="{FF2B5EF4-FFF2-40B4-BE49-F238E27FC236}">
                <a16:creationId xmlns:a16="http://schemas.microsoft.com/office/drawing/2014/main" id="{739D27C5-537E-7868-847C-37CFCDB50F2B}"/>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0070C0"/>
                </a:solidFill>
              </a:rPr>
              <a:t>Todo modelo estadístico puede considerarse como una hipótesis sobre algún proceso</a:t>
            </a:r>
            <a:r>
              <a:rPr lang="es-MX" sz="3200" dirty="0"/>
              <a:t>. En particular, </a:t>
            </a:r>
            <a:r>
              <a:rPr lang="es-MX" sz="3200" dirty="0">
                <a:solidFill>
                  <a:schemeClr val="bg2">
                    <a:lumMod val="50000"/>
                  </a:schemeClr>
                </a:solidFill>
              </a:rPr>
              <a:t>un modelo causal es una hipótesis sobre algún proceso de generación de datos</a:t>
            </a:r>
            <a:r>
              <a:rPr lang="es-MX" sz="3200" dirty="0"/>
              <a:t>. </a:t>
            </a:r>
          </a:p>
          <a:p>
            <a:pPr algn="just"/>
            <a:endParaRPr lang="es-MX" sz="3200" dirty="0"/>
          </a:p>
          <a:p>
            <a:pPr algn="just"/>
            <a:r>
              <a:rPr lang="es-MX" sz="3200" dirty="0"/>
              <a:t>En este sentido, </a:t>
            </a:r>
            <a:r>
              <a:rPr lang="es-MX" sz="3200" dirty="0">
                <a:solidFill>
                  <a:srgbClr val="FFC000"/>
                </a:solidFill>
              </a:rPr>
              <a:t>cualquier modelo es la encarnación de una microteoría de algún fenómeno del mundo real y dicha teoría puede ser refutada</a:t>
            </a:r>
            <a:r>
              <a:rPr lang="es-MX" sz="3200" dirty="0"/>
              <a:t>.</a:t>
            </a:r>
          </a:p>
        </p:txBody>
      </p:sp>
    </p:spTree>
    <p:extLst>
      <p:ext uri="{BB962C8B-B14F-4D97-AF65-F5344CB8AC3E}">
        <p14:creationId xmlns:p14="http://schemas.microsoft.com/office/powerpoint/2010/main" val="8768549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835E8-05E1-B076-0C98-4B50DC6BC26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1D57F99-28F8-8F4C-B4A1-1A608DF0B68F}"/>
              </a:ext>
            </a:extLst>
          </p:cNvPr>
          <p:cNvSpPr>
            <a:spLocks noGrp="1"/>
          </p:cNvSpPr>
          <p:nvPr>
            <p:ph type="title"/>
          </p:nvPr>
        </p:nvSpPr>
        <p:spPr>
          <a:xfrm>
            <a:off x="0" y="0"/>
            <a:ext cx="9144000" cy="1143000"/>
          </a:xfrm>
        </p:spPr>
        <p:txBody>
          <a:bodyPr>
            <a:normAutofit/>
          </a:bodyPr>
          <a:lstStyle/>
          <a:p>
            <a:pPr algn="ctr"/>
            <a:r>
              <a:rPr lang="es-MX" dirty="0"/>
              <a:t>¡Seamos popperianos!</a:t>
            </a:r>
            <a:endParaRPr lang="es-ES" dirty="0"/>
          </a:p>
        </p:txBody>
      </p:sp>
      <p:sp>
        <p:nvSpPr>
          <p:cNvPr id="9" name="8 CuadroTexto">
            <a:extLst>
              <a:ext uri="{FF2B5EF4-FFF2-40B4-BE49-F238E27FC236}">
                <a16:creationId xmlns:a16="http://schemas.microsoft.com/office/drawing/2014/main" id="{B68F60FA-28D5-9A82-A9CB-F2D908A23614}"/>
              </a:ext>
            </a:extLst>
          </p:cNvPr>
          <p:cNvSpPr txBox="1"/>
          <p:nvPr/>
        </p:nvSpPr>
        <p:spPr>
          <a:xfrm>
            <a:off x="185057" y="1143000"/>
            <a:ext cx="8752114" cy="4524315"/>
          </a:xfrm>
          <a:prstGeom prst="rect">
            <a:avLst/>
          </a:prstGeom>
          <a:noFill/>
        </p:spPr>
        <p:txBody>
          <a:bodyPr wrap="square" rtlCol="0">
            <a:spAutoFit/>
          </a:bodyPr>
          <a:lstStyle/>
          <a:p>
            <a:pPr algn="just"/>
            <a:r>
              <a:rPr lang="es-MX" sz="3200" dirty="0"/>
              <a:t>Las </a:t>
            </a:r>
            <a:r>
              <a:rPr lang="es-MX" sz="3200" dirty="0">
                <a:solidFill>
                  <a:srgbClr val="FFC000"/>
                </a:solidFill>
              </a:rPr>
              <a:t>pruebas de refutación tienen como objetivo lograr esto modificando el modelo o los datos</a:t>
            </a:r>
            <a:r>
              <a:rPr lang="es-MX" sz="3200" dirty="0"/>
              <a:t>. </a:t>
            </a:r>
          </a:p>
          <a:p>
            <a:pPr algn="just"/>
            <a:endParaRPr lang="es-MX" sz="3200" dirty="0"/>
          </a:p>
          <a:p>
            <a:pPr algn="just"/>
            <a:r>
              <a:rPr lang="es-MX" sz="3200" dirty="0"/>
              <a:t>Hay dos tipos de transformaciones disponibles en DoWhy:</a:t>
            </a:r>
          </a:p>
          <a:p>
            <a:pPr algn="just"/>
            <a:endParaRPr lang="es-MX" sz="3200" dirty="0"/>
          </a:p>
          <a:p>
            <a:pPr marL="514350" indent="-514350" algn="just">
              <a:buFont typeface="+mj-lt"/>
              <a:buAutoNum type="arabicPeriod"/>
            </a:pPr>
            <a:r>
              <a:rPr lang="es-MX" sz="3200" dirty="0">
                <a:solidFill>
                  <a:srgbClr val="C00000"/>
                </a:solidFill>
              </a:rPr>
              <a:t>Transformaciones invariantes</a:t>
            </a:r>
          </a:p>
          <a:p>
            <a:pPr marL="514350" indent="-514350" algn="just">
              <a:buFont typeface="+mj-lt"/>
              <a:buAutoNum type="arabicPeriod"/>
            </a:pPr>
            <a:endParaRPr lang="es-MX" sz="3200" dirty="0"/>
          </a:p>
          <a:p>
            <a:pPr marL="514350" indent="-514350" algn="just">
              <a:buFont typeface="+mj-lt"/>
              <a:buAutoNum type="arabicPeriod"/>
            </a:pPr>
            <a:r>
              <a:rPr lang="es-MX" sz="3200" dirty="0">
                <a:solidFill>
                  <a:srgbClr val="00B050"/>
                </a:solidFill>
              </a:rPr>
              <a:t>Transformaciones anuladoras</a:t>
            </a:r>
          </a:p>
        </p:txBody>
      </p:sp>
    </p:spTree>
    <p:extLst>
      <p:ext uri="{BB962C8B-B14F-4D97-AF65-F5344CB8AC3E}">
        <p14:creationId xmlns:p14="http://schemas.microsoft.com/office/powerpoint/2010/main" val="227056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DDF0B-2CBC-F060-5DCD-2A530DDCD96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083ACCB-6AFA-F18F-9AE2-EEC8CACA3532}"/>
              </a:ext>
            </a:extLst>
          </p:cNvPr>
          <p:cNvSpPr>
            <a:spLocks noGrp="1"/>
          </p:cNvSpPr>
          <p:nvPr>
            <p:ph type="title"/>
          </p:nvPr>
        </p:nvSpPr>
        <p:spPr>
          <a:xfrm>
            <a:off x="0" y="0"/>
            <a:ext cx="9144000" cy="1143000"/>
          </a:xfrm>
        </p:spPr>
        <p:txBody>
          <a:bodyPr>
            <a:normAutofit/>
          </a:bodyPr>
          <a:lstStyle/>
          <a:p>
            <a:pPr algn="ctr"/>
            <a:r>
              <a:rPr lang="es-MX" dirty="0"/>
              <a:t>¡Seamos popperianos!</a:t>
            </a:r>
            <a:endParaRPr lang="es-ES" dirty="0"/>
          </a:p>
        </p:txBody>
      </p:sp>
      <p:sp>
        <p:nvSpPr>
          <p:cNvPr id="9" name="8 CuadroTexto">
            <a:extLst>
              <a:ext uri="{FF2B5EF4-FFF2-40B4-BE49-F238E27FC236}">
                <a16:creationId xmlns:a16="http://schemas.microsoft.com/office/drawing/2014/main" id="{783C5B78-3FC1-8C42-AD1A-3F3462FCAF9B}"/>
              </a:ext>
            </a:extLst>
          </p:cNvPr>
          <p:cNvSpPr txBox="1"/>
          <p:nvPr/>
        </p:nvSpPr>
        <p:spPr>
          <a:xfrm>
            <a:off x="185057" y="1143000"/>
            <a:ext cx="8752114" cy="5509200"/>
          </a:xfrm>
          <a:prstGeom prst="rect">
            <a:avLst/>
          </a:prstGeom>
          <a:noFill/>
        </p:spPr>
        <p:txBody>
          <a:bodyPr wrap="square" rtlCol="0">
            <a:spAutoFit/>
          </a:bodyPr>
          <a:lstStyle/>
          <a:p>
            <a:pPr algn="just"/>
            <a:r>
              <a:rPr lang="es-MX" sz="3200" dirty="0"/>
              <a:t>Las </a:t>
            </a:r>
            <a:r>
              <a:rPr lang="es-MX" sz="3200" dirty="0">
                <a:solidFill>
                  <a:srgbClr val="C00000"/>
                </a:solidFill>
              </a:rPr>
              <a:t>transformaciones invariantes cambian los datos de tal manera que el resultado no debería cambiar la estimación</a:t>
            </a:r>
            <a:r>
              <a:rPr lang="es-MX" sz="3200" dirty="0"/>
              <a:t>. </a:t>
            </a:r>
            <a:r>
              <a:rPr lang="es-MX" sz="3200" dirty="0">
                <a:solidFill>
                  <a:srgbClr val="FFC000"/>
                </a:solidFill>
              </a:rPr>
              <a:t>Si la estimación cambia significativamente, el modelo no pasa la prueba</a:t>
            </a:r>
            <a:r>
              <a:rPr lang="es-MX" sz="3200" dirty="0"/>
              <a:t>.</a:t>
            </a:r>
          </a:p>
          <a:p>
            <a:pPr algn="just"/>
            <a:endParaRPr lang="es-MX" sz="3200" dirty="0"/>
          </a:p>
          <a:p>
            <a:pPr algn="just"/>
            <a:r>
              <a:rPr lang="es-MX" sz="3200" dirty="0">
                <a:solidFill>
                  <a:srgbClr val="92D050"/>
                </a:solidFill>
              </a:rPr>
              <a:t>Las transformaciones anuladoras cambian los datos de una manera que debería provocar que el efecto estimado sea cero</a:t>
            </a:r>
            <a:r>
              <a:rPr lang="es-MX" sz="3200" dirty="0"/>
              <a:t>. </a:t>
            </a:r>
            <a:r>
              <a:rPr lang="es-MX" sz="3200" dirty="0">
                <a:solidFill>
                  <a:srgbClr val="7030A0"/>
                </a:solidFill>
              </a:rPr>
              <a:t>Si el resultado difiere significativamente de cero, el modelo no pasa la prueba</a:t>
            </a:r>
            <a:r>
              <a:rPr lang="es-MX" sz="3200" dirty="0"/>
              <a:t>.</a:t>
            </a:r>
          </a:p>
        </p:txBody>
      </p:sp>
    </p:spTree>
    <p:extLst>
      <p:ext uri="{BB962C8B-B14F-4D97-AF65-F5344CB8AC3E}">
        <p14:creationId xmlns:p14="http://schemas.microsoft.com/office/powerpoint/2010/main" val="273523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C2B7D-1842-324C-81AA-5C2CDB0FCCE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554D498-11C1-C9ED-A711-F0E56DBA2CA0}"/>
              </a:ext>
            </a:extLst>
          </p:cNvPr>
          <p:cNvSpPr>
            <a:spLocks noGrp="1"/>
          </p:cNvSpPr>
          <p:nvPr>
            <p:ph type="title"/>
          </p:nvPr>
        </p:nvSpPr>
        <p:spPr>
          <a:xfrm>
            <a:off x="0" y="0"/>
            <a:ext cx="9144000" cy="1143000"/>
          </a:xfrm>
        </p:spPr>
        <p:txBody>
          <a:bodyPr>
            <a:normAutofit/>
          </a:bodyPr>
          <a:lstStyle/>
          <a:p>
            <a:pPr algn="ctr"/>
            <a:r>
              <a:rPr lang="es-MX" dirty="0"/>
              <a:t>¡Seamos popperianos!</a:t>
            </a:r>
            <a:endParaRPr lang="es-ES" dirty="0"/>
          </a:p>
        </p:txBody>
      </p:sp>
      <p:sp>
        <p:nvSpPr>
          <p:cNvPr id="9" name="8 CuadroTexto">
            <a:extLst>
              <a:ext uri="{FF2B5EF4-FFF2-40B4-BE49-F238E27FC236}">
                <a16:creationId xmlns:a16="http://schemas.microsoft.com/office/drawing/2014/main" id="{05F354ED-117A-90E1-CE44-C6A267DE4E8A}"/>
              </a:ext>
            </a:extLst>
          </p:cNvPr>
          <p:cNvSpPr txBox="1"/>
          <p:nvPr/>
        </p:nvSpPr>
        <p:spPr>
          <a:xfrm>
            <a:off x="185057" y="1143000"/>
            <a:ext cx="8752114" cy="4031873"/>
          </a:xfrm>
          <a:prstGeom prst="rect">
            <a:avLst/>
          </a:prstGeom>
          <a:noFill/>
        </p:spPr>
        <p:txBody>
          <a:bodyPr wrap="square" rtlCol="0">
            <a:spAutoFit/>
          </a:bodyPr>
          <a:lstStyle/>
          <a:p>
            <a:pPr algn="just"/>
            <a:r>
              <a:rPr lang="es-MX" sz="3200" dirty="0"/>
              <a:t>La </a:t>
            </a:r>
            <a:r>
              <a:rPr lang="es-MX" sz="3200" dirty="0">
                <a:solidFill>
                  <a:srgbClr val="7030A0"/>
                </a:solidFill>
              </a:rPr>
              <a:t>idea básica detrás de las pruebas de refutación es modificar un elemento del modelo o de un conjunto de datos y ver cómo afecta los resultados</a:t>
            </a:r>
            <a:r>
              <a:rPr lang="es-MX" sz="3200" dirty="0"/>
              <a:t>.</a:t>
            </a:r>
          </a:p>
          <a:p>
            <a:pPr algn="just"/>
            <a:endParaRPr lang="es-MX" sz="3200" dirty="0"/>
          </a:p>
          <a:p>
            <a:pPr algn="just"/>
            <a:r>
              <a:rPr lang="es-MX" sz="3200" dirty="0"/>
              <a:t>Por ejemplo, </a:t>
            </a:r>
            <a:r>
              <a:rPr lang="es-MX" sz="3200" dirty="0">
                <a:solidFill>
                  <a:srgbClr val="FFC000"/>
                </a:solidFill>
              </a:rPr>
              <a:t>un refutador de causa común aleatorio agrega una nueva variable de confusión al conjunto de datos y la controla</a:t>
            </a:r>
            <a:r>
              <a:rPr lang="es-MX" sz="3200" dirty="0"/>
              <a:t>. </a:t>
            </a:r>
          </a:p>
        </p:txBody>
      </p:sp>
    </p:spTree>
    <p:extLst>
      <p:ext uri="{BB962C8B-B14F-4D97-AF65-F5344CB8AC3E}">
        <p14:creationId xmlns:p14="http://schemas.microsoft.com/office/powerpoint/2010/main" val="40778665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67C9F-D310-21A5-85E7-2617682AF42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8F36B45-8F86-566B-79A2-4639D2F5D160}"/>
              </a:ext>
            </a:extLst>
          </p:cNvPr>
          <p:cNvSpPr>
            <a:spLocks noGrp="1"/>
          </p:cNvSpPr>
          <p:nvPr>
            <p:ph type="title"/>
          </p:nvPr>
        </p:nvSpPr>
        <p:spPr>
          <a:xfrm>
            <a:off x="0" y="0"/>
            <a:ext cx="9144000" cy="1143000"/>
          </a:xfrm>
        </p:spPr>
        <p:txBody>
          <a:bodyPr>
            <a:normAutofit/>
          </a:bodyPr>
          <a:lstStyle/>
          <a:p>
            <a:pPr algn="ctr"/>
            <a:r>
              <a:rPr lang="es-MX" dirty="0"/>
              <a:t>¡Seamos popperianos!</a:t>
            </a:r>
            <a:endParaRPr lang="es-ES" dirty="0"/>
          </a:p>
        </p:txBody>
      </p:sp>
      <p:sp>
        <p:nvSpPr>
          <p:cNvPr id="9" name="8 CuadroTexto">
            <a:extLst>
              <a:ext uri="{FF2B5EF4-FFF2-40B4-BE49-F238E27FC236}">
                <a16:creationId xmlns:a16="http://schemas.microsoft.com/office/drawing/2014/main" id="{46E72D02-5363-ABED-0AB7-9CCDCEE90456}"/>
              </a:ext>
            </a:extLst>
          </p:cNvPr>
          <p:cNvSpPr txBox="1"/>
          <p:nvPr/>
        </p:nvSpPr>
        <p:spPr>
          <a:xfrm>
            <a:off x="185057" y="1143000"/>
            <a:ext cx="8752114" cy="4524315"/>
          </a:xfrm>
          <a:prstGeom prst="rect">
            <a:avLst/>
          </a:prstGeom>
          <a:noFill/>
        </p:spPr>
        <p:txBody>
          <a:bodyPr wrap="square" rtlCol="0">
            <a:spAutoFit/>
          </a:bodyPr>
          <a:lstStyle/>
          <a:p>
            <a:pPr algn="just"/>
            <a:r>
              <a:rPr lang="es-MX" sz="3200" dirty="0"/>
              <a:t>Si el </a:t>
            </a:r>
            <a:r>
              <a:rPr lang="es-MX" sz="3200" dirty="0">
                <a:solidFill>
                  <a:srgbClr val="FFC000"/>
                </a:solidFill>
              </a:rPr>
              <a:t>modelo original se especifica correctamente</a:t>
            </a:r>
            <a:r>
              <a:rPr lang="es-MX" sz="3200" dirty="0"/>
              <a:t>, esperamos que dicha adición </a:t>
            </a:r>
            <a:r>
              <a:rPr lang="es-MX" sz="3200" dirty="0">
                <a:solidFill>
                  <a:schemeClr val="accent2">
                    <a:lumMod val="75000"/>
                  </a:schemeClr>
                </a:solidFill>
              </a:rPr>
              <a:t>no produzca cambios significativos en las estimaciones del modelo </a:t>
            </a:r>
            <a:r>
              <a:rPr lang="es-MX" sz="3200" dirty="0"/>
              <a:t>(por lo tanto, esta prueba pertenece a </a:t>
            </a:r>
            <a:r>
              <a:rPr lang="es-MX" sz="3200" dirty="0">
                <a:solidFill>
                  <a:schemeClr val="accent2">
                    <a:lumMod val="75000"/>
                  </a:schemeClr>
                </a:solidFill>
              </a:rPr>
              <a:t>la categoría de transformaciones invariantes</a:t>
            </a:r>
            <a:r>
              <a:rPr lang="es-MX" sz="3200" dirty="0"/>
              <a:t>). </a:t>
            </a:r>
          </a:p>
          <a:p>
            <a:pPr algn="just"/>
            <a:endParaRPr lang="es-MX" sz="3200" dirty="0"/>
          </a:p>
          <a:p>
            <a:pPr algn="just"/>
            <a:r>
              <a:rPr lang="es-MX" sz="3200" dirty="0"/>
              <a:t>Ahora veamos cómo funciona uno de ellos: el </a:t>
            </a:r>
            <a:r>
              <a:rPr lang="es-MX" sz="3200" dirty="0">
                <a:solidFill>
                  <a:schemeClr val="bg2">
                    <a:lumMod val="50000"/>
                  </a:schemeClr>
                </a:solidFill>
              </a:rPr>
              <a:t>refutador de subconjuntos de datos</a:t>
            </a:r>
            <a:r>
              <a:rPr lang="es-MX" sz="3200" dirty="0"/>
              <a:t>.</a:t>
            </a:r>
          </a:p>
        </p:txBody>
      </p:sp>
    </p:spTree>
    <p:extLst>
      <p:ext uri="{BB962C8B-B14F-4D97-AF65-F5344CB8AC3E}">
        <p14:creationId xmlns:p14="http://schemas.microsoft.com/office/powerpoint/2010/main" val="1148291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36DB1-85E1-82D2-7230-4290FCDE579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36D2FA4-9662-A509-E0A3-B870ECEDC9CD}"/>
              </a:ext>
            </a:extLst>
          </p:cNvPr>
          <p:cNvSpPr>
            <a:spLocks noGrp="1"/>
          </p:cNvSpPr>
          <p:nvPr>
            <p:ph type="title"/>
          </p:nvPr>
        </p:nvSpPr>
        <p:spPr>
          <a:xfrm>
            <a:off x="0" y="0"/>
            <a:ext cx="9144000" cy="1143000"/>
          </a:xfrm>
        </p:spPr>
        <p:txBody>
          <a:bodyPr>
            <a:normAutofit/>
          </a:bodyPr>
          <a:lstStyle/>
          <a:p>
            <a:pPr algn="ctr"/>
            <a:r>
              <a:rPr lang="es-MX" dirty="0"/>
              <a:t>¡Vamos a refutar!</a:t>
            </a:r>
            <a:endParaRPr lang="es-ES" dirty="0"/>
          </a:p>
        </p:txBody>
      </p:sp>
      <p:sp>
        <p:nvSpPr>
          <p:cNvPr id="9" name="8 CuadroTexto">
            <a:extLst>
              <a:ext uri="{FF2B5EF4-FFF2-40B4-BE49-F238E27FC236}">
                <a16:creationId xmlns:a16="http://schemas.microsoft.com/office/drawing/2014/main" id="{5B6D1F01-F16D-9292-5BB1-CEC87890AA93}"/>
              </a:ext>
            </a:extLst>
          </p:cNvPr>
          <p:cNvSpPr txBox="1"/>
          <p:nvPr/>
        </p:nvSpPr>
        <p:spPr>
          <a:xfrm>
            <a:off x="185057" y="1143000"/>
            <a:ext cx="8752114" cy="5509200"/>
          </a:xfrm>
          <a:prstGeom prst="rect">
            <a:avLst/>
          </a:prstGeom>
          <a:noFill/>
        </p:spPr>
        <p:txBody>
          <a:bodyPr wrap="square" rtlCol="0">
            <a:spAutoFit/>
          </a:bodyPr>
          <a:lstStyle/>
          <a:p>
            <a:pPr algn="just"/>
            <a:r>
              <a:rPr lang="es-MX" sz="3200" dirty="0"/>
              <a:t>Tenga en cuenta que en DoWhy, no todas las pruebas funcionarán con estimaciones de puerta de entrada.</a:t>
            </a:r>
          </a:p>
          <a:p>
            <a:pPr algn="just"/>
            <a:endParaRPr lang="es-MX" sz="3200" dirty="0"/>
          </a:p>
          <a:p>
            <a:pPr algn="just"/>
            <a:r>
              <a:rPr lang="es-MX" sz="3200" dirty="0"/>
              <a:t>Aplicamos data_subset_refuter de la siguiente manera:</a:t>
            </a:r>
          </a:p>
          <a:p>
            <a:pPr algn="just"/>
            <a:r>
              <a:rPr lang="es-MX" sz="3200" dirty="0">
                <a:solidFill>
                  <a:schemeClr val="bg2">
                    <a:lumMod val="50000"/>
                  </a:schemeClr>
                </a:solidFill>
              </a:rPr>
              <a:t>refute_subset = model.refute_estimate(</a:t>
            </a:r>
          </a:p>
          <a:p>
            <a:pPr algn="just"/>
            <a:r>
              <a:rPr lang="es-MX" sz="3200" dirty="0">
                <a:solidFill>
                  <a:schemeClr val="bg2">
                    <a:lumMod val="50000"/>
                  </a:schemeClr>
                </a:solidFill>
              </a:rPr>
              <a:t>estimand=estimand,</a:t>
            </a:r>
          </a:p>
          <a:p>
            <a:pPr algn="just"/>
            <a:r>
              <a:rPr lang="es-MX" sz="3200" dirty="0">
                <a:solidFill>
                  <a:schemeClr val="bg2">
                    <a:lumMod val="50000"/>
                  </a:schemeClr>
                </a:solidFill>
              </a:rPr>
              <a:t>estimate=estimate,</a:t>
            </a:r>
          </a:p>
          <a:p>
            <a:pPr algn="just"/>
            <a:r>
              <a:rPr lang="es-MX" sz="3200" dirty="0">
                <a:solidFill>
                  <a:schemeClr val="bg2">
                    <a:lumMod val="50000"/>
                  </a:schemeClr>
                </a:solidFill>
              </a:rPr>
              <a:t>method_name="data_subset_refuter",</a:t>
            </a:r>
          </a:p>
          <a:p>
            <a:pPr algn="just"/>
            <a:r>
              <a:rPr lang="es-MX" sz="3200" dirty="0">
                <a:solidFill>
                  <a:schemeClr val="bg2">
                    <a:lumMod val="50000"/>
                  </a:schemeClr>
                </a:solidFill>
              </a:rPr>
              <a:t>subset_fraction=0.4)</a:t>
            </a:r>
          </a:p>
        </p:txBody>
      </p:sp>
    </p:spTree>
    <p:extLst>
      <p:ext uri="{BB962C8B-B14F-4D97-AF65-F5344CB8AC3E}">
        <p14:creationId xmlns:p14="http://schemas.microsoft.com/office/powerpoint/2010/main" val="28815995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7A6C-4603-1C79-C388-3D93FD1A3E6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94A0CF0-04BA-E43E-1C10-FCCD6FBCA343}"/>
              </a:ext>
            </a:extLst>
          </p:cNvPr>
          <p:cNvSpPr>
            <a:spLocks noGrp="1"/>
          </p:cNvSpPr>
          <p:nvPr>
            <p:ph type="title"/>
          </p:nvPr>
        </p:nvSpPr>
        <p:spPr>
          <a:xfrm>
            <a:off x="0" y="0"/>
            <a:ext cx="9144000" cy="1143000"/>
          </a:xfrm>
        </p:spPr>
        <p:txBody>
          <a:bodyPr>
            <a:normAutofit/>
          </a:bodyPr>
          <a:lstStyle/>
          <a:p>
            <a:pPr algn="ctr"/>
            <a:r>
              <a:rPr lang="es-MX" dirty="0"/>
              <a:t>¡Vamos a refutar!</a:t>
            </a:r>
            <a:endParaRPr lang="es-MX" sz="4400" dirty="0"/>
          </a:p>
        </p:txBody>
      </p:sp>
      <p:sp>
        <p:nvSpPr>
          <p:cNvPr id="9" name="8 CuadroTexto">
            <a:extLst>
              <a:ext uri="{FF2B5EF4-FFF2-40B4-BE49-F238E27FC236}">
                <a16:creationId xmlns:a16="http://schemas.microsoft.com/office/drawing/2014/main" id="{37F134B1-6EDC-EE05-E79F-4DC5853E222F}"/>
              </a:ext>
            </a:extLst>
          </p:cNvPr>
          <p:cNvSpPr txBox="1"/>
          <p:nvPr/>
        </p:nvSpPr>
        <p:spPr>
          <a:xfrm>
            <a:off x="185057" y="1143000"/>
            <a:ext cx="8752114" cy="5016758"/>
          </a:xfrm>
          <a:prstGeom prst="rect">
            <a:avLst/>
          </a:prstGeom>
          <a:noFill/>
        </p:spPr>
        <p:txBody>
          <a:bodyPr wrap="square" rtlCol="0">
            <a:spAutoFit/>
          </a:bodyPr>
          <a:lstStyle/>
          <a:p>
            <a:pPr algn="just"/>
            <a:r>
              <a:rPr lang="es-MX" sz="3200" dirty="0"/>
              <a:t>Esta </a:t>
            </a:r>
            <a:r>
              <a:rPr lang="es-MX" sz="3200" dirty="0">
                <a:solidFill>
                  <a:schemeClr val="bg2">
                    <a:lumMod val="50000"/>
                  </a:schemeClr>
                </a:solidFill>
              </a:rPr>
              <a:t>prueba elimina un subconjunto aleatorio de los datos y vuelve a estimar el efecto causal</a:t>
            </a:r>
            <a:r>
              <a:rPr lang="es-MX" sz="3200" dirty="0"/>
              <a:t>. Se espera que la nueva estimación (en el subconjunto) no difiera significativamente de la original. Imprimamos los resultados:</a:t>
            </a:r>
          </a:p>
          <a:p>
            <a:pPr algn="just"/>
            <a:endParaRPr lang="es-MX" sz="3200" dirty="0"/>
          </a:p>
          <a:p>
            <a:pPr algn="just"/>
            <a:r>
              <a:rPr lang="es-MX" sz="3200" dirty="0">
                <a:solidFill>
                  <a:srgbClr val="7030A0"/>
                </a:solidFill>
              </a:rPr>
              <a:t>Refutar: utilizar un subconjunto de datos</a:t>
            </a:r>
          </a:p>
          <a:p>
            <a:pPr algn="just"/>
            <a:r>
              <a:rPr lang="es-MX" sz="3200" dirty="0">
                <a:solidFill>
                  <a:srgbClr val="7030A0"/>
                </a:solidFill>
              </a:rPr>
              <a:t>Efecto estimado: -0.4201729192182768</a:t>
            </a:r>
          </a:p>
          <a:p>
            <a:pPr algn="just"/>
            <a:r>
              <a:rPr lang="es-MX" sz="3200" dirty="0">
                <a:solidFill>
                  <a:srgbClr val="7030A0"/>
                </a:solidFill>
              </a:rPr>
              <a:t>Nuevo efecto: -0.41971603098814647</a:t>
            </a:r>
          </a:p>
          <a:p>
            <a:pPr algn="just"/>
            <a:r>
              <a:rPr lang="es-MX" sz="3200" dirty="0">
                <a:solidFill>
                  <a:srgbClr val="7030A0"/>
                </a:solidFill>
              </a:rPr>
              <a:t>valor p: 0.98</a:t>
            </a:r>
          </a:p>
        </p:txBody>
      </p:sp>
    </p:spTree>
    <p:extLst>
      <p:ext uri="{BB962C8B-B14F-4D97-AF65-F5344CB8AC3E}">
        <p14:creationId xmlns:p14="http://schemas.microsoft.com/office/powerpoint/2010/main" val="61932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a:t>Ecosistema causal de Python</a:t>
            </a:r>
          </a:p>
        </p:txBody>
      </p:sp>
      <p:sp>
        <p:nvSpPr>
          <p:cNvPr id="5" name="Rectángulo 4">
            <a:extLst>
              <a:ext uri="{FF2B5EF4-FFF2-40B4-BE49-F238E27FC236}">
                <a16:creationId xmlns:a16="http://schemas.microsoft.com/office/drawing/2014/main" id="{75658ECC-2312-E840-BD8C-9A799FC04452}"/>
              </a:ext>
            </a:extLst>
          </p:cNvPr>
          <p:cNvSpPr/>
          <p:nvPr/>
        </p:nvSpPr>
        <p:spPr>
          <a:xfrm>
            <a:off x="183823" y="902864"/>
            <a:ext cx="8776353" cy="4524315"/>
          </a:xfrm>
          <a:prstGeom prst="rect">
            <a:avLst/>
          </a:prstGeom>
        </p:spPr>
        <p:txBody>
          <a:bodyPr wrap="square">
            <a:spAutoFit/>
          </a:bodyPr>
          <a:lstStyle/>
          <a:p>
            <a:pPr algn="just"/>
            <a:r>
              <a:rPr lang="es-MX" sz="3200" dirty="0">
                <a:solidFill>
                  <a:srgbClr val="7030A0"/>
                </a:solidFill>
              </a:rPr>
              <a:t>CausalML</a:t>
            </a:r>
            <a:r>
              <a:rPr lang="es-MX" sz="3200" dirty="0"/>
              <a:t>: Una </a:t>
            </a:r>
            <a:r>
              <a:rPr lang="es-MX" sz="3200" dirty="0">
                <a:solidFill>
                  <a:srgbClr val="7030A0"/>
                </a:solidFill>
              </a:rPr>
              <a:t>biblioteca para modelado de uplift e inferencia causal</a:t>
            </a:r>
            <a:r>
              <a:rPr lang="es-MX" sz="3200" dirty="0"/>
              <a:t>, respaldada por </a:t>
            </a:r>
            <a:r>
              <a:rPr lang="es-MX" sz="3200" dirty="0">
                <a:solidFill>
                  <a:srgbClr val="7030A0"/>
                </a:solidFill>
              </a:rPr>
              <a:t>Uber</a:t>
            </a:r>
            <a:r>
              <a:rPr lang="es-MX" sz="3200" dirty="0"/>
              <a:t>. Los autores declaran que es estable y está en desarrollo para ofrecer soporte a largo plazo. Los </a:t>
            </a:r>
            <a:r>
              <a:rPr lang="es-MX" sz="3200" dirty="0">
                <a:solidFill>
                  <a:srgbClr val="7030A0"/>
                </a:solidFill>
              </a:rPr>
              <a:t>algoritmos se pueden integrar en el flujo de DoWhy</a:t>
            </a:r>
            <a:r>
              <a:rPr lang="es-MX" sz="3200" dirty="0"/>
              <a:t>.</a:t>
            </a:r>
          </a:p>
          <a:p>
            <a:pPr algn="just"/>
            <a:endParaRPr lang="es-MX" sz="3200" dirty="0"/>
          </a:p>
          <a:p>
            <a:pPr algn="just"/>
            <a:r>
              <a:rPr lang="es-MX" sz="3200" dirty="0"/>
              <a:t>Causica: Un </a:t>
            </a:r>
            <a:r>
              <a:rPr lang="es-MX" sz="3200" dirty="0">
                <a:solidFill>
                  <a:srgbClr val="FFC000"/>
                </a:solidFill>
              </a:rPr>
              <a:t>paquete que implementa un algoritmo causal integral, DECI</a:t>
            </a:r>
            <a:r>
              <a:rPr lang="es-MX" sz="3200" dirty="0"/>
              <a:t>. </a:t>
            </a:r>
          </a:p>
        </p:txBody>
      </p:sp>
    </p:spTree>
    <p:extLst>
      <p:ext uri="{BB962C8B-B14F-4D97-AF65-F5344CB8AC3E}">
        <p14:creationId xmlns:p14="http://schemas.microsoft.com/office/powerpoint/2010/main" val="1697841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A8448-F73E-E65D-D393-29C475DCA33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143B171-0606-CB10-DDD3-88E4D7F2F7FC}"/>
              </a:ext>
            </a:extLst>
          </p:cNvPr>
          <p:cNvSpPr>
            <a:spLocks noGrp="1"/>
          </p:cNvSpPr>
          <p:nvPr>
            <p:ph type="title"/>
          </p:nvPr>
        </p:nvSpPr>
        <p:spPr>
          <a:xfrm>
            <a:off x="0" y="0"/>
            <a:ext cx="9144000" cy="1143000"/>
          </a:xfrm>
        </p:spPr>
        <p:txBody>
          <a:bodyPr>
            <a:normAutofit/>
          </a:bodyPr>
          <a:lstStyle/>
          <a:p>
            <a:pPr algn="ctr"/>
            <a:r>
              <a:rPr lang="es-MX" dirty="0"/>
              <a:t>¡Vamos a refutar!</a:t>
            </a:r>
            <a:endParaRPr lang="es-MX" sz="4400" dirty="0"/>
          </a:p>
        </p:txBody>
      </p:sp>
      <p:sp>
        <p:nvSpPr>
          <p:cNvPr id="9" name="8 CuadroTexto">
            <a:extLst>
              <a:ext uri="{FF2B5EF4-FFF2-40B4-BE49-F238E27FC236}">
                <a16:creationId xmlns:a16="http://schemas.microsoft.com/office/drawing/2014/main" id="{CDB7A201-4912-E0D0-654C-6EC7E4EACE88}"/>
              </a:ext>
            </a:extLst>
          </p:cNvPr>
          <p:cNvSpPr txBox="1"/>
          <p:nvPr/>
        </p:nvSpPr>
        <p:spPr>
          <a:xfrm>
            <a:off x="185057" y="1143000"/>
            <a:ext cx="8752114" cy="4524315"/>
          </a:xfrm>
          <a:prstGeom prst="rect">
            <a:avLst/>
          </a:prstGeom>
          <a:noFill/>
        </p:spPr>
        <p:txBody>
          <a:bodyPr wrap="square" rtlCol="0">
            <a:spAutoFit/>
          </a:bodyPr>
          <a:lstStyle/>
          <a:p>
            <a:pPr algn="just"/>
            <a:r>
              <a:rPr lang="es-MX" sz="3200" dirty="0"/>
              <a:t>Como puede ver, </a:t>
            </a:r>
            <a:r>
              <a:rPr lang="es-MX" sz="3200" dirty="0">
                <a:solidFill>
                  <a:srgbClr val="7030A0"/>
                </a:solidFill>
              </a:rPr>
              <a:t>los efectos originales y los recientemente estimados son muy cercanos y el valor p es alto, lo que indica que probablemente no haya una diferencia real entre las dos estimaciones</a:t>
            </a:r>
            <a:r>
              <a:rPr lang="es-MX" sz="3200" dirty="0"/>
              <a:t>. </a:t>
            </a:r>
          </a:p>
          <a:p>
            <a:pPr algn="just"/>
            <a:endParaRPr lang="es-MX" sz="3200" dirty="0"/>
          </a:p>
          <a:p>
            <a:pPr algn="just"/>
            <a:r>
              <a:rPr lang="es-MX" sz="3200" dirty="0">
                <a:solidFill>
                  <a:srgbClr val="00B0F0"/>
                </a:solidFill>
              </a:rPr>
              <a:t>Este resultado no refuta nuestra hipótesis y quizás nos da un poco más de confianza en que nuestro modelo podría ser correcto</a:t>
            </a:r>
            <a:r>
              <a:rPr lang="es-MX" sz="3200" dirty="0"/>
              <a:t>.</a:t>
            </a:r>
          </a:p>
        </p:txBody>
      </p:sp>
    </p:spTree>
    <p:extLst>
      <p:ext uri="{BB962C8B-B14F-4D97-AF65-F5344CB8AC3E}">
        <p14:creationId xmlns:p14="http://schemas.microsoft.com/office/powerpoint/2010/main" val="10523029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C62A-D088-E102-2B1E-3E0AF61CB7E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7BC45AE-C920-3B04-8BD4-862FFEE39E26}"/>
              </a:ext>
            </a:extLst>
          </p:cNvPr>
          <p:cNvSpPr>
            <a:spLocks noGrp="1"/>
          </p:cNvSpPr>
          <p:nvPr>
            <p:ph type="title"/>
          </p:nvPr>
        </p:nvSpPr>
        <p:spPr>
          <a:xfrm>
            <a:off x="0" y="0"/>
            <a:ext cx="9144000" cy="1143000"/>
          </a:xfrm>
        </p:spPr>
        <p:txBody>
          <a:bodyPr>
            <a:normAutofit/>
          </a:bodyPr>
          <a:lstStyle/>
          <a:p>
            <a:pPr algn="ctr"/>
            <a:r>
              <a:rPr lang="es-MX" sz="4400" dirty="0"/>
              <a:t>Ejemplo completo</a:t>
            </a:r>
            <a:endParaRPr lang="es-ES" dirty="0"/>
          </a:p>
        </p:txBody>
      </p:sp>
      <p:sp>
        <p:nvSpPr>
          <p:cNvPr id="9" name="8 CuadroTexto">
            <a:extLst>
              <a:ext uri="{FF2B5EF4-FFF2-40B4-BE49-F238E27FC236}">
                <a16:creationId xmlns:a16="http://schemas.microsoft.com/office/drawing/2014/main" id="{F8E6C155-1DCE-15E5-D0B1-CEF704EE5201}"/>
              </a:ext>
            </a:extLst>
          </p:cNvPr>
          <p:cNvSpPr txBox="1"/>
          <p:nvPr/>
        </p:nvSpPr>
        <p:spPr>
          <a:xfrm>
            <a:off x="185057" y="1143000"/>
            <a:ext cx="8752114" cy="4524315"/>
          </a:xfrm>
          <a:prstGeom prst="rect">
            <a:avLst/>
          </a:prstGeom>
          <a:noFill/>
        </p:spPr>
        <p:txBody>
          <a:bodyPr wrap="square" rtlCol="0">
            <a:spAutoFit/>
          </a:bodyPr>
          <a:lstStyle/>
          <a:p>
            <a:pPr algn="just"/>
            <a:r>
              <a:rPr lang="es-MX" sz="3200" dirty="0"/>
              <a:t>Ejecutaremos un proceso de inferencia causal completo una vez más, paso a paso. Presentaremos algunos elementos nuevos y emocionantes a lo largo del camino y, finalmente, traduciremos todo el proceso a la nueva API de GCM.</a:t>
            </a:r>
          </a:p>
          <a:p>
            <a:pPr algn="just"/>
            <a:endParaRPr lang="es-MX" sz="3200" dirty="0"/>
          </a:p>
          <a:p>
            <a:pPr algn="just"/>
            <a:r>
              <a:rPr lang="es-MX" sz="3200" dirty="0"/>
              <a:t>La siguiente figura presenta un modelo gráfico que utilizaremos en esta sección:</a:t>
            </a:r>
          </a:p>
        </p:txBody>
      </p:sp>
    </p:spTree>
    <p:extLst>
      <p:ext uri="{BB962C8B-B14F-4D97-AF65-F5344CB8AC3E}">
        <p14:creationId xmlns:p14="http://schemas.microsoft.com/office/powerpoint/2010/main" val="3347550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8FF69-39A2-62B6-D0F8-B146FD8E2AE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83AC357-C1F0-24F8-CC6B-D7B79B0E21F8}"/>
              </a:ext>
            </a:extLst>
          </p:cNvPr>
          <p:cNvSpPr>
            <a:spLocks noGrp="1"/>
          </p:cNvSpPr>
          <p:nvPr>
            <p:ph type="title"/>
          </p:nvPr>
        </p:nvSpPr>
        <p:spPr>
          <a:xfrm>
            <a:off x="0" y="0"/>
            <a:ext cx="9144000" cy="1143000"/>
          </a:xfrm>
        </p:spPr>
        <p:txBody>
          <a:bodyPr>
            <a:normAutofit/>
          </a:bodyPr>
          <a:lstStyle/>
          <a:p>
            <a:pPr algn="ctr"/>
            <a:r>
              <a:rPr lang="es-MX" sz="4400" dirty="0"/>
              <a:t>Ejemplo completo</a:t>
            </a:r>
          </a:p>
        </p:txBody>
      </p:sp>
      <p:sp>
        <p:nvSpPr>
          <p:cNvPr id="6" name="CuadroTexto 5">
            <a:extLst>
              <a:ext uri="{FF2B5EF4-FFF2-40B4-BE49-F238E27FC236}">
                <a16:creationId xmlns:a16="http://schemas.microsoft.com/office/drawing/2014/main" id="{E236CCB9-5922-E272-6DBB-738609CDEED3}"/>
              </a:ext>
            </a:extLst>
          </p:cNvPr>
          <p:cNvSpPr txBox="1"/>
          <p:nvPr/>
        </p:nvSpPr>
        <p:spPr>
          <a:xfrm>
            <a:off x="2242456" y="6330433"/>
            <a:ext cx="5573486" cy="369332"/>
          </a:xfrm>
          <a:prstGeom prst="rect">
            <a:avLst/>
          </a:prstGeom>
          <a:noFill/>
        </p:spPr>
        <p:txBody>
          <a:bodyPr wrap="square">
            <a:spAutoFit/>
          </a:bodyPr>
          <a:lstStyle/>
          <a:p>
            <a:r>
              <a:rPr lang="es-MX" dirty="0"/>
              <a:t>El modelo gráfico que usaremos en este ejemplo</a:t>
            </a:r>
          </a:p>
        </p:txBody>
      </p:sp>
      <p:pic>
        <p:nvPicPr>
          <p:cNvPr id="5" name="Imagen 4">
            <a:extLst>
              <a:ext uri="{FF2B5EF4-FFF2-40B4-BE49-F238E27FC236}">
                <a16:creationId xmlns:a16="http://schemas.microsoft.com/office/drawing/2014/main" id="{935BCB4D-46AA-5BA1-9D85-38CC6FCE7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943" y="958850"/>
            <a:ext cx="4897607" cy="5292136"/>
          </a:xfrm>
          <a:prstGeom prst="rect">
            <a:avLst/>
          </a:prstGeom>
        </p:spPr>
      </p:pic>
    </p:spTree>
    <p:extLst>
      <p:ext uri="{BB962C8B-B14F-4D97-AF65-F5344CB8AC3E}">
        <p14:creationId xmlns:p14="http://schemas.microsoft.com/office/powerpoint/2010/main" val="41398385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E1A03-A98B-74F0-CFC7-188872ECDCB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4D7A685-6DF4-A5F7-C105-DA9A6E896F23}"/>
              </a:ext>
            </a:extLst>
          </p:cNvPr>
          <p:cNvSpPr>
            <a:spLocks noGrp="1"/>
          </p:cNvSpPr>
          <p:nvPr>
            <p:ph type="title"/>
          </p:nvPr>
        </p:nvSpPr>
        <p:spPr>
          <a:xfrm>
            <a:off x="0" y="0"/>
            <a:ext cx="9144000" cy="1143000"/>
          </a:xfrm>
        </p:spPr>
        <p:txBody>
          <a:bodyPr>
            <a:normAutofit/>
          </a:bodyPr>
          <a:lstStyle/>
          <a:p>
            <a:pPr algn="ctr"/>
            <a:r>
              <a:rPr lang="es-MX" sz="4400" dirty="0"/>
              <a:t>Ejemplo completo</a:t>
            </a:r>
            <a:endParaRPr lang="es-ES" dirty="0"/>
          </a:p>
        </p:txBody>
      </p:sp>
      <p:sp>
        <p:nvSpPr>
          <p:cNvPr id="9" name="8 CuadroTexto">
            <a:extLst>
              <a:ext uri="{FF2B5EF4-FFF2-40B4-BE49-F238E27FC236}">
                <a16:creationId xmlns:a16="http://schemas.microsoft.com/office/drawing/2014/main" id="{548010AF-ED1C-50F8-9CCA-0D189B4C1165}"/>
              </a:ext>
            </a:extLst>
          </p:cNvPr>
          <p:cNvSpPr txBox="1"/>
          <p:nvPr/>
        </p:nvSpPr>
        <p:spPr>
          <a:xfrm>
            <a:off x="185057" y="1143000"/>
            <a:ext cx="8752114" cy="1569660"/>
          </a:xfrm>
          <a:prstGeom prst="rect">
            <a:avLst/>
          </a:prstGeom>
          <a:noFill/>
        </p:spPr>
        <p:txBody>
          <a:bodyPr wrap="square" rtlCol="0">
            <a:spAutoFit/>
          </a:bodyPr>
          <a:lstStyle/>
          <a:p>
            <a:pPr algn="just"/>
            <a:r>
              <a:rPr lang="es-MX" sz="3200" dirty="0"/>
              <a:t>Generaremos 1000 observaciones de un SCM siguiendo la estructura de la Figura anterior y las almacenaremos en un marco de datos:</a:t>
            </a:r>
          </a:p>
        </p:txBody>
      </p:sp>
    </p:spTree>
    <p:extLst>
      <p:ext uri="{BB962C8B-B14F-4D97-AF65-F5344CB8AC3E}">
        <p14:creationId xmlns:p14="http://schemas.microsoft.com/office/powerpoint/2010/main" val="6807799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25427-B29E-4858-6832-E0D1BEB5A87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60D94DC-E81B-2086-702F-B694B741FA29}"/>
              </a:ext>
            </a:extLst>
          </p:cNvPr>
          <p:cNvSpPr>
            <a:spLocks noGrp="1"/>
          </p:cNvSpPr>
          <p:nvPr>
            <p:ph type="title"/>
          </p:nvPr>
        </p:nvSpPr>
        <p:spPr>
          <a:xfrm>
            <a:off x="0" y="0"/>
            <a:ext cx="9144000" cy="1143000"/>
          </a:xfrm>
        </p:spPr>
        <p:txBody>
          <a:bodyPr>
            <a:normAutofit/>
          </a:bodyPr>
          <a:lstStyle/>
          <a:p>
            <a:pPr algn="ctr"/>
            <a:r>
              <a:rPr lang="es-MX" sz="4400" dirty="0"/>
              <a:t>Paso 1: codificar las suposiciones</a:t>
            </a:r>
            <a:endParaRPr lang="es-ES" dirty="0"/>
          </a:p>
        </p:txBody>
      </p:sp>
      <p:sp>
        <p:nvSpPr>
          <p:cNvPr id="9" name="8 CuadroTexto">
            <a:extLst>
              <a:ext uri="{FF2B5EF4-FFF2-40B4-BE49-F238E27FC236}">
                <a16:creationId xmlns:a16="http://schemas.microsoft.com/office/drawing/2014/main" id="{92BAD31B-63ED-9BD5-B110-FEAB6A6B39DD}"/>
              </a:ext>
            </a:extLst>
          </p:cNvPr>
          <p:cNvSpPr txBox="1"/>
          <p:nvPr/>
        </p:nvSpPr>
        <p:spPr>
          <a:xfrm>
            <a:off x="185057" y="1143000"/>
            <a:ext cx="8752114" cy="5509200"/>
          </a:xfrm>
          <a:prstGeom prst="rect">
            <a:avLst/>
          </a:prstGeom>
          <a:noFill/>
        </p:spPr>
        <p:txBody>
          <a:bodyPr wrap="square" rtlCol="0">
            <a:spAutoFit/>
          </a:bodyPr>
          <a:lstStyle/>
          <a:p>
            <a:pPr algn="just"/>
            <a:r>
              <a:rPr lang="es-MX" sz="3200" dirty="0"/>
              <a:t>Como el gráfico de la Figura anteriormente es tan grande que escribir su definición GML manualmente resulta abrumador, lo automatizaremos con dos bucles for sencillos:</a:t>
            </a:r>
          </a:p>
          <a:p>
            <a:pPr algn="just"/>
            <a:endParaRPr lang="es-MX" sz="3200" dirty="0"/>
          </a:p>
          <a:p>
            <a:pPr>
              <a:buNone/>
            </a:pPr>
            <a:r>
              <a:rPr lang="es-MX" sz="3200" dirty="0">
                <a:solidFill>
                  <a:srgbClr val="0F0E0C"/>
                </a:solidFill>
                <a:effectLst/>
                <a:latin typeface="Helvetica" pitchFamily="2" charset="0"/>
              </a:rPr>
              <a:t>nodes = ['S', 'Q', 'X', 'Y', 'P']</a:t>
            </a:r>
          </a:p>
          <a:p>
            <a:pPr>
              <a:buNone/>
            </a:pPr>
            <a:r>
              <a:rPr lang="es-MX" sz="3200" dirty="0">
                <a:solidFill>
                  <a:srgbClr val="0F0E0C"/>
                </a:solidFill>
                <a:effectLst/>
                <a:latin typeface="Helvetica" pitchFamily="2" charset="0"/>
              </a:rPr>
              <a:t>edges = ['SQ', 'SY', 'QX', 'QY', 'XP', 'YP', 'XY']</a:t>
            </a:r>
          </a:p>
          <a:p>
            <a:pPr>
              <a:buNone/>
            </a:pPr>
            <a:r>
              <a:rPr lang="es-MX" sz="3200" dirty="0">
                <a:solidFill>
                  <a:srgbClr val="0F0E0C"/>
                </a:solidFill>
                <a:effectLst/>
                <a:latin typeface="Helvetica" pitchFamily="2" charset="0"/>
              </a:rPr>
              <a:t>gml_string = 'graph [directed 1\n’ for node in nodes:</a:t>
            </a:r>
          </a:p>
          <a:p>
            <a:pPr>
              <a:buNone/>
            </a:pPr>
            <a:r>
              <a:rPr lang="es-MX" sz="3200" dirty="0">
                <a:solidFill>
                  <a:srgbClr val="0F0E0C"/>
                </a:solidFill>
                <a:effectLst/>
                <a:latin typeface="Helvetica" pitchFamily="2" charset="0"/>
              </a:rPr>
              <a:t>gml_string += f'\tnode [id "{node}" label "{node}"]\n'</a:t>
            </a:r>
          </a:p>
        </p:txBody>
      </p:sp>
    </p:spTree>
    <p:extLst>
      <p:ext uri="{BB962C8B-B14F-4D97-AF65-F5344CB8AC3E}">
        <p14:creationId xmlns:p14="http://schemas.microsoft.com/office/powerpoint/2010/main" val="27563106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60D52-8404-E8DE-4051-AE97EAA461D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BF089D1-27B7-E533-CC15-555DEB3A7EBA}"/>
              </a:ext>
            </a:extLst>
          </p:cNvPr>
          <p:cNvSpPr>
            <a:spLocks noGrp="1"/>
          </p:cNvSpPr>
          <p:nvPr>
            <p:ph type="title"/>
          </p:nvPr>
        </p:nvSpPr>
        <p:spPr>
          <a:xfrm>
            <a:off x="0" y="0"/>
            <a:ext cx="9144000" cy="1143000"/>
          </a:xfrm>
        </p:spPr>
        <p:txBody>
          <a:bodyPr>
            <a:normAutofit/>
          </a:bodyPr>
          <a:lstStyle/>
          <a:p>
            <a:pPr algn="ctr"/>
            <a:r>
              <a:rPr lang="es-MX" sz="4400" dirty="0"/>
              <a:t>Paso 1: codificar las suposiciones</a:t>
            </a:r>
            <a:endParaRPr lang="es-ES" dirty="0"/>
          </a:p>
        </p:txBody>
      </p:sp>
      <p:sp>
        <p:nvSpPr>
          <p:cNvPr id="9" name="8 CuadroTexto">
            <a:extLst>
              <a:ext uri="{FF2B5EF4-FFF2-40B4-BE49-F238E27FC236}">
                <a16:creationId xmlns:a16="http://schemas.microsoft.com/office/drawing/2014/main" id="{F388E2BF-E684-0736-9095-4D0F71CCA5C6}"/>
              </a:ext>
            </a:extLst>
          </p:cNvPr>
          <p:cNvSpPr txBox="1"/>
          <p:nvPr/>
        </p:nvSpPr>
        <p:spPr>
          <a:xfrm>
            <a:off x="185057" y="1143000"/>
            <a:ext cx="8752114" cy="2062103"/>
          </a:xfrm>
          <a:prstGeom prst="rect">
            <a:avLst/>
          </a:prstGeom>
          <a:noFill/>
        </p:spPr>
        <p:txBody>
          <a:bodyPr wrap="square" rtlCol="0">
            <a:spAutoFit/>
          </a:bodyPr>
          <a:lstStyle/>
          <a:p>
            <a:pPr>
              <a:buNone/>
            </a:pPr>
            <a:r>
              <a:rPr lang="es-MX" sz="3200" dirty="0">
                <a:solidFill>
                  <a:srgbClr val="0F0E0C"/>
                </a:solidFill>
                <a:effectLst/>
                <a:latin typeface="Helvetica" pitchFamily="2" charset="0"/>
              </a:rPr>
              <a:t>for edge in edges:</a:t>
            </a:r>
          </a:p>
          <a:p>
            <a:pPr>
              <a:buNone/>
            </a:pPr>
            <a:r>
              <a:rPr lang="es-MX" sz="3200" dirty="0">
                <a:solidFill>
                  <a:srgbClr val="0F0E0C"/>
                </a:solidFill>
                <a:effectLst/>
                <a:latin typeface="Helvetica" pitchFamily="2" charset="0"/>
              </a:rPr>
              <a:t>gml_string += f'\tedge [source "{edge[0]}" target</a:t>
            </a:r>
          </a:p>
          <a:p>
            <a:pPr>
              <a:buNone/>
            </a:pPr>
            <a:r>
              <a:rPr lang="es-MX" sz="3200" dirty="0">
                <a:solidFill>
                  <a:srgbClr val="0F0E0C"/>
                </a:solidFill>
                <a:effectLst/>
                <a:latin typeface="Helvetica" pitchFamily="2" charset="0"/>
              </a:rPr>
              <a:t>"{edge[1]}"]\n'</a:t>
            </a:r>
          </a:p>
          <a:p>
            <a:r>
              <a:rPr lang="es-MX" sz="3200" dirty="0">
                <a:solidFill>
                  <a:srgbClr val="0F0E0C"/>
                </a:solidFill>
                <a:effectLst/>
                <a:latin typeface="Helvetica" pitchFamily="2" charset="0"/>
              </a:rPr>
              <a:t>gml_string += ']'</a:t>
            </a:r>
          </a:p>
        </p:txBody>
      </p:sp>
    </p:spTree>
    <p:extLst>
      <p:ext uri="{BB962C8B-B14F-4D97-AF65-F5344CB8AC3E}">
        <p14:creationId xmlns:p14="http://schemas.microsoft.com/office/powerpoint/2010/main" val="3799073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9C623-D39F-C973-76A8-1E99E027D21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783C496-86E2-7C42-CC1B-0061C5339022}"/>
              </a:ext>
            </a:extLst>
          </p:cNvPr>
          <p:cNvSpPr>
            <a:spLocks noGrp="1"/>
          </p:cNvSpPr>
          <p:nvPr>
            <p:ph type="title"/>
          </p:nvPr>
        </p:nvSpPr>
        <p:spPr>
          <a:xfrm>
            <a:off x="0" y="0"/>
            <a:ext cx="9144000" cy="1143000"/>
          </a:xfrm>
        </p:spPr>
        <p:txBody>
          <a:bodyPr>
            <a:normAutofit/>
          </a:bodyPr>
          <a:lstStyle/>
          <a:p>
            <a:pPr algn="ctr"/>
            <a:r>
              <a:rPr lang="es-MX" sz="4400" dirty="0"/>
              <a:t>Paso 1: codificar las suposiciones</a:t>
            </a:r>
            <a:endParaRPr lang="es-ES" dirty="0"/>
          </a:p>
        </p:txBody>
      </p:sp>
      <p:sp>
        <p:nvSpPr>
          <p:cNvPr id="9" name="8 CuadroTexto">
            <a:extLst>
              <a:ext uri="{FF2B5EF4-FFF2-40B4-BE49-F238E27FC236}">
                <a16:creationId xmlns:a16="http://schemas.microsoft.com/office/drawing/2014/main" id="{1CE005F7-AB61-A82F-4E47-F45A5573417A}"/>
              </a:ext>
            </a:extLst>
          </p:cNvPr>
          <p:cNvSpPr txBox="1"/>
          <p:nvPr/>
        </p:nvSpPr>
        <p:spPr>
          <a:xfrm>
            <a:off x="185057" y="1143000"/>
            <a:ext cx="8752114" cy="4524315"/>
          </a:xfrm>
          <a:prstGeom prst="rect">
            <a:avLst/>
          </a:prstGeom>
          <a:noFill/>
        </p:spPr>
        <p:txBody>
          <a:bodyPr wrap="square" rtlCol="0">
            <a:spAutoFit/>
          </a:bodyPr>
          <a:lstStyle/>
          <a:p>
            <a:pPr algn="just"/>
            <a:r>
              <a:rPr lang="es-MX" sz="3200" dirty="0"/>
              <a:t>Analicemos rápidamente este código:</a:t>
            </a:r>
          </a:p>
          <a:p>
            <a:pPr algn="just"/>
            <a:endParaRPr lang="es-MX" sz="3200" dirty="0"/>
          </a:p>
          <a:p>
            <a:pPr marL="514350" indent="-514350" algn="just">
              <a:buFont typeface="+mj-lt"/>
              <a:buAutoNum type="arabicPeriod"/>
            </a:pPr>
            <a:r>
              <a:rPr lang="es-MX" sz="3200" dirty="0"/>
              <a:t>Primero, definimos dos listas: una de nodos (nodos) y una de aristas (aristas).</a:t>
            </a:r>
          </a:p>
          <a:p>
            <a:pPr marL="514350" indent="-514350" algn="just">
              <a:buFont typeface="+mj-lt"/>
              <a:buAutoNum type="arabicPeriod"/>
            </a:pPr>
            <a:endParaRPr lang="es-MX" sz="3200" dirty="0"/>
          </a:p>
          <a:p>
            <a:pPr marL="514350" indent="-514350" algn="just">
              <a:buFont typeface="+mj-lt"/>
              <a:buAutoNum type="arabicPeriod"/>
            </a:pPr>
            <a:r>
              <a:rPr lang="es-MX" sz="3200" dirty="0"/>
              <a:t>A continuación, creamos la variable gml_string, que contiene el corchete de apertura [, la palabra clave dirigida y el ID de nuestro grafo (número 1).</a:t>
            </a:r>
          </a:p>
        </p:txBody>
      </p:sp>
    </p:spTree>
    <p:extLst>
      <p:ext uri="{BB962C8B-B14F-4D97-AF65-F5344CB8AC3E}">
        <p14:creationId xmlns:p14="http://schemas.microsoft.com/office/powerpoint/2010/main" val="41946919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41005-FEEA-BA33-4997-BE0140598EA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B8334CA-A48E-5E26-0648-B9ACF7F906D6}"/>
              </a:ext>
            </a:extLst>
          </p:cNvPr>
          <p:cNvSpPr>
            <a:spLocks noGrp="1"/>
          </p:cNvSpPr>
          <p:nvPr>
            <p:ph type="title"/>
          </p:nvPr>
        </p:nvSpPr>
        <p:spPr>
          <a:xfrm>
            <a:off x="0" y="0"/>
            <a:ext cx="9144000" cy="1143000"/>
          </a:xfrm>
        </p:spPr>
        <p:txBody>
          <a:bodyPr>
            <a:normAutofit/>
          </a:bodyPr>
          <a:lstStyle/>
          <a:p>
            <a:pPr algn="ctr"/>
            <a:r>
              <a:rPr lang="es-MX" sz="4400" dirty="0"/>
              <a:t>Paso 1: codificar las suposiciones</a:t>
            </a:r>
            <a:endParaRPr lang="es-ES" dirty="0"/>
          </a:p>
        </p:txBody>
      </p:sp>
      <p:sp>
        <p:nvSpPr>
          <p:cNvPr id="9" name="8 CuadroTexto">
            <a:extLst>
              <a:ext uri="{FF2B5EF4-FFF2-40B4-BE49-F238E27FC236}">
                <a16:creationId xmlns:a16="http://schemas.microsoft.com/office/drawing/2014/main" id="{698EE56F-9B4F-A385-EB2D-6B6EEE470C8C}"/>
              </a:ext>
            </a:extLst>
          </p:cNvPr>
          <p:cNvSpPr txBox="1"/>
          <p:nvPr/>
        </p:nvSpPr>
        <p:spPr>
          <a:xfrm>
            <a:off x="185057" y="1143000"/>
            <a:ext cx="8752114" cy="3539430"/>
          </a:xfrm>
          <a:prstGeom prst="rect">
            <a:avLst/>
          </a:prstGeom>
          <a:noFill/>
        </p:spPr>
        <p:txBody>
          <a:bodyPr wrap="square" rtlCol="0">
            <a:spAutoFit/>
          </a:bodyPr>
          <a:lstStyle/>
          <a:p>
            <a:pPr marL="514350" indent="-514350" algn="just">
              <a:buFont typeface="+mj-lt"/>
              <a:buAutoNum type="arabicPeriod" startAt="3"/>
            </a:pPr>
            <a:r>
              <a:rPr lang="es-MX" sz="3200" dirty="0"/>
              <a:t>Después, ejecutamos el primer bucle for sobre los nodos. En cada paso, añadimos una nueva línea a nuestra gml_string que representa un nodo y especifica su ID y etiqueta (también hemos añadido tabulaciones y saltos de línea para facilitar la lectura, pero esto no es necesario).</a:t>
            </a:r>
          </a:p>
        </p:txBody>
      </p:sp>
    </p:spTree>
    <p:extLst>
      <p:ext uri="{BB962C8B-B14F-4D97-AF65-F5344CB8AC3E}">
        <p14:creationId xmlns:p14="http://schemas.microsoft.com/office/powerpoint/2010/main" val="35756627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7FEB7-B4BF-82AB-8D25-8CCA557D69B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1F33EF2-C296-BE58-3F0F-12358513D6DE}"/>
              </a:ext>
            </a:extLst>
          </p:cNvPr>
          <p:cNvSpPr>
            <a:spLocks noGrp="1"/>
          </p:cNvSpPr>
          <p:nvPr>
            <p:ph type="title"/>
          </p:nvPr>
        </p:nvSpPr>
        <p:spPr>
          <a:xfrm>
            <a:off x="0" y="0"/>
            <a:ext cx="9144000" cy="1143000"/>
          </a:xfrm>
        </p:spPr>
        <p:txBody>
          <a:bodyPr>
            <a:normAutofit/>
          </a:bodyPr>
          <a:lstStyle/>
          <a:p>
            <a:pPr algn="ctr"/>
            <a:r>
              <a:rPr lang="es-MX" sz="4400" dirty="0"/>
              <a:t>Paso 1: codificar las suposiciones</a:t>
            </a:r>
            <a:endParaRPr lang="es-ES" dirty="0"/>
          </a:p>
        </p:txBody>
      </p:sp>
      <p:sp>
        <p:nvSpPr>
          <p:cNvPr id="9" name="8 CuadroTexto">
            <a:extLst>
              <a:ext uri="{FF2B5EF4-FFF2-40B4-BE49-F238E27FC236}">
                <a16:creationId xmlns:a16="http://schemas.microsoft.com/office/drawing/2014/main" id="{4D83357E-097B-C083-2265-4509D7A34897}"/>
              </a:ext>
            </a:extLst>
          </p:cNvPr>
          <p:cNvSpPr txBox="1"/>
          <p:nvPr/>
        </p:nvSpPr>
        <p:spPr>
          <a:xfrm>
            <a:off x="185057" y="1143000"/>
            <a:ext cx="8752114" cy="4524315"/>
          </a:xfrm>
          <a:prstGeom prst="rect">
            <a:avLst/>
          </a:prstGeom>
          <a:noFill/>
        </p:spPr>
        <p:txBody>
          <a:bodyPr wrap="square" rtlCol="0">
            <a:spAutoFit/>
          </a:bodyPr>
          <a:lstStyle/>
          <a:p>
            <a:pPr marL="514350" indent="-514350" algn="just">
              <a:buFont typeface="+mj-lt"/>
              <a:buAutoNum type="arabicPeriod" startAt="4"/>
            </a:pPr>
            <a:r>
              <a:rPr lang="es-MX" sz="3200" dirty="0"/>
              <a:t>Una vez finalizado el primer bucle, ejecutamos el segundo bucle for sobre las aristas. Añadimos una nueva línea en cada paso. Esta vez, cada línea contiene información sobre el origen y el destino de la arista.</a:t>
            </a:r>
          </a:p>
          <a:p>
            <a:pPr marL="514350" indent="-514350" algn="just">
              <a:buFont typeface="+mj-lt"/>
              <a:buAutoNum type="arabicPeriod" startAt="4"/>
            </a:pPr>
            <a:endParaRPr lang="es-MX" sz="3200" dirty="0"/>
          </a:p>
          <a:p>
            <a:pPr marL="514350" indent="-514350" algn="just">
              <a:buFont typeface="+mj-lt"/>
              <a:buAutoNum type="arabicPeriod" startAt="4"/>
            </a:pPr>
            <a:r>
              <a:rPr lang="es-MX" sz="3200" dirty="0"/>
              <a:t>Finalmente, añadimos el corchete de cierre ] a nuestra gml_string.</a:t>
            </a:r>
          </a:p>
        </p:txBody>
      </p:sp>
    </p:spTree>
    <p:extLst>
      <p:ext uri="{BB962C8B-B14F-4D97-AF65-F5344CB8AC3E}">
        <p14:creationId xmlns:p14="http://schemas.microsoft.com/office/powerpoint/2010/main" val="16943513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5D40C-C0FB-3ED5-3B13-88DB47647E6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CD7F9C1-8EA0-7982-B902-2B0B27C68BE8}"/>
              </a:ext>
            </a:extLst>
          </p:cNvPr>
          <p:cNvSpPr>
            <a:spLocks noGrp="1"/>
          </p:cNvSpPr>
          <p:nvPr>
            <p:ph type="title"/>
          </p:nvPr>
        </p:nvSpPr>
        <p:spPr>
          <a:xfrm>
            <a:off x="0" y="0"/>
            <a:ext cx="9144000" cy="1143000"/>
          </a:xfrm>
        </p:spPr>
        <p:txBody>
          <a:bodyPr>
            <a:normAutofit/>
          </a:bodyPr>
          <a:lstStyle/>
          <a:p>
            <a:pPr algn="ctr"/>
            <a:r>
              <a:rPr lang="es-MX" sz="4400" dirty="0"/>
              <a:t>Paso 1: codificar las suposiciones</a:t>
            </a:r>
            <a:endParaRPr lang="es-ES" dirty="0"/>
          </a:p>
        </p:txBody>
      </p:sp>
      <p:sp>
        <p:nvSpPr>
          <p:cNvPr id="9" name="8 CuadroTexto">
            <a:extLst>
              <a:ext uri="{FF2B5EF4-FFF2-40B4-BE49-F238E27FC236}">
                <a16:creationId xmlns:a16="http://schemas.microsoft.com/office/drawing/2014/main" id="{E2EE0F3F-C08E-7037-2232-C6B91FDB1147}"/>
              </a:ext>
            </a:extLst>
          </p:cNvPr>
          <p:cNvSpPr txBox="1"/>
          <p:nvPr/>
        </p:nvSpPr>
        <p:spPr>
          <a:xfrm>
            <a:off x="185057" y="1143000"/>
            <a:ext cx="8752114" cy="5016758"/>
          </a:xfrm>
          <a:prstGeom prst="rect">
            <a:avLst/>
          </a:prstGeom>
          <a:noFill/>
        </p:spPr>
        <p:txBody>
          <a:bodyPr wrap="square" rtlCol="0">
            <a:spAutoFit/>
          </a:bodyPr>
          <a:lstStyle/>
          <a:p>
            <a:pPr algn="just"/>
            <a:r>
              <a:rPr lang="es-MX" sz="3200" dirty="0"/>
              <a:t>Instanciemos el objeto CausalModel:</a:t>
            </a:r>
          </a:p>
          <a:p>
            <a:pPr algn="just"/>
            <a:r>
              <a:rPr lang="es-MX" sz="3200" dirty="0">
                <a:solidFill>
                  <a:srgbClr val="FFC000"/>
                </a:solidFill>
              </a:rPr>
              <a:t>model = CausalModel( data=df,</a:t>
            </a:r>
          </a:p>
          <a:p>
            <a:pPr algn="just"/>
            <a:r>
              <a:rPr lang="es-MX" sz="3200" dirty="0">
                <a:solidFill>
                  <a:srgbClr val="FFC000"/>
                </a:solidFill>
              </a:rPr>
              <a:t>treatment='X',</a:t>
            </a:r>
          </a:p>
          <a:p>
            <a:pPr algn="just"/>
            <a:r>
              <a:rPr lang="es-MX" sz="3200" dirty="0">
                <a:solidFill>
                  <a:srgbClr val="FFC000"/>
                </a:solidFill>
              </a:rPr>
              <a:t>outcome='Y',</a:t>
            </a:r>
          </a:p>
          <a:p>
            <a:pPr algn="just"/>
            <a:r>
              <a:rPr lang="es-MX" sz="3200" dirty="0">
                <a:solidFill>
                  <a:srgbClr val="FFC000"/>
                </a:solidFill>
              </a:rPr>
              <a:t>graph=gml_string)</a:t>
            </a:r>
          </a:p>
          <a:p>
            <a:pPr algn="just"/>
            <a:endParaRPr lang="es-MX" sz="3200" dirty="0"/>
          </a:p>
          <a:p>
            <a:pPr algn="just"/>
            <a:r>
              <a:rPr lang="es-MX" sz="3200" dirty="0"/>
              <a:t>Visualicemos el modelo para asegurarnos de que la estructura de nuestro gráfico sea la esperada:</a:t>
            </a:r>
          </a:p>
          <a:p>
            <a:pPr algn="ctr"/>
            <a:r>
              <a:rPr lang="es-MX" sz="3200" dirty="0">
                <a:solidFill>
                  <a:srgbClr val="7030A0"/>
                </a:solidFill>
              </a:rPr>
              <a:t>model.view_model()</a:t>
            </a:r>
          </a:p>
        </p:txBody>
      </p:sp>
    </p:spTree>
    <p:extLst>
      <p:ext uri="{BB962C8B-B14F-4D97-AF65-F5344CB8AC3E}">
        <p14:creationId xmlns:p14="http://schemas.microsoft.com/office/powerpoint/2010/main" val="75326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2B884-5818-1503-5D87-1C2706998247}"/>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AC31C2E-211D-4468-F433-F8D58B6D488C}"/>
              </a:ext>
            </a:extLst>
          </p:cNvPr>
          <p:cNvSpPr>
            <a:spLocks noGrp="1"/>
          </p:cNvSpPr>
          <p:nvPr>
            <p:ph type="title"/>
          </p:nvPr>
        </p:nvSpPr>
        <p:spPr/>
        <p:txBody>
          <a:bodyPr/>
          <a:lstStyle/>
          <a:p>
            <a:r>
              <a:rPr lang="es-ES_tradnl" dirty="0"/>
              <a:t>Ecosistema causal de Python</a:t>
            </a:r>
          </a:p>
        </p:txBody>
      </p:sp>
      <p:sp>
        <p:nvSpPr>
          <p:cNvPr id="5" name="Rectángulo 4">
            <a:extLst>
              <a:ext uri="{FF2B5EF4-FFF2-40B4-BE49-F238E27FC236}">
                <a16:creationId xmlns:a16="http://schemas.microsoft.com/office/drawing/2014/main" id="{E0BBE740-42C4-F1BD-AE36-58932CA6D686}"/>
              </a:ext>
            </a:extLst>
          </p:cNvPr>
          <p:cNvSpPr/>
          <p:nvPr/>
        </p:nvSpPr>
        <p:spPr>
          <a:xfrm>
            <a:off x="183823" y="902864"/>
            <a:ext cx="8776353" cy="4031873"/>
          </a:xfrm>
          <a:prstGeom prst="rect">
            <a:avLst/>
          </a:prstGeom>
        </p:spPr>
        <p:txBody>
          <a:bodyPr wrap="square">
            <a:spAutoFit/>
          </a:bodyPr>
          <a:lstStyle/>
          <a:p>
            <a:pPr algn="just"/>
            <a:r>
              <a:rPr lang="es-MX" sz="3200" dirty="0">
                <a:solidFill>
                  <a:srgbClr val="FFC000"/>
                </a:solidFill>
              </a:rPr>
              <a:t>CDT</a:t>
            </a:r>
            <a:r>
              <a:rPr lang="es-MX" sz="3200" dirty="0"/>
              <a:t>: Una </a:t>
            </a:r>
            <a:r>
              <a:rPr lang="es-MX" sz="3200" dirty="0">
                <a:solidFill>
                  <a:srgbClr val="FFC000"/>
                </a:solidFill>
              </a:rPr>
              <a:t>biblioteca con una amplia selección de métodos de descubrimiento causal</a:t>
            </a:r>
            <a:r>
              <a:rPr lang="es-MX" sz="3200" dirty="0"/>
              <a:t>. Algunos métodos se han </a:t>
            </a:r>
            <a:r>
              <a:rPr lang="es-MX" sz="3200" dirty="0">
                <a:solidFill>
                  <a:srgbClr val="FFC000"/>
                </a:solidFill>
              </a:rPr>
              <a:t>portado desde paquetes de R</a:t>
            </a:r>
            <a:r>
              <a:rPr lang="es-MX" sz="3200" dirty="0"/>
              <a:t>.</a:t>
            </a:r>
          </a:p>
          <a:p>
            <a:pPr algn="just"/>
            <a:endParaRPr lang="es-MX" sz="3200" dirty="0"/>
          </a:p>
          <a:p>
            <a:pPr algn="just"/>
            <a:r>
              <a:rPr lang="es-MX" sz="3200" dirty="0">
                <a:solidFill>
                  <a:srgbClr val="00B050"/>
                </a:solidFill>
              </a:rPr>
              <a:t>Differences</a:t>
            </a:r>
            <a:r>
              <a:rPr lang="es-MX" sz="3200" dirty="0"/>
              <a:t>: Un paquete que implementa </a:t>
            </a:r>
            <a:r>
              <a:rPr lang="es-MX" sz="3200" dirty="0">
                <a:solidFill>
                  <a:srgbClr val="00B050"/>
                </a:solidFill>
              </a:rPr>
              <a:t>diversas técnicas cuasi-experimentales basadas en la técnica de diferencias en diferencias</a:t>
            </a:r>
            <a:r>
              <a:rPr lang="es-MX" sz="3200" dirty="0"/>
              <a:t>.</a:t>
            </a:r>
          </a:p>
        </p:txBody>
      </p:sp>
    </p:spTree>
    <p:extLst>
      <p:ext uri="{BB962C8B-B14F-4D97-AF65-F5344CB8AC3E}">
        <p14:creationId xmlns:p14="http://schemas.microsoft.com/office/powerpoint/2010/main" val="28193213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26E35-79EE-C43A-C8A0-8BD54252722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F588158-2F2E-3360-E379-8DBF47B9B58B}"/>
              </a:ext>
            </a:extLst>
          </p:cNvPr>
          <p:cNvSpPr>
            <a:spLocks noGrp="1"/>
          </p:cNvSpPr>
          <p:nvPr>
            <p:ph type="title"/>
          </p:nvPr>
        </p:nvSpPr>
        <p:spPr>
          <a:xfrm>
            <a:off x="0" y="0"/>
            <a:ext cx="9144000" cy="1143000"/>
          </a:xfrm>
        </p:spPr>
        <p:txBody>
          <a:bodyPr>
            <a:normAutofit/>
          </a:bodyPr>
          <a:lstStyle/>
          <a:p>
            <a:pPr algn="ctr"/>
            <a:r>
              <a:rPr lang="es-MX" sz="4400" dirty="0"/>
              <a:t>Paso 1: codificar las suposiciones</a:t>
            </a:r>
          </a:p>
        </p:txBody>
      </p:sp>
      <p:pic>
        <p:nvPicPr>
          <p:cNvPr id="4" name="Imagen 3">
            <a:extLst>
              <a:ext uri="{FF2B5EF4-FFF2-40B4-BE49-F238E27FC236}">
                <a16:creationId xmlns:a16="http://schemas.microsoft.com/office/drawing/2014/main" id="{0F420D13-61B1-C8C7-6F67-B3C37BC27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43" y="946150"/>
            <a:ext cx="7569200" cy="5422900"/>
          </a:xfrm>
          <a:prstGeom prst="rect">
            <a:avLst/>
          </a:prstGeom>
        </p:spPr>
      </p:pic>
      <p:sp>
        <p:nvSpPr>
          <p:cNvPr id="8" name="CuadroTexto 7">
            <a:extLst>
              <a:ext uri="{FF2B5EF4-FFF2-40B4-BE49-F238E27FC236}">
                <a16:creationId xmlns:a16="http://schemas.microsoft.com/office/drawing/2014/main" id="{AAC761DE-2B5A-597A-F49F-6062C36F7053}"/>
              </a:ext>
            </a:extLst>
          </p:cNvPr>
          <p:cNvSpPr txBox="1"/>
          <p:nvPr/>
        </p:nvSpPr>
        <p:spPr>
          <a:xfrm>
            <a:off x="1521277" y="6369050"/>
            <a:ext cx="5674179" cy="369332"/>
          </a:xfrm>
          <a:prstGeom prst="rect">
            <a:avLst/>
          </a:prstGeom>
          <a:noFill/>
        </p:spPr>
        <p:txBody>
          <a:bodyPr wrap="square">
            <a:spAutoFit/>
          </a:bodyPr>
          <a:lstStyle/>
          <a:p>
            <a:r>
              <a:rPr lang="es-MX" dirty="0"/>
              <a:t>Una visualización de nuestra DoWhy CausalModel</a:t>
            </a:r>
          </a:p>
        </p:txBody>
      </p:sp>
    </p:spTree>
    <p:extLst>
      <p:ext uri="{BB962C8B-B14F-4D97-AF65-F5344CB8AC3E}">
        <p14:creationId xmlns:p14="http://schemas.microsoft.com/office/powerpoint/2010/main" val="3915119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C6DEF-5783-BF53-A7E4-9B2458A9553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B50F9CD-4DC6-B9E8-942C-B1C22478C83F}"/>
              </a:ext>
            </a:extLst>
          </p:cNvPr>
          <p:cNvSpPr>
            <a:spLocks noGrp="1"/>
          </p:cNvSpPr>
          <p:nvPr>
            <p:ph type="title"/>
          </p:nvPr>
        </p:nvSpPr>
        <p:spPr>
          <a:xfrm>
            <a:off x="0" y="0"/>
            <a:ext cx="9144000" cy="1143000"/>
          </a:xfrm>
        </p:spPr>
        <p:txBody>
          <a:bodyPr>
            <a:normAutofit/>
          </a:bodyPr>
          <a:lstStyle/>
          <a:p>
            <a:pPr algn="ctr"/>
            <a:r>
              <a:rPr lang="es-MX" sz="4400" dirty="0"/>
              <a:t>Paso 1: codificar las suposiciones</a:t>
            </a:r>
          </a:p>
        </p:txBody>
      </p:sp>
      <p:sp>
        <p:nvSpPr>
          <p:cNvPr id="9" name="8 CuadroTexto">
            <a:extLst>
              <a:ext uri="{FF2B5EF4-FFF2-40B4-BE49-F238E27FC236}">
                <a16:creationId xmlns:a16="http://schemas.microsoft.com/office/drawing/2014/main" id="{8812A665-43BB-CFEA-EB11-FE438605185E}"/>
              </a:ext>
            </a:extLst>
          </p:cNvPr>
          <p:cNvSpPr txBox="1"/>
          <p:nvPr/>
        </p:nvSpPr>
        <p:spPr>
          <a:xfrm>
            <a:off x="185057" y="1143000"/>
            <a:ext cx="8752114" cy="3539430"/>
          </a:xfrm>
          <a:prstGeom prst="rect">
            <a:avLst/>
          </a:prstGeom>
          <a:noFill/>
        </p:spPr>
        <p:txBody>
          <a:bodyPr wrap="square" rtlCol="0">
            <a:spAutoFit/>
          </a:bodyPr>
          <a:lstStyle/>
          <a:p>
            <a:pPr algn="just"/>
            <a:r>
              <a:rPr lang="es-MX" sz="3200" dirty="0"/>
              <a:t>El gráfico de la Figura anterior tiene el mismo conjunto de nodos y aristas que el de la Figura penúltima. Esto confirma que nuestra definición de GML es correcta.</a:t>
            </a:r>
          </a:p>
          <a:p>
            <a:pPr algn="just"/>
            <a:endParaRPr lang="es-MX" sz="3200" dirty="0"/>
          </a:p>
          <a:p>
            <a:pPr algn="just"/>
            <a:r>
              <a:rPr lang="es-MX" sz="3200" dirty="0"/>
              <a:t>Ahora estamos listos para encontrar el/los estimado(s) para nuestro modelo.</a:t>
            </a:r>
          </a:p>
        </p:txBody>
      </p:sp>
    </p:spTree>
    <p:extLst>
      <p:ext uri="{BB962C8B-B14F-4D97-AF65-F5344CB8AC3E}">
        <p14:creationId xmlns:p14="http://schemas.microsoft.com/office/powerpoint/2010/main" val="28397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710BA-3D4B-9096-D7B7-667A6C77F7B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2B1CCF4-EA69-3882-BCC8-A6EB904708E9}"/>
              </a:ext>
            </a:extLst>
          </p:cNvPr>
          <p:cNvSpPr>
            <a:spLocks noGrp="1"/>
          </p:cNvSpPr>
          <p:nvPr>
            <p:ph type="title"/>
          </p:nvPr>
        </p:nvSpPr>
        <p:spPr>
          <a:xfrm>
            <a:off x="0" y="0"/>
            <a:ext cx="9144000" cy="1143000"/>
          </a:xfrm>
        </p:spPr>
        <p:txBody>
          <a:bodyPr>
            <a:normAutofit/>
          </a:bodyPr>
          <a:lstStyle/>
          <a:p>
            <a:pPr algn="ctr"/>
            <a:r>
              <a:rPr lang="es-MX" sz="4400" dirty="0"/>
              <a:t>Paso 2: Obtención del estimado</a:t>
            </a:r>
            <a:endParaRPr lang="es-ES" dirty="0"/>
          </a:p>
        </p:txBody>
      </p:sp>
      <p:sp>
        <p:nvSpPr>
          <p:cNvPr id="9" name="8 CuadroTexto">
            <a:extLst>
              <a:ext uri="{FF2B5EF4-FFF2-40B4-BE49-F238E27FC236}">
                <a16:creationId xmlns:a16="http://schemas.microsoft.com/office/drawing/2014/main" id="{69B27137-F278-9B3A-C5A1-3BA3589027AD}"/>
              </a:ext>
            </a:extLst>
          </p:cNvPr>
          <p:cNvSpPr txBox="1"/>
          <p:nvPr/>
        </p:nvSpPr>
        <p:spPr>
          <a:xfrm>
            <a:off x="185057" y="1143000"/>
            <a:ext cx="8752114" cy="4524315"/>
          </a:xfrm>
          <a:prstGeom prst="rect">
            <a:avLst/>
          </a:prstGeom>
          <a:noFill/>
        </p:spPr>
        <p:txBody>
          <a:bodyPr wrap="square" rtlCol="0">
            <a:spAutoFit/>
          </a:bodyPr>
          <a:lstStyle/>
          <a:p>
            <a:pPr algn="just"/>
            <a:r>
              <a:rPr lang="es-MX" sz="3200" dirty="0"/>
              <a:t>Antes de pasar a la codificación, </a:t>
            </a:r>
            <a:r>
              <a:rPr lang="es-MX" sz="3200" dirty="0">
                <a:solidFill>
                  <a:schemeClr val="accent6">
                    <a:lumMod val="75000"/>
                  </a:schemeClr>
                </a:solidFill>
              </a:rPr>
              <a:t>¿puedes determinar qué estimado esperamos? </a:t>
            </a:r>
            <a:r>
              <a:rPr lang="es-MX" sz="3200" dirty="0">
                <a:solidFill>
                  <a:srgbClr val="C00000"/>
                </a:solidFill>
              </a:rPr>
              <a:t>¿Cuántos factores de confusión hay entre X e Y?</a:t>
            </a:r>
            <a:r>
              <a:rPr lang="es-MX" sz="3200" dirty="0"/>
              <a:t> </a:t>
            </a:r>
            <a:r>
              <a:rPr lang="es-MX" sz="3200" dirty="0">
                <a:solidFill>
                  <a:schemeClr val="bg2">
                    <a:lumMod val="50000"/>
                  </a:schemeClr>
                </a:solidFill>
              </a:rPr>
              <a:t>¿Qué ocurrirá si controlamos por Q?</a:t>
            </a:r>
            <a:r>
              <a:rPr lang="es-MX" sz="3200" dirty="0"/>
              <a:t> </a:t>
            </a:r>
            <a:r>
              <a:rPr lang="es-MX" sz="3200" dirty="0">
                <a:solidFill>
                  <a:srgbClr val="00B050"/>
                </a:solidFill>
              </a:rPr>
              <a:t>¿O por P?</a:t>
            </a:r>
            <a:r>
              <a:rPr lang="es-MX" sz="3200" dirty="0"/>
              <a:t> </a:t>
            </a:r>
            <a:r>
              <a:rPr lang="es-MX" sz="3200" dirty="0">
                <a:solidFill>
                  <a:srgbClr val="00B050"/>
                </a:solidFill>
              </a:rPr>
              <a:t>¿O por S?</a:t>
            </a:r>
          </a:p>
          <a:p>
            <a:pPr algn="just"/>
            <a:endParaRPr lang="es-MX" sz="3200" dirty="0"/>
          </a:p>
          <a:p>
            <a:pPr algn="just"/>
            <a:r>
              <a:rPr lang="es-MX" sz="3200" dirty="0"/>
              <a:t>Veamos la opinión de DoWhy al respecto:</a:t>
            </a:r>
          </a:p>
          <a:p>
            <a:pPr algn="just"/>
            <a:r>
              <a:rPr lang="es-MX" sz="3200" dirty="0">
                <a:solidFill>
                  <a:srgbClr val="00B050"/>
                </a:solidFill>
              </a:rPr>
              <a:t>estimand = model.identify_effect()</a:t>
            </a:r>
          </a:p>
          <a:p>
            <a:pPr algn="just"/>
            <a:r>
              <a:rPr lang="es-MX" sz="3200" dirty="0">
                <a:solidFill>
                  <a:srgbClr val="00B050"/>
                </a:solidFill>
              </a:rPr>
              <a:t>print(estimand)</a:t>
            </a:r>
          </a:p>
        </p:txBody>
      </p:sp>
    </p:spTree>
    <p:extLst>
      <p:ext uri="{BB962C8B-B14F-4D97-AF65-F5344CB8AC3E}">
        <p14:creationId xmlns:p14="http://schemas.microsoft.com/office/powerpoint/2010/main" val="27184729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4D26F-2F41-1939-4887-7ADF6E4997C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D1A32CB-776B-205E-E6E8-ECD5796FE038}"/>
              </a:ext>
            </a:extLst>
          </p:cNvPr>
          <p:cNvSpPr>
            <a:spLocks noGrp="1"/>
          </p:cNvSpPr>
          <p:nvPr>
            <p:ph type="title"/>
          </p:nvPr>
        </p:nvSpPr>
        <p:spPr>
          <a:xfrm>
            <a:off x="0" y="0"/>
            <a:ext cx="9144000" cy="1143000"/>
          </a:xfrm>
        </p:spPr>
        <p:txBody>
          <a:bodyPr>
            <a:normAutofit/>
          </a:bodyPr>
          <a:lstStyle/>
          <a:p>
            <a:pPr algn="ctr"/>
            <a:r>
              <a:rPr lang="es-MX" sz="4400" dirty="0"/>
              <a:t>Paso 2: Obtención del estimado</a:t>
            </a:r>
            <a:endParaRPr lang="es-ES" dirty="0"/>
          </a:p>
        </p:txBody>
      </p:sp>
      <p:sp>
        <p:nvSpPr>
          <p:cNvPr id="9" name="8 CuadroTexto">
            <a:extLst>
              <a:ext uri="{FF2B5EF4-FFF2-40B4-BE49-F238E27FC236}">
                <a16:creationId xmlns:a16="http://schemas.microsoft.com/office/drawing/2014/main" id="{9AC5984E-63BC-263B-4C31-D1B912C80454}"/>
              </a:ext>
            </a:extLst>
          </p:cNvPr>
          <p:cNvSpPr txBox="1"/>
          <p:nvPr/>
        </p:nvSpPr>
        <p:spPr>
          <a:xfrm>
            <a:off x="185057" y="1143000"/>
            <a:ext cx="8752114" cy="5509200"/>
          </a:xfrm>
          <a:prstGeom prst="rect">
            <a:avLst/>
          </a:prstGeom>
          <a:noFill/>
        </p:spPr>
        <p:txBody>
          <a:bodyPr wrap="square" rtlCol="0">
            <a:spAutoFit/>
          </a:bodyPr>
          <a:lstStyle/>
          <a:p>
            <a:pPr algn="just"/>
            <a:r>
              <a:rPr lang="es-MX" sz="3200" dirty="0"/>
              <a:t>El resultado del estimado es el siguiente:</a:t>
            </a:r>
          </a:p>
          <a:p>
            <a:pPr algn="just"/>
            <a:r>
              <a:rPr lang="es-MX" sz="3200" dirty="0">
                <a:solidFill>
                  <a:srgbClr val="00B050"/>
                </a:solidFill>
              </a:rPr>
              <a:t>Tipo de estimado: no paramétrico</a:t>
            </a:r>
          </a:p>
          <a:p>
            <a:pPr algn="just"/>
            <a:r>
              <a:rPr lang="es-MX" sz="3200" dirty="0">
                <a:solidFill>
                  <a:srgbClr val="00B050"/>
                </a:solidFill>
              </a:rPr>
              <a:t>### Estimando: 1</a:t>
            </a:r>
          </a:p>
          <a:p>
            <a:pPr algn="just"/>
            <a:r>
              <a:rPr lang="es-MX" sz="3200" dirty="0">
                <a:solidFill>
                  <a:srgbClr val="00B050"/>
                </a:solidFill>
              </a:rPr>
              <a:t>Nombre del estimado: backdoor</a:t>
            </a:r>
          </a:p>
          <a:p>
            <a:pPr algn="just"/>
            <a:r>
              <a:rPr lang="es-MX" sz="3200" dirty="0">
                <a:solidFill>
                  <a:srgbClr val="00B050"/>
                </a:solidFill>
              </a:rPr>
              <a:t>Expresión del estimado:</a:t>
            </a:r>
          </a:p>
          <a:p>
            <a:pPr algn="just"/>
            <a:r>
              <a:rPr lang="es-MX" sz="3200" dirty="0">
                <a:solidFill>
                  <a:srgbClr val="00B050"/>
                </a:solidFill>
              </a:rPr>
              <a:t>d</a:t>
            </a:r>
          </a:p>
          <a:p>
            <a:pPr algn="just"/>
            <a:r>
              <a:rPr lang="es-MX" sz="3200" dirty="0">
                <a:solidFill>
                  <a:srgbClr val="00B050"/>
                </a:solidFill>
              </a:rPr>
              <a:t>────(E[Y|Q])</a:t>
            </a:r>
          </a:p>
          <a:p>
            <a:pPr algn="just"/>
            <a:r>
              <a:rPr lang="es-MX" sz="3200" dirty="0">
                <a:solidFill>
                  <a:srgbClr val="00B050"/>
                </a:solidFill>
              </a:rPr>
              <a:t>d[X]</a:t>
            </a:r>
          </a:p>
          <a:p>
            <a:pPr algn="just"/>
            <a:r>
              <a:rPr lang="es-MX" sz="3200" dirty="0">
                <a:solidFill>
                  <a:srgbClr val="00B050"/>
                </a:solidFill>
              </a:rPr>
              <a:t>Supuesto 1 del estimado: Inconfusión: Si U→{X} y U→Y entonces</a:t>
            </a:r>
          </a:p>
          <a:p>
            <a:pPr algn="just"/>
            <a:r>
              <a:rPr lang="es-MX" sz="3200" dirty="0">
                <a:solidFill>
                  <a:srgbClr val="00B050"/>
                </a:solidFill>
              </a:rPr>
              <a:t>P(Y|X,Q,U) = P(Y|X,Q)</a:t>
            </a:r>
          </a:p>
        </p:txBody>
      </p:sp>
    </p:spTree>
    <p:extLst>
      <p:ext uri="{BB962C8B-B14F-4D97-AF65-F5344CB8AC3E}">
        <p14:creationId xmlns:p14="http://schemas.microsoft.com/office/powerpoint/2010/main" val="29093330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C59B7-AED1-0EEC-EDDF-3426213FC6A0}"/>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F89F2F5-9FAA-F29A-A7AB-E639A61683FB}"/>
              </a:ext>
            </a:extLst>
          </p:cNvPr>
          <p:cNvSpPr>
            <a:spLocks noGrp="1"/>
          </p:cNvSpPr>
          <p:nvPr>
            <p:ph type="title"/>
          </p:nvPr>
        </p:nvSpPr>
        <p:spPr>
          <a:xfrm>
            <a:off x="0" y="0"/>
            <a:ext cx="9144000" cy="1143000"/>
          </a:xfrm>
        </p:spPr>
        <p:txBody>
          <a:bodyPr>
            <a:normAutofit/>
          </a:bodyPr>
          <a:lstStyle/>
          <a:p>
            <a:pPr algn="ctr"/>
            <a:r>
              <a:rPr lang="es-MX" sz="4400" dirty="0"/>
              <a:t>Paso 2: Obtención del estimado</a:t>
            </a:r>
            <a:endParaRPr lang="es-ES" dirty="0"/>
          </a:p>
        </p:txBody>
      </p:sp>
      <p:sp>
        <p:nvSpPr>
          <p:cNvPr id="9" name="8 CuadroTexto">
            <a:extLst>
              <a:ext uri="{FF2B5EF4-FFF2-40B4-BE49-F238E27FC236}">
                <a16:creationId xmlns:a16="http://schemas.microsoft.com/office/drawing/2014/main" id="{35A5056C-36D8-00E6-5B40-3C52042B2759}"/>
              </a:ext>
            </a:extLst>
          </p:cNvPr>
          <p:cNvSpPr txBox="1"/>
          <p:nvPr/>
        </p:nvSpPr>
        <p:spPr>
          <a:xfrm>
            <a:off x="185057" y="1143000"/>
            <a:ext cx="8752114" cy="3539430"/>
          </a:xfrm>
          <a:prstGeom prst="rect">
            <a:avLst/>
          </a:prstGeom>
          <a:noFill/>
        </p:spPr>
        <p:txBody>
          <a:bodyPr wrap="square" rtlCol="0">
            <a:spAutoFit/>
          </a:bodyPr>
          <a:lstStyle/>
          <a:p>
            <a:pPr algn="just"/>
            <a:r>
              <a:rPr lang="es-MX" sz="3200" dirty="0">
                <a:solidFill>
                  <a:srgbClr val="00B050"/>
                </a:solidFill>
              </a:rPr>
              <a:t>### Estimando: 2</a:t>
            </a:r>
          </a:p>
          <a:p>
            <a:pPr algn="just"/>
            <a:r>
              <a:rPr lang="es-MX" sz="3200" dirty="0">
                <a:solidFill>
                  <a:srgbClr val="00B050"/>
                </a:solidFill>
              </a:rPr>
              <a:t>Nombre del estimado: iv</a:t>
            </a:r>
          </a:p>
          <a:p>
            <a:pPr algn="just"/>
            <a:r>
              <a:rPr lang="es-MX" sz="3200" dirty="0">
                <a:solidFill>
                  <a:srgbClr val="00B050"/>
                </a:solidFill>
              </a:rPr>
              <a:t>¡No se encontraron las variables!</a:t>
            </a:r>
          </a:p>
          <a:p>
            <a:pPr algn="just"/>
            <a:endParaRPr lang="es-MX" sz="3200" dirty="0"/>
          </a:p>
          <a:p>
            <a:pPr algn="just"/>
            <a:r>
              <a:rPr lang="es-MX" sz="3200" dirty="0">
                <a:solidFill>
                  <a:srgbClr val="7030A0"/>
                </a:solidFill>
              </a:rPr>
              <a:t>### Estimando: 3</a:t>
            </a:r>
          </a:p>
          <a:p>
            <a:pPr algn="just"/>
            <a:r>
              <a:rPr lang="es-MX" sz="3200" dirty="0">
                <a:solidFill>
                  <a:srgbClr val="7030A0"/>
                </a:solidFill>
              </a:rPr>
              <a:t>Nombre del estimado: frontdoor</a:t>
            </a:r>
          </a:p>
          <a:p>
            <a:pPr algn="just"/>
            <a:r>
              <a:rPr lang="es-MX" sz="3200" dirty="0">
                <a:solidFill>
                  <a:srgbClr val="7030A0"/>
                </a:solidFill>
              </a:rPr>
              <a:t>¡No se encontraron las variables!</a:t>
            </a:r>
          </a:p>
        </p:txBody>
      </p:sp>
    </p:spTree>
    <p:extLst>
      <p:ext uri="{BB962C8B-B14F-4D97-AF65-F5344CB8AC3E}">
        <p14:creationId xmlns:p14="http://schemas.microsoft.com/office/powerpoint/2010/main" val="26997432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CBE0-FC4D-49B7-BEFE-BDAEE4B8BB4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7CDD2F3-4642-1120-D92C-D3F944879D34}"/>
              </a:ext>
            </a:extLst>
          </p:cNvPr>
          <p:cNvSpPr>
            <a:spLocks noGrp="1"/>
          </p:cNvSpPr>
          <p:nvPr>
            <p:ph type="title"/>
          </p:nvPr>
        </p:nvSpPr>
        <p:spPr>
          <a:xfrm>
            <a:off x="0" y="0"/>
            <a:ext cx="9144000" cy="1143000"/>
          </a:xfrm>
        </p:spPr>
        <p:txBody>
          <a:bodyPr>
            <a:normAutofit/>
          </a:bodyPr>
          <a:lstStyle/>
          <a:p>
            <a:pPr algn="ctr"/>
            <a:r>
              <a:rPr lang="es-MX" sz="4400" dirty="0"/>
              <a:t>Paso 2: Obtención del estimado</a:t>
            </a:r>
            <a:endParaRPr lang="es-ES" dirty="0"/>
          </a:p>
        </p:txBody>
      </p:sp>
      <p:sp>
        <p:nvSpPr>
          <p:cNvPr id="9" name="8 CuadroTexto">
            <a:extLst>
              <a:ext uri="{FF2B5EF4-FFF2-40B4-BE49-F238E27FC236}">
                <a16:creationId xmlns:a16="http://schemas.microsoft.com/office/drawing/2014/main" id="{9BAEDE37-A5B4-5773-1804-413D4FC9AEC8}"/>
              </a:ext>
            </a:extLst>
          </p:cNvPr>
          <p:cNvSpPr txBox="1"/>
          <p:nvPr/>
        </p:nvSpPr>
        <p:spPr>
          <a:xfrm>
            <a:off x="185057" y="1143000"/>
            <a:ext cx="8752114" cy="2554545"/>
          </a:xfrm>
          <a:prstGeom prst="rect">
            <a:avLst/>
          </a:prstGeom>
          <a:noFill/>
        </p:spPr>
        <p:txBody>
          <a:bodyPr wrap="square" rtlCol="0">
            <a:spAutoFit/>
          </a:bodyPr>
          <a:lstStyle/>
          <a:p>
            <a:pPr algn="just"/>
            <a:r>
              <a:rPr lang="es-MX" sz="3200" dirty="0">
                <a:solidFill>
                  <a:srgbClr val="161615"/>
                </a:solidFill>
                <a:effectLst/>
                <a:latin typeface="Helvetica" pitchFamily="2" charset="0"/>
              </a:rPr>
              <a:t>Podemos ver que </a:t>
            </a:r>
            <a:r>
              <a:rPr lang="es-MX" sz="3200" dirty="0">
                <a:solidFill>
                  <a:srgbClr val="7030A0"/>
                </a:solidFill>
                <a:effectLst/>
                <a:latin typeface="Helvetica" pitchFamily="2" charset="0"/>
              </a:rPr>
              <a:t>DoWhy propuso un estimando válido: la puerta trasera</a:t>
            </a:r>
            <a:r>
              <a:rPr lang="es-MX" sz="3200" dirty="0">
                <a:solidFill>
                  <a:srgbClr val="161615"/>
                </a:solidFill>
                <a:effectLst/>
                <a:latin typeface="Helvetica" pitchFamily="2" charset="0"/>
              </a:rPr>
              <a:t>. Aunque nuestro </a:t>
            </a:r>
            <a:r>
              <a:rPr lang="es-MX" sz="3200" dirty="0">
                <a:solidFill>
                  <a:srgbClr val="FFC000"/>
                </a:solidFill>
                <a:effectLst/>
                <a:latin typeface="Helvetica" pitchFamily="2" charset="0"/>
              </a:rPr>
              <a:t>gráfico parece algo complejo, solo contiene una ruta de puerta trasera</a:t>
            </a:r>
            <a:r>
              <a:rPr lang="es-MX" sz="3200" dirty="0">
                <a:solidFill>
                  <a:srgbClr val="161615"/>
                </a:solidFill>
                <a:effectLst/>
                <a:latin typeface="Helvetica" pitchFamily="2" charset="0"/>
              </a:rPr>
              <a:t>. </a:t>
            </a:r>
            <a:r>
              <a:rPr lang="es-MX" sz="3200" dirty="0">
                <a:solidFill>
                  <a:srgbClr val="92D050"/>
                </a:solidFill>
                <a:effectLst/>
                <a:latin typeface="Helvetica" pitchFamily="2" charset="0"/>
              </a:rPr>
              <a:t>Controlar por Q desconfunde la relación entre X e Y</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3053793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70878-4055-2036-2263-6526653D085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8857A22-F14C-EEBB-EC10-84AB3D49CB80}"/>
              </a:ext>
            </a:extLst>
          </p:cNvPr>
          <p:cNvSpPr>
            <a:spLocks noGrp="1"/>
          </p:cNvSpPr>
          <p:nvPr>
            <p:ph type="title"/>
          </p:nvPr>
        </p:nvSpPr>
        <p:spPr>
          <a:xfrm>
            <a:off x="0" y="0"/>
            <a:ext cx="9144000" cy="1143000"/>
          </a:xfrm>
        </p:spPr>
        <p:txBody>
          <a:bodyPr>
            <a:normAutofit/>
          </a:bodyPr>
          <a:lstStyle/>
          <a:p>
            <a:pPr algn="ctr"/>
            <a:r>
              <a:rPr lang="es-MX" dirty="0"/>
              <a:t>Paso 3: ¡Estimación!</a:t>
            </a:r>
            <a:endParaRPr lang="es-ES" dirty="0"/>
          </a:p>
        </p:txBody>
      </p:sp>
      <p:sp>
        <p:nvSpPr>
          <p:cNvPr id="9" name="8 CuadroTexto">
            <a:extLst>
              <a:ext uri="{FF2B5EF4-FFF2-40B4-BE49-F238E27FC236}">
                <a16:creationId xmlns:a16="http://schemas.microsoft.com/office/drawing/2014/main" id="{5A914A03-DC12-5E24-B28A-3FE6621D6E8B}"/>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Aunque nuestro </a:t>
            </a:r>
            <a:r>
              <a:rPr lang="es-MX" sz="3200" dirty="0">
                <a:solidFill>
                  <a:srgbClr val="92D050"/>
                </a:solidFill>
                <a:effectLst/>
                <a:latin typeface="Helvetica" pitchFamily="2" charset="0"/>
              </a:rPr>
              <a:t>SCM es bastante simple y podríamos modelarlo mediante regresión lineal</a:t>
            </a:r>
            <a:r>
              <a:rPr lang="es-MX" sz="3200" dirty="0">
                <a:solidFill>
                  <a:srgbClr val="161615"/>
                </a:solidFill>
                <a:effectLst/>
                <a:latin typeface="Helvetica" pitchFamily="2" charset="0"/>
              </a:rPr>
              <a:t>, esta vez </a:t>
            </a:r>
            <a:r>
              <a:rPr lang="es-MX" sz="3200" dirty="0">
                <a:solidFill>
                  <a:srgbClr val="92D050"/>
                </a:solidFill>
                <a:effectLst/>
                <a:latin typeface="Helvetica" pitchFamily="2" charset="0"/>
              </a:rPr>
              <a:t>usaremos un estimador más avanzado</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Durante el proceso, aprenderemos a aprovechar la </a:t>
            </a:r>
            <a:r>
              <a:rPr lang="es-MX" sz="3200" dirty="0">
                <a:solidFill>
                  <a:srgbClr val="0070C0"/>
                </a:solidFill>
                <a:effectLst/>
                <a:latin typeface="Helvetica" pitchFamily="2" charset="0"/>
              </a:rPr>
              <a:t>integración de DoWhy con otros paquetes del ecosistema de aprendizaje automático de Python para crear estimadores multicomponente avanzados</a:t>
            </a:r>
            <a:r>
              <a:rPr lang="es-MX" sz="3200" dirty="0">
                <a:solidFill>
                  <a:srgbClr val="161615"/>
                </a:solidFill>
                <a:effectLst/>
                <a:latin typeface="Helvetica" pitchFamily="2" charset="0"/>
              </a:rPr>
              <a:t>.</a:t>
            </a:r>
            <a:endParaRPr lang="es-MX" sz="3200" dirty="0">
              <a:solidFill>
                <a:srgbClr val="00B050"/>
              </a:solidFill>
              <a:effectLst/>
              <a:latin typeface="Helvetica" pitchFamily="2" charset="0"/>
            </a:endParaRPr>
          </a:p>
        </p:txBody>
      </p:sp>
    </p:spTree>
    <p:extLst>
      <p:ext uri="{BB962C8B-B14F-4D97-AF65-F5344CB8AC3E}">
        <p14:creationId xmlns:p14="http://schemas.microsoft.com/office/powerpoint/2010/main" val="12845450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A3620-3C84-E43C-AB92-E9E54DD3E4C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B9E59FC-AB13-7811-0677-17FE8C1ADAED}"/>
              </a:ext>
            </a:extLst>
          </p:cNvPr>
          <p:cNvSpPr>
            <a:spLocks noGrp="1"/>
          </p:cNvSpPr>
          <p:nvPr>
            <p:ph type="title"/>
          </p:nvPr>
        </p:nvSpPr>
        <p:spPr>
          <a:xfrm>
            <a:off x="0" y="0"/>
            <a:ext cx="9144000" cy="1143000"/>
          </a:xfrm>
        </p:spPr>
        <p:txBody>
          <a:bodyPr>
            <a:normAutofit/>
          </a:bodyPr>
          <a:lstStyle/>
          <a:p>
            <a:pPr algn="ctr"/>
            <a:r>
              <a:rPr lang="es-MX" dirty="0"/>
              <a:t>Paso 3: ¡Estimación!</a:t>
            </a:r>
            <a:endParaRPr lang="es-ES" dirty="0"/>
          </a:p>
        </p:txBody>
      </p:sp>
      <p:sp>
        <p:nvSpPr>
          <p:cNvPr id="9" name="8 CuadroTexto">
            <a:extLst>
              <a:ext uri="{FF2B5EF4-FFF2-40B4-BE49-F238E27FC236}">
                <a16:creationId xmlns:a16="http://schemas.microsoft.com/office/drawing/2014/main" id="{E119586E-D19D-20B9-30B3-45F239D23BF9}"/>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Primero, importemos algunos modelos de scikit-learn. Elegimos LassoCV y GradientBoostingRegressor. Ambos son bastante complejos para nuestro problema simple, pero los elegimos a propósito para poder ver la flexibilidad y las capacidades de integración de DoWhy en acción:</a:t>
            </a:r>
          </a:p>
          <a:p>
            <a:pPr algn="just"/>
            <a:endParaRPr lang="es-MX" sz="3200" dirty="0">
              <a:solidFill>
                <a:srgbClr val="161615"/>
              </a:solidFill>
              <a:effectLst/>
              <a:latin typeface="Helvetica" pitchFamily="2" charset="0"/>
            </a:endParaRPr>
          </a:p>
          <a:p>
            <a:pPr algn="just"/>
            <a:r>
              <a:rPr lang="es-MX" sz="3200" dirty="0">
                <a:solidFill>
                  <a:srgbClr val="0070C0"/>
                </a:solidFill>
                <a:effectLst/>
                <a:latin typeface="Helvetica" pitchFamily="2" charset="0"/>
              </a:rPr>
              <a:t>from sklearn.linear_model import LassoCV</a:t>
            </a:r>
          </a:p>
          <a:p>
            <a:pPr algn="just"/>
            <a:r>
              <a:rPr lang="es-MX" sz="3200" dirty="0">
                <a:solidFill>
                  <a:srgbClr val="0070C0"/>
                </a:solidFill>
                <a:effectLst/>
                <a:latin typeface="Helvetica" pitchFamily="2" charset="0"/>
              </a:rPr>
              <a:t>from sklearn.ensemble import GradientBoostingRegressor</a:t>
            </a:r>
          </a:p>
        </p:txBody>
      </p:sp>
    </p:spTree>
    <p:extLst>
      <p:ext uri="{BB962C8B-B14F-4D97-AF65-F5344CB8AC3E}">
        <p14:creationId xmlns:p14="http://schemas.microsoft.com/office/powerpoint/2010/main" val="12173491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B848A-68DC-148C-FC06-199ABAF3DCC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FD16D33-7AC6-93AD-C965-CC72367A86B2}"/>
              </a:ext>
            </a:extLst>
          </p:cNvPr>
          <p:cNvSpPr>
            <a:spLocks noGrp="1"/>
          </p:cNvSpPr>
          <p:nvPr>
            <p:ph type="title"/>
          </p:nvPr>
        </p:nvSpPr>
        <p:spPr>
          <a:xfrm>
            <a:off x="0" y="0"/>
            <a:ext cx="9144000" cy="1143000"/>
          </a:xfrm>
        </p:spPr>
        <p:txBody>
          <a:bodyPr>
            <a:normAutofit/>
          </a:bodyPr>
          <a:lstStyle/>
          <a:p>
            <a:pPr algn="ctr"/>
            <a:r>
              <a:rPr lang="es-MX" dirty="0"/>
              <a:t>Paso 3: ¡Estimación!</a:t>
            </a:r>
            <a:endParaRPr lang="es-ES" dirty="0"/>
          </a:p>
        </p:txBody>
      </p:sp>
      <p:sp>
        <p:nvSpPr>
          <p:cNvPr id="9" name="8 CuadroTexto">
            <a:extLst>
              <a:ext uri="{FF2B5EF4-FFF2-40B4-BE49-F238E27FC236}">
                <a16:creationId xmlns:a16="http://schemas.microsoft.com/office/drawing/2014/main" id="{2B64EC22-373C-281D-1311-993D5BE7F9BE}"/>
              </a:ext>
            </a:extLst>
          </p:cNvPr>
          <p:cNvSpPr txBox="1"/>
          <p:nvPr/>
        </p:nvSpPr>
        <p:spPr>
          <a:xfrm>
            <a:off x="185057" y="1143000"/>
            <a:ext cx="8752114" cy="3539430"/>
          </a:xfrm>
          <a:prstGeom prst="rect">
            <a:avLst/>
          </a:prstGeom>
          <a:noFill/>
        </p:spPr>
        <p:txBody>
          <a:bodyPr wrap="square" rtlCol="0">
            <a:spAutoFit/>
          </a:bodyPr>
          <a:lstStyle/>
          <a:p>
            <a:pPr algn="just"/>
            <a:r>
              <a:rPr lang="es-MX" sz="3200" dirty="0">
                <a:solidFill>
                  <a:srgbClr val="161615"/>
                </a:solidFill>
                <a:effectLst/>
                <a:latin typeface="Helvetica" pitchFamily="2" charset="0"/>
              </a:rPr>
              <a:t>Ahora, construyamos un estimador.</a:t>
            </a:r>
          </a:p>
          <a:p>
            <a:pPr algn="just"/>
            <a:endParaRPr lang="es-MX" sz="3200" dirty="0">
              <a:solidFill>
                <a:srgbClr val="161615"/>
              </a:solidFill>
              <a:effectLst/>
              <a:latin typeface="Helvetica" pitchFamily="2" charset="0"/>
            </a:endParaRPr>
          </a:p>
          <a:p>
            <a:pPr algn="just"/>
            <a:r>
              <a:rPr lang="es-MX" sz="3200" dirty="0">
                <a:solidFill>
                  <a:srgbClr val="0070C0"/>
                </a:solidFill>
                <a:effectLst/>
                <a:latin typeface="Helvetica" pitchFamily="2" charset="0"/>
              </a:rPr>
              <a:t>Utilizaremos un estimador DML del paquete EconML</a:t>
            </a:r>
            <a:r>
              <a:rPr lang="es-MX" sz="3200" dirty="0">
                <a:solidFill>
                  <a:srgbClr val="161615"/>
                </a:solidFill>
                <a:effectLst/>
                <a:latin typeface="Helvetica" pitchFamily="2" charset="0"/>
              </a:rPr>
              <a:t>. </a:t>
            </a:r>
            <a:r>
              <a:rPr lang="es-MX" sz="3200" dirty="0">
                <a:solidFill>
                  <a:srgbClr val="7030A0"/>
                </a:solidFill>
                <a:effectLst/>
                <a:latin typeface="Helvetica" pitchFamily="2" charset="0"/>
              </a:rPr>
              <a:t>DML es una familia de métodos para estimar efectos causales, propuesta originalmente por Victor Chernozhukov y sus colegas</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33429009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7F2E5-0DB5-CB56-4BC3-528D1EA3890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C1169D9-EF10-46E3-782D-891F3311E153}"/>
              </a:ext>
            </a:extLst>
          </p:cNvPr>
          <p:cNvSpPr>
            <a:spLocks noGrp="1"/>
          </p:cNvSpPr>
          <p:nvPr>
            <p:ph type="title"/>
          </p:nvPr>
        </p:nvSpPr>
        <p:spPr>
          <a:xfrm>
            <a:off x="0" y="0"/>
            <a:ext cx="9144000" cy="1143000"/>
          </a:xfrm>
        </p:spPr>
        <p:txBody>
          <a:bodyPr>
            <a:normAutofit/>
          </a:bodyPr>
          <a:lstStyle/>
          <a:p>
            <a:pPr algn="ctr"/>
            <a:r>
              <a:rPr lang="es-MX" dirty="0"/>
              <a:t>Paso 3: ¡Estimación!</a:t>
            </a:r>
            <a:endParaRPr lang="es-ES" dirty="0"/>
          </a:p>
        </p:txBody>
      </p:sp>
      <p:sp>
        <p:nvSpPr>
          <p:cNvPr id="9" name="8 CuadroTexto">
            <a:extLst>
              <a:ext uri="{FF2B5EF4-FFF2-40B4-BE49-F238E27FC236}">
                <a16:creationId xmlns:a16="http://schemas.microsoft.com/office/drawing/2014/main" id="{2602BAAB-CBB1-485D-E6E6-19C7E97EE4AE}"/>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En segundo plano, </a:t>
            </a:r>
            <a:r>
              <a:rPr lang="es-MX" sz="3200" dirty="0">
                <a:solidFill>
                  <a:srgbClr val="7030A0"/>
                </a:solidFill>
                <a:effectLst/>
                <a:latin typeface="Helvetica" pitchFamily="2" charset="0"/>
              </a:rPr>
              <a:t>DML ajusta tres modelos de aprendizaje automático para calcular estimaciones dessesgadas de los efectos del tratamiento</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Primero, </a:t>
            </a:r>
            <a:r>
              <a:rPr lang="es-MX" sz="3200" dirty="0">
                <a:solidFill>
                  <a:srgbClr val="FFC000"/>
                </a:solidFill>
                <a:effectLst/>
                <a:latin typeface="Helvetica" pitchFamily="2" charset="0"/>
              </a:rPr>
              <a:t>predice el resultado a partir de los controles</a:t>
            </a:r>
            <a:r>
              <a:rPr lang="es-MX" sz="3200" dirty="0">
                <a:solidFill>
                  <a:srgbClr val="161615"/>
                </a:solidFill>
                <a:effectLst/>
                <a:latin typeface="Helvetica" pitchFamily="2" charset="0"/>
              </a:rPr>
              <a:t>. Luego, </a:t>
            </a:r>
            <a:r>
              <a:rPr lang="es-MX" sz="3200" dirty="0">
                <a:solidFill>
                  <a:srgbClr val="00B050"/>
                </a:solidFill>
                <a:effectLst/>
                <a:latin typeface="Helvetica" pitchFamily="2" charset="0"/>
              </a:rPr>
              <a:t>predice el tratamiento a partir de los controles</a:t>
            </a:r>
            <a:r>
              <a:rPr lang="es-MX" sz="3200" dirty="0">
                <a:solidFill>
                  <a:srgbClr val="161615"/>
                </a:solidFill>
                <a:effectLst/>
                <a:latin typeface="Helvetica" pitchFamily="2" charset="0"/>
              </a:rPr>
              <a:t>. Finalmente, </a:t>
            </a:r>
            <a:r>
              <a:rPr lang="es-MX" sz="3200" dirty="0">
                <a:solidFill>
                  <a:srgbClr val="00B0F0"/>
                </a:solidFill>
                <a:effectLst/>
                <a:latin typeface="Helvetica" pitchFamily="2" charset="0"/>
              </a:rPr>
              <a:t>ajusta el modelo que realiza la regresión de los residuos del segundo modelo sobre los residuos del primer modelo</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251912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319AA-2E04-D7CD-C90D-EF2DBA09CC6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3C2B8ED2-8C0F-3633-75C6-705F221995C4}"/>
              </a:ext>
            </a:extLst>
          </p:cNvPr>
          <p:cNvSpPr>
            <a:spLocks noGrp="1"/>
          </p:cNvSpPr>
          <p:nvPr>
            <p:ph type="title"/>
          </p:nvPr>
        </p:nvSpPr>
        <p:spPr/>
        <p:txBody>
          <a:bodyPr/>
          <a:lstStyle/>
          <a:p>
            <a:r>
              <a:rPr lang="es-ES_tradnl" dirty="0"/>
              <a:t>Ecosistema causal de Python</a:t>
            </a:r>
          </a:p>
        </p:txBody>
      </p:sp>
      <p:sp>
        <p:nvSpPr>
          <p:cNvPr id="5" name="Rectángulo 4">
            <a:extLst>
              <a:ext uri="{FF2B5EF4-FFF2-40B4-BE49-F238E27FC236}">
                <a16:creationId xmlns:a16="http://schemas.microsoft.com/office/drawing/2014/main" id="{0A92ADC1-071D-2D11-83F2-2764532BB896}"/>
              </a:ext>
            </a:extLst>
          </p:cNvPr>
          <p:cNvSpPr/>
          <p:nvPr/>
        </p:nvSpPr>
        <p:spPr>
          <a:xfrm>
            <a:off x="183823" y="902864"/>
            <a:ext cx="8776353" cy="4031873"/>
          </a:xfrm>
          <a:prstGeom prst="rect">
            <a:avLst/>
          </a:prstGeom>
        </p:spPr>
        <p:txBody>
          <a:bodyPr wrap="square">
            <a:spAutoFit/>
          </a:bodyPr>
          <a:lstStyle/>
          <a:p>
            <a:pPr algn="just"/>
            <a:r>
              <a:rPr lang="es-MX" sz="3200" dirty="0">
                <a:solidFill>
                  <a:srgbClr val="00B050"/>
                </a:solidFill>
              </a:rPr>
              <a:t>DoubleML</a:t>
            </a:r>
            <a:r>
              <a:rPr lang="es-MX" sz="3200" dirty="0"/>
              <a:t>: Un </a:t>
            </a:r>
            <a:r>
              <a:rPr lang="es-MX" sz="3200" dirty="0">
                <a:solidFill>
                  <a:srgbClr val="00B050"/>
                </a:solidFill>
              </a:rPr>
              <a:t>paquete de Python y R que implementa un conjunto de métodos basados ​​en aprendizaje automático doble (DML)</a:t>
            </a:r>
            <a:r>
              <a:rPr lang="es-MX" sz="3200" dirty="0"/>
              <a:t>.</a:t>
            </a:r>
          </a:p>
          <a:p>
            <a:pPr algn="just"/>
            <a:endParaRPr lang="es-MX" sz="3200" dirty="0"/>
          </a:p>
          <a:p>
            <a:pPr algn="just"/>
            <a:r>
              <a:rPr lang="es-MX" sz="3200" dirty="0">
                <a:solidFill>
                  <a:srgbClr val="0070C0"/>
                </a:solidFill>
              </a:rPr>
              <a:t>DoWhy</a:t>
            </a:r>
            <a:r>
              <a:rPr lang="es-MX" sz="3200" dirty="0"/>
              <a:t>: Un </a:t>
            </a:r>
            <a:r>
              <a:rPr lang="es-MX" sz="3200" dirty="0">
                <a:solidFill>
                  <a:srgbClr val="0070C0"/>
                </a:solidFill>
              </a:rPr>
              <a:t>marco completo para la inferencia causal basada en DAG</a:t>
            </a:r>
            <a:r>
              <a:rPr lang="es-MX" sz="3200" dirty="0"/>
              <a:t>. El descubrimiento causal está en desarrollo.</a:t>
            </a:r>
          </a:p>
        </p:txBody>
      </p:sp>
    </p:spTree>
    <p:extLst>
      <p:ext uri="{BB962C8B-B14F-4D97-AF65-F5344CB8AC3E}">
        <p14:creationId xmlns:p14="http://schemas.microsoft.com/office/powerpoint/2010/main" val="22621654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E8A56-A5D3-0E2F-9CD9-BEC6917AF9A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BDEA3E2-E6F5-A052-5C83-1B670B435FD1}"/>
              </a:ext>
            </a:extLst>
          </p:cNvPr>
          <p:cNvSpPr>
            <a:spLocks noGrp="1"/>
          </p:cNvSpPr>
          <p:nvPr>
            <p:ph type="title"/>
          </p:nvPr>
        </p:nvSpPr>
        <p:spPr>
          <a:xfrm>
            <a:off x="0" y="0"/>
            <a:ext cx="9144000" cy="1143000"/>
          </a:xfrm>
        </p:spPr>
        <p:txBody>
          <a:bodyPr>
            <a:normAutofit/>
          </a:bodyPr>
          <a:lstStyle/>
          <a:p>
            <a:pPr algn="ctr"/>
            <a:r>
              <a:rPr lang="es-MX" dirty="0"/>
              <a:t>Paso 3: ¡Estimación!</a:t>
            </a:r>
            <a:endParaRPr lang="es-ES" dirty="0"/>
          </a:p>
        </p:txBody>
      </p:sp>
      <p:sp>
        <p:nvSpPr>
          <p:cNvPr id="9" name="8 CuadroTexto">
            <a:extLst>
              <a:ext uri="{FF2B5EF4-FFF2-40B4-BE49-F238E27FC236}">
                <a16:creationId xmlns:a16="http://schemas.microsoft.com/office/drawing/2014/main" id="{F5B5C845-6D23-D6B2-6881-DFE90CF4A3DA}"/>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0070C0"/>
                </a:solidFill>
                <a:effectLst/>
                <a:latin typeface="Helvetica" pitchFamily="2" charset="0"/>
              </a:rPr>
              <a:t>estimate = model.estimate_effect(</a:t>
            </a:r>
          </a:p>
          <a:p>
            <a:pPr algn="just"/>
            <a:r>
              <a:rPr lang="es-MX" sz="3200" dirty="0">
                <a:solidFill>
                  <a:srgbClr val="0070C0"/>
                </a:solidFill>
                <a:effectLst/>
                <a:latin typeface="Helvetica" pitchFamily="2" charset="0"/>
              </a:rPr>
              <a:t>identified_estimand=estimand,</a:t>
            </a:r>
          </a:p>
          <a:p>
            <a:pPr algn="just"/>
            <a:r>
              <a:rPr lang="es-MX" sz="3200" dirty="0">
                <a:solidFill>
                  <a:srgbClr val="0070C0"/>
                </a:solidFill>
                <a:effectLst/>
                <a:latin typeface="Helvetica" pitchFamily="2" charset="0"/>
              </a:rPr>
              <a:t>method_name='backdoor.econml.dml.DML',</a:t>
            </a:r>
          </a:p>
          <a:p>
            <a:pPr algn="just"/>
            <a:r>
              <a:rPr lang="es-MX" sz="3200" dirty="0">
                <a:solidFill>
                  <a:srgbClr val="0070C0"/>
                </a:solidFill>
                <a:effectLst/>
                <a:latin typeface="Helvetica" pitchFamily="2" charset="0"/>
              </a:rPr>
              <a:t>method_params={</a:t>
            </a:r>
          </a:p>
          <a:p>
            <a:pPr algn="just"/>
            <a:r>
              <a:rPr lang="es-MX" sz="3200" dirty="0">
                <a:solidFill>
                  <a:srgbClr val="0070C0"/>
                </a:solidFill>
                <a:effectLst/>
                <a:latin typeface="Helvetica" pitchFamily="2" charset="0"/>
              </a:rPr>
              <a:t>'init_params': {</a:t>
            </a:r>
          </a:p>
          <a:p>
            <a:pPr algn="just"/>
            <a:r>
              <a:rPr lang="es-MX" sz="3200" dirty="0">
                <a:solidFill>
                  <a:srgbClr val="0070C0"/>
                </a:solidFill>
                <a:effectLst/>
                <a:latin typeface="Helvetica" pitchFamily="2" charset="0"/>
              </a:rPr>
              <a:t>'model_y': GradientBoostingRegressor(),</a:t>
            </a:r>
          </a:p>
          <a:p>
            <a:pPr algn="just"/>
            <a:r>
              <a:rPr lang="es-MX" sz="3200" dirty="0">
                <a:solidFill>
                  <a:srgbClr val="0070C0"/>
                </a:solidFill>
                <a:effectLst/>
                <a:latin typeface="Helvetica" pitchFamily="2" charset="0"/>
              </a:rPr>
              <a:t>'model_t': GradientBoostingRegressor(),</a:t>
            </a:r>
          </a:p>
          <a:p>
            <a:pPr algn="just"/>
            <a:r>
              <a:rPr lang="es-MX" sz="3200" dirty="0">
                <a:solidFill>
                  <a:srgbClr val="0070C0"/>
                </a:solidFill>
                <a:effectLst/>
                <a:latin typeface="Helvetica" pitchFamily="2" charset="0"/>
              </a:rPr>
              <a:t>'model_final': LassoCV(fit_intercept=False),</a:t>
            </a:r>
          </a:p>
          <a:p>
            <a:pPr algn="just"/>
            <a:r>
              <a:rPr lang="es-MX" sz="3200" dirty="0">
                <a:solidFill>
                  <a:srgbClr val="0070C0"/>
                </a:solidFill>
                <a:effectLst/>
                <a:latin typeface="Helvetica" pitchFamily="2" charset="0"/>
              </a:rPr>
              <a:t>},</a:t>
            </a:r>
          </a:p>
          <a:p>
            <a:pPr algn="just"/>
            <a:r>
              <a:rPr lang="es-MX" sz="3200" dirty="0">
                <a:solidFill>
                  <a:srgbClr val="0070C0"/>
                </a:solidFill>
                <a:effectLst/>
                <a:latin typeface="Helvetica" pitchFamily="2" charset="0"/>
              </a:rPr>
              <a:t>'fit_params': {}}</a:t>
            </a:r>
          </a:p>
          <a:p>
            <a:pPr algn="just"/>
            <a:r>
              <a:rPr lang="es-MX" sz="3200" dirty="0">
                <a:solidFill>
                  <a:srgbClr val="0070C0"/>
                </a:solidFill>
                <a:effectLst/>
                <a:latin typeface="Helvetica" pitchFamily="2" charset="0"/>
              </a:rPr>
              <a:t>)</a:t>
            </a:r>
          </a:p>
        </p:txBody>
      </p:sp>
    </p:spTree>
    <p:extLst>
      <p:ext uri="{BB962C8B-B14F-4D97-AF65-F5344CB8AC3E}">
        <p14:creationId xmlns:p14="http://schemas.microsoft.com/office/powerpoint/2010/main" val="7032961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68EED-3B21-6821-D5D4-33FDEE96493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DFFD650-86B6-79E8-E98A-2EAC985A66EB}"/>
              </a:ext>
            </a:extLst>
          </p:cNvPr>
          <p:cNvSpPr>
            <a:spLocks noGrp="1"/>
          </p:cNvSpPr>
          <p:nvPr>
            <p:ph type="title"/>
          </p:nvPr>
        </p:nvSpPr>
        <p:spPr>
          <a:xfrm>
            <a:off x="0" y="0"/>
            <a:ext cx="9144000" cy="1143000"/>
          </a:xfrm>
        </p:spPr>
        <p:txBody>
          <a:bodyPr>
            <a:normAutofit/>
          </a:bodyPr>
          <a:lstStyle/>
          <a:p>
            <a:pPr algn="ctr"/>
            <a:r>
              <a:rPr lang="es-MX" dirty="0"/>
              <a:t>Paso 3: ¡Estimación!</a:t>
            </a:r>
            <a:endParaRPr lang="es-MX" sz="4400" dirty="0">
              <a:effectLst/>
              <a:latin typeface="Helvetica" pitchFamily="2" charset="0"/>
            </a:endParaRPr>
          </a:p>
        </p:txBody>
      </p:sp>
      <p:sp>
        <p:nvSpPr>
          <p:cNvPr id="9" name="8 CuadroTexto">
            <a:extLst>
              <a:ext uri="{FF2B5EF4-FFF2-40B4-BE49-F238E27FC236}">
                <a16:creationId xmlns:a16="http://schemas.microsoft.com/office/drawing/2014/main" id="{B428C96D-5B0C-4786-D552-073C089330A3}"/>
              </a:ext>
            </a:extLst>
          </p:cNvPr>
          <p:cNvSpPr txBox="1"/>
          <p:nvPr/>
        </p:nvSpPr>
        <p:spPr>
          <a:xfrm>
            <a:off x="185057" y="1143000"/>
            <a:ext cx="8752114" cy="5509200"/>
          </a:xfrm>
          <a:prstGeom prst="rect">
            <a:avLst/>
          </a:prstGeom>
          <a:noFill/>
        </p:spPr>
        <p:txBody>
          <a:bodyPr wrap="square" rtlCol="0">
            <a:spAutoFit/>
          </a:bodyPr>
          <a:lstStyle/>
          <a:p>
            <a:pPr marL="514350" indent="-514350" algn="just">
              <a:buFont typeface="+mj-lt"/>
              <a:buAutoNum type="arabicPeriod"/>
            </a:pPr>
            <a:r>
              <a:rPr lang="es-MX" sz="3200" dirty="0">
                <a:effectLst/>
                <a:latin typeface="Helvetica" pitchFamily="2" charset="0"/>
              </a:rPr>
              <a:t>Primero, </a:t>
            </a:r>
            <a:r>
              <a:rPr lang="es-MX" sz="3200" dirty="0">
                <a:solidFill>
                  <a:srgbClr val="0070C0"/>
                </a:solidFill>
                <a:effectLst/>
                <a:latin typeface="Helvetica" pitchFamily="2" charset="0"/>
              </a:rPr>
              <a:t>proporcionamos el método estimate_effect() con el estimado</a:t>
            </a:r>
            <a:r>
              <a:rPr lang="es-MX" sz="3200" dirty="0">
                <a:effectLst/>
                <a:latin typeface="Helvetica" pitchFamily="2" charset="0"/>
              </a:rPr>
              <a:t>.</a:t>
            </a:r>
          </a:p>
          <a:p>
            <a:pPr marL="514350" indent="-514350" algn="just">
              <a:buFont typeface="+mj-lt"/>
              <a:buAutoNum type="arabicPeriod"/>
            </a:pPr>
            <a:endParaRPr lang="es-MX" sz="3200" dirty="0">
              <a:latin typeface="Helvetica" pitchFamily="2" charset="0"/>
            </a:endParaRPr>
          </a:p>
          <a:p>
            <a:pPr marL="514350" indent="-514350" algn="just">
              <a:buFont typeface="+mj-lt"/>
              <a:buAutoNum type="arabicPeriod"/>
            </a:pPr>
            <a:r>
              <a:rPr lang="es-MX" sz="3200" dirty="0">
                <a:effectLst/>
                <a:latin typeface="Helvetica" pitchFamily="2" charset="0"/>
              </a:rPr>
              <a:t>Después, indicamos el método que queremos usar. </a:t>
            </a:r>
            <a:r>
              <a:rPr lang="es-MX" sz="3200" dirty="0">
                <a:solidFill>
                  <a:schemeClr val="accent6">
                    <a:lumMod val="75000"/>
                  </a:schemeClr>
                </a:solidFill>
                <a:effectLst/>
                <a:latin typeface="Helvetica" pitchFamily="2" charset="0"/>
              </a:rPr>
              <a:t>Aquí, elegimos uno de los estimadores DML de EconML</a:t>
            </a:r>
            <a:r>
              <a:rPr lang="es-MX" sz="3200" dirty="0">
                <a:effectLst/>
                <a:latin typeface="Helvetica" pitchFamily="2" charset="0"/>
              </a:rPr>
              <a:t>. Como puede ver, ni siquiera importamos EconML en nuestra sesión. </a:t>
            </a:r>
            <a:r>
              <a:rPr lang="es-MX" sz="3200" dirty="0">
                <a:solidFill>
                  <a:schemeClr val="accent6">
                    <a:lumMod val="75000"/>
                  </a:schemeClr>
                </a:solidFill>
                <a:effectLst/>
                <a:latin typeface="Helvetica" pitchFamily="2" charset="0"/>
              </a:rPr>
              <a:t>En su lugar, pasamos la cadena 'backdoor.econml.dml.DML'. </a:t>
            </a:r>
            <a:r>
              <a:rPr lang="es-MX" sz="3200" dirty="0">
                <a:effectLst/>
                <a:latin typeface="Helvetica" pitchFamily="2" charset="0"/>
              </a:rPr>
              <a:t>Este es un ejemplo de la profunda integración entre DoWhy y EconML.</a:t>
            </a:r>
            <a:endParaRPr lang="es-MX" sz="3200" dirty="0">
              <a:solidFill>
                <a:srgbClr val="C00000"/>
              </a:solidFill>
              <a:effectLst/>
              <a:latin typeface="Helvetica" pitchFamily="2" charset="0"/>
            </a:endParaRPr>
          </a:p>
        </p:txBody>
      </p:sp>
    </p:spTree>
    <p:extLst>
      <p:ext uri="{BB962C8B-B14F-4D97-AF65-F5344CB8AC3E}">
        <p14:creationId xmlns:p14="http://schemas.microsoft.com/office/powerpoint/2010/main" val="9077661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9BE0E-4148-A6AD-5293-2CE06FB3ED9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DF339DE-C683-95AB-CF86-125262C8A182}"/>
              </a:ext>
            </a:extLst>
          </p:cNvPr>
          <p:cNvSpPr>
            <a:spLocks noGrp="1"/>
          </p:cNvSpPr>
          <p:nvPr>
            <p:ph type="title"/>
          </p:nvPr>
        </p:nvSpPr>
        <p:spPr>
          <a:xfrm>
            <a:off x="0" y="0"/>
            <a:ext cx="9144000" cy="1143000"/>
          </a:xfrm>
        </p:spPr>
        <p:txBody>
          <a:bodyPr>
            <a:normAutofit/>
          </a:bodyPr>
          <a:lstStyle/>
          <a:p>
            <a:pPr algn="ctr"/>
            <a:r>
              <a:rPr lang="es-MX" dirty="0"/>
              <a:t>Paso 3: ¡Estimación!</a:t>
            </a:r>
            <a:endParaRPr lang="es-MX" sz="4400" dirty="0">
              <a:effectLst/>
              <a:latin typeface="Helvetica" pitchFamily="2" charset="0"/>
            </a:endParaRPr>
          </a:p>
        </p:txBody>
      </p:sp>
      <p:sp>
        <p:nvSpPr>
          <p:cNvPr id="9" name="8 CuadroTexto">
            <a:extLst>
              <a:ext uri="{FF2B5EF4-FFF2-40B4-BE49-F238E27FC236}">
                <a16:creationId xmlns:a16="http://schemas.microsoft.com/office/drawing/2014/main" id="{F868F738-24E9-ACF8-16B3-B82A9B296CEE}"/>
              </a:ext>
            </a:extLst>
          </p:cNvPr>
          <p:cNvSpPr txBox="1"/>
          <p:nvPr/>
        </p:nvSpPr>
        <p:spPr>
          <a:xfrm>
            <a:off x="185057" y="1143000"/>
            <a:ext cx="8752114" cy="5016758"/>
          </a:xfrm>
          <a:prstGeom prst="rect">
            <a:avLst/>
          </a:prstGeom>
          <a:noFill/>
        </p:spPr>
        <p:txBody>
          <a:bodyPr wrap="square" rtlCol="0">
            <a:spAutoFit/>
          </a:bodyPr>
          <a:lstStyle/>
          <a:p>
            <a:pPr marL="514350" indent="-514350" algn="just">
              <a:buFont typeface="+mj-lt"/>
              <a:buAutoNum type="arabicPeriod" startAt="3"/>
            </a:pPr>
            <a:r>
              <a:rPr lang="es-MX" sz="3200" dirty="0">
                <a:effectLst/>
                <a:latin typeface="Helvetica" pitchFamily="2" charset="0"/>
              </a:rPr>
              <a:t>Después, </a:t>
            </a:r>
            <a:r>
              <a:rPr lang="es-MX" sz="3200" dirty="0">
                <a:solidFill>
                  <a:srgbClr val="92D050"/>
                </a:solidFill>
                <a:effectLst/>
                <a:latin typeface="Helvetica" pitchFamily="2" charset="0"/>
              </a:rPr>
              <a:t>definimos los modelos que queremos usar para cada una de las tres etapas de la estimación DML. Usamos solo modelos de regresión, ya que tanto el tratamiento como el resultado son continuos</a:t>
            </a:r>
            <a:r>
              <a:rPr lang="es-MX" sz="3200" dirty="0">
                <a:effectLst/>
                <a:latin typeface="Helvetica" pitchFamily="2" charset="0"/>
              </a:rPr>
              <a:t>.</a:t>
            </a:r>
          </a:p>
          <a:p>
            <a:pPr marL="514350" indent="-514350" algn="just">
              <a:buFont typeface="+mj-lt"/>
              <a:buAutoNum type="arabicPeriod" startAt="3"/>
            </a:pPr>
            <a:endParaRPr lang="es-MX" sz="3200" dirty="0">
              <a:latin typeface="Helvetica" pitchFamily="2" charset="0"/>
            </a:endParaRPr>
          </a:p>
          <a:p>
            <a:pPr marL="514350" indent="-514350" algn="just">
              <a:buFont typeface="+mj-lt"/>
              <a:buAutoNum type="arabicPeriod" startAt="3"/>
            </a:pPr>
            <a:r>
              <a:rPr lang="es-MX" sz="3200" dirty="0">
                <a:effectLst/>
                <a:latin typeface="Helvetica" pitchFamily="2" charset="0"/>
              </a:rPr>
              <a:t>Dejamos </a:t>
            </a:r>
            <a:r>
              <a:rPr lang="es-MX" sz="3200" dirty="0">
                <a:solidFill>
                  <a:srgbClr val="C00000"/>
                </a:solidFill>
                <a:effectLst/>
                <a:latin typeface="Helvetica" pitchFamily="2" charset="0"/>
              </a:rPr>
              <a:t>el diccionario fit_params vacío porque no queríamos especificar ningún parámetro inicial para nuestros modelos</a:t>
            </a:r>
            <a:r>
              <a:rPr lang="es-MX" sz="3200" dirty="0">
                <a:effectLst/>
                <a:latin typeface="Helvetica" pitchFamily="2" charset="0"/>
              </a:rPr>
              <a:t>.</a:t>
            </a:r>
            <a:endParaRPr lang="es-MX" sz="3200" dirty="0">
              <a:solidFill>
                <a:srgbClr val="C00000"/>
              </a:solidFill>
              <a:effectLst/>
              <a:latin typeface="Helvetica" pitchFamily="2" charset="0"/>
            </a:endParaRPr>
          </a:p>
        </p:txBody>
      </p:sp>
    </p:spTree>
    <p:extLst>
      <p:ext uri="{BB962C8B-B14F-4D97-AF65-F5344CB8AC3E}">
        <p14:creationId xmlns:p14="http://schemas.microsoft.com/office/powerpoint/2010/main" val="25173903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6839D-E632-120D-672D-11D7827CF26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C18A46C-DB49-0465-D057-1759272488FE}"/>
              </a:ext>
            </a:extLst>
          </p:cNvPr>
          <p:cNvSpPr>
            <a:spLocks noGrp="1"/>
          </p:cNvSpPr>
          <p:nvPr>
            <p:ph type="title"/>
          </p:nvPr>
        </p:nvSpPr>
        <p:spPr>
          <a:xfrm>
            <a:off x="0" y="0"/>
            <a:ext cx="9144000" cy="1143000"/>
          </a:xfrm>
        </p:spPr>
        <p:txBody>
          <a:bodyPr>
            <a:normAutofit/>
          </a:bodyPr>
          <a:lstStyle/>
          <a:p>
            <a:pPr algn="ctr"/>
            <a:r>
              <a:rPr lang="es-MX" dirty="0"/>
              <a:t>Paso 3: ¡Estimación!</a:t>
            </a:r>
            <a:endParaRPr lang="es-ES" dirty="0"/>
          </a:p>
        </p:txBody>
      </p:sp>
      <p:sp>
        <p:nvSpPr>
          <p:cNvPr id="9" name="8 CuadroTexto">
            <a:extLst>
              <a:ext uri="{FF2B5EF4-FFF2-40B4-BE49-F238E27FC236}">
                <a16:creationId xmlns:a16="http://schemas.microsoft.com/office/drawing/2014/main" id="{3824E07A-652A-1C15-6B9C-5B792ECD0DB2}"/>
              </a:ext>
            </a:extLst>
          </p:cNvPr>
          <p:cNvSpPr txBox="1"/>
          <p:nvPr/>
        </p:nvSpPr>
        <p:spPr>
          <a:xfrm>
            <a:off x="185057" y="1143000"/>
            <a:ext cx="8752114" cy="3539430"/>
          </a:xfrm>
          <a:prstGeom prst="rect">
            <a:avLst/>
          </a:prstGeom>
          <a:noFill/>
        </p:spPr>
        <p:txBody>
          <a:bodyPr wrap="square" rtlCol="0">
            <a:spAutoFit/>
          </a:bodyPr>
          <a:lstStyle/>
          <a:p>
            <a:pPr algn="just"/>
            <a:r>
              <a:rPr lang="es-MX" sz="3200" dirty="0">
                <a:effectLst/>
                <a:latin typeface="Helvetica" pitchFamily="2" charset="0"/>
              </a:rPr>
              <a:t>Veamos qué tan bien DML gestionó la tarea:</a:t>
            </a:r>
          </a:p>
          <a:p>
            <a:pPr algn="just"/>
            <a:r>
              <a:rPr lang="es-MX" sz="3200" dirty="0">
                <a:solidFill>
                  <a:srgbClr val="FFC000"/>
                </a:solidFill>
                <a:effectLst/>
                <a:latin typeface="Helvetica" pitchFamily="2" charset="0"/>
              </a:rPr>
              <a:t>print(f'Estimación del efecto causal (DML): {estimate.value}’)</a:t>
            </a:r>
          </a:p>
          <a:p>
            <a:pPr algn="just"/>
            <a:endParaRPr lang="es-MX" sz="3200" dirty="0">
              <a:effectLst/>
              <a:latin typeface="Helvetica" pitchFamily="2" charset="0"/>
            </a:endParaRPr>
          </a:p>
          <a:p>
            <a:pPr algn="just"/>
            <a:r>
              <a:rPr lang="es-MX" sz="3200" dirty="0">
                <a:effectLst/>
                <a:latin typeface="Helvetica" pitchFamily="2" charset="0"/>
              </a:rPr>
              <a:t>Esto genera el siguiente resultado:</a:t>
            </a:r>
          </a:p>
          <a:p>
            <a:pPr algn="just"/>
            <a:r>
              <a:rPr lang="es-MX" sz="3200" dirty="0">
                <a:solidFill>
                  <a:srgbClr val="FFC000"/>
                </a:solidFill>
                <a:effectLst/>
                <a:latin typeface="Helvetica" pitchFamily="2" charset="0"/>
              </a:rPr>
              <a:t>Estimación del efecto causal (DML): 0.6998599202773215</a:t>
            </a:r>
          </a:p>
        </p:txBody>
      </p:sp>
    </p:spTree>
    <p:extLst>
      <p:ext uri="{BB962C8B-B14F-4D97-AF65-F5344CB8AC3E}">
        <p14:creationId xmlns:p14="http://schemas.microsoft.com/office/powerpoint/2010/main" val="6033536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67AF9-E69F-3562-92FF-ED5D729A3D0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DD52DEB-7F79-6B11-102B-D74EE13E19DD}"/>
              </a:ext>
            </a:extLst>
          </p:cNvPr>
          <p:cNvSpPr>
            <a:spLocks noGrp="1"/>
          </p:cNvSpPr>
          <p:nvPr>
            <p:ph type="title"/>
          </p:nvPr>
        </p:nvSpPr>
        <p:spPr>
          <a:xfrm>
            <a:off x="0" y="0"/>
            <a:ext cx="9144000" cy="1143000"/>
          </a:xfrm>
        </p:spPr>
        <p:txBody>
          <a:bodyPr>
            <a:normAutofit/>
          </a:bodyPr>
          <a:lstStyle/>
          <a:p>
            <a:pPr algn="ctr"/>
            <a:r>
              <a:rPr lang="es-MX" dirty="0"/>
              <a:t>Paso 3: ¡Estimación!</a:t>
            </a:r>
            <a:endParaRPr lang="es-ES" dirty="0"/>
          </a:p>
        </p:txBody>
      </p:sp>
      <p:sp>
        <p:nvSpPr>
          <p:cNvPr id="9" name="8 CuadroTexto">
            <a:extLst>
              <a:ext uri="{FF2B5EF4-FFF2-40B4-BE49-F238E27FC236}">
                <a16:creationId xmlns:a16="http://schemas.microsoft.com/office/drawing/2014/main" id="{091DDC76-2754-461D-4853-82281A468516}"/>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FFC000"/>
                </a:solidFill>
                <a:effectLst/>
                <a:latin typeface="Helvetica" pitchFamily="2" charset="0"/>
              </a:rPr>
              <a:t>¡Buen trabajo! El efecto real es 0.7, ¡así que estamos muy cerca!</a:t>
            </a:r>
          </a:p>
          <a:p>
            <a:pPr algn="just"/>
            <a:endParaRPr lang="es-MX" sz="3200" dirty="0">
              <a:effectLst/>
              <a:latin typeface="Helvetica" pitchFamily="2" charset="0"/>
            </a:endParaRPr>
          </a:p>
          <a:p>
            <a:pPr algn="just"/>
            <a:r>
              <a:rPr lang="es-MX" sz="3200" dirty="0">
                <a:effectLst/>
                <a:latin typeface="Helvetica" pitchFamily="2" charset="0"/>
              </a:rPr>
              <a:t>Antes de continuar, veamos un modelo más simple en acción.</a:t>
            </a:r>
          </a:p>
          <a:p>
            <a:pPr algn="just"/>
            <a:endParaRPr lang="es-MX" sz="3200" dirty="0">
              <a:effectLst/>
              <a:latin typeface="Helvetica" pitchFamily="2" charset="0"/>
            </a:endParaRPr>
          </a:p>
          <a:p>
            <a:pPr algn="just"/>
            <a:r>
              <a:rPr lang="es-MX" sz="3200" dirty="0">
                <a:solidFill>
                  <a:srgbClr val="00B050"/>
                </a:solidFill>
                <a:effectLst/>
                <a:latin typeface="Helvetica" pitchFamily="2" charset="0"/>
              </a:rPr>
              <a:t>Una regresión lineal simple probablemente sería suficiente para modelar nuestro problema en esta sección</a:t>
            </a:r>
            <a:r>
              <a:rPr lang="es-MX" sz="3200" dirty="0">
                <a:effectLst/>
                <a:latin typeface="Helvetica" pitchFamily="2" charset="0"/>
              </a:rPr>
              <a:t>.</a:t>
            </a:r>
          </a:p>
        </p:txBody>
      </p:sp>
    </p:spTree>
    <p:extLst>
      <p:ext uri="{BB962C8B-B14F-4D97-AF65-F5344CB8AC3E}">
        <p14:creationId xmlns:p14="http://schemas.microsoft.com/office/powerpoint/2010/main" val="38217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83262-6B8A-D4EB-1781-0D7FBFCCB26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416755D-22CE-8CD3-5596-897A8A1F3467}"/>
              </a:ext>
            </a:extLst>
          </p:cNvPr>
          <p:cNvSpPr>
            <a:spLocks noGrp="1"/>
          </p:cNvSpPr>
          <p:nvPr>
            <p:ph type="title"/>
          </p:nvPr>
        </p:nvSpPr>
        <p:spPr>
          <a:xfrm>
            <a:off x="0" y="0"/>
            <a:ext cx="9144000" cy="1143000"/>
          </a:xfrm>
        </p:spPr>
        <p:txBody>
          <a:bodyPr>
            <a:normAutofit/>
          </a:bodyPr>
          <a:lstStyle/>
          <a:p>
            <a:pPr algn="ctr"/>
            <a:r>
              <a:rPr lang="es-MX" dirty="0"/>
              <a:t>Paso 3: ¡Estimación!</a:t>
            </a:r>
            <a:endParaRPr lang="es-ES" dirty="0"/>
          </a:p>
        </p:txBody>
      </p:sp>
      <p:sp>
        <p:nvSpPr>
          <p:cNvPr id="9" name="8 CuadroTexto">
            <a:extLst>
              <a:ext uri="{FF2B5EF4-FFF2-40B4-BE49-F238E27FC236}">
                <a16:creationId xmlns:a16="http://schemas.microsoft.com/office/drawing/2014/main" id="{B69AC7ED-9703-ED44-8FE4-1C8593DD8353}"/>
              </a:ext>
            </a:extLst>
          </p:cNvPr>
          <p:cNvSpPr txBox="1"/>
          <p:nvPr/>
        </p:nvSpPr>
        <p:spPr>
          <a:xfrm>
            <a:off x="185057" y="1143000"/>
            <a:ext cx="8752114" cy="4524315"/>
          </a:xfrm>
          <a:prstGeom prst="rect">
            <a:avLst/>
          </a:prstGeom>
          <a:noFill/>
        </p:spPr>
        <p:txBody>
          <a:bodyPr wrap="square" rtlCol="0">
            <a:spAutoFit/>
          </a:bodyPr>
          <a:lstStyle/>
          <a:p>
            <a:pPr algn="just"/>
            <a:r>
              <a:rPr lang="es-MX" sz="3200" dirty="0">
                <a:effectLst/>
                <a:latin typeface="Helvetica" pitchFamily="2" charset="0"/>
              </a:rPr>
              <a:t>A modo de comparación, veamos los resultados de la regresión lineal:</a:t>
            </a:r>
          </a:p>
          <a:p>
            <a:pPr algn="just"/>
            <a:endParaRPr lang="es-MX" sz="3200" dirty="0">
              <a:effectLst/>
              <a:latin typeface="Helvetica" pitchFamily="2" charset="0"/>
            </a:endParaRPr>
          </a:p>
          <a:p>
            <a:pPr algn="just"/>
            <a:r>
              <a:rPr lang="es-MX" sz="3200" dirty="0">
                <a:solidFill>
                  <a:srgbClr val="FFC000"/>
                </a:solidFill>
                <a:effectLst/>
                <a:latin typeface="Helvetica" pitchFamily="2" charset="0"/>
              </a:rPr>
              <a:t>estimate_lr = model.estimate_effect(</a:t>
            </a:r>
          </a:p>
          <a:p>
            <a:pPr algn="just"/>
            <a:r>
              <a:rPr lang="es-MX" sz="3200" dirty="0">
                <a:solidFill>
                  <a:srgbClr val="FFC000"/>
                </a:solidFill>
                <a:effectLst/>
                <a:latin typeface="Helvetica" pitchFamily="2" charset="0"/>
              </a:rPr>
              <a:t>identified_estimand=estimand,</a:t>
            </a:r>
          </a:p>
          <a:p>
            <a:pPr algn="just"/>
            <a:r>
              <a:rPr lang="es-MX" sz="3200" dirty="0">
                <a:solidFill>
                  <a:srgbClr val="FFC000"/>
                </a:solidFill>
                <a:effectLst/>
                <a:latin typeface="Helvetica" pitchFamily="2" charset="0"/>
              </a:rPr>
              <a:t>method_name='backdoor.linear_regression')</a:t>
            </a:r>
          </a:p>
          <a:p>
            <a:pPr algn="just"/>
            <a:r>
              <a:rPr lang="es-MX" sz="3200" dirty="0">
                <a:solidFill>
                  <a:srgbClr val="FFC000"/>
                </a:solidFill>
                <a:effectLst/>
                <a:latin typeface="Helvetica" pitchFamily="2" charset="0"/>
              </a:rPr>
              <a:t>print(f'Estimate of causal effect (linear regression): {</a:t>
            </a:r>
          </a:p>
          <a:p>
            <a:pPr algn="just"/>
            <a:r>
              <a:rPr lang="es-MX" sz="3200" dirty="0">
                <a:solidFill>
                  <a:srgbClr val="FFC000"/>
                </a:solidFill>
                <a:effectLst/>
                <a:latin typeface="Helvetica" pitchFamily="2" charset="0"/>
              </a:rPr>
              <a:t>estimate_lr.value}')</a:t>
            </a:r>
          </a:p>
        </p:txBody>
      </p:sp>
    </p:spTree>
    <p:extLst>
      <p:ext uri="{BB962C8B-B14F-4D97-AF65-F5344CB8AC3E}">
        <p14:creationId xmlns:p14="http://schemas.microsoft.com/office/powerpoint/2010/main" val="41292035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C9C52-F13E-BD4D-C41C-54EC69CCCDA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8CCFC1E-3351-8340-00B7-26CD6173383F}"/>
              </a:ext>
            </a:extLst>
          </p:cNvPr>
          <p:cNvSpPr>
            <a:spLocks noGrp="1"/>
          </p:cNvSpPr>
          <p:nvPr>
            <p:ph type="title"/>
          </p:nvPr>
        </p:nvSpPr>
        <p:spPr>
          <a:xfrm>
            <a:off x="0" y="0"/>
            <a:ext cx="9144000" cy="1143000"/>
          </a:xfrm>
        </p:spPr>
        <p:txBody>
          <a:bodyPr>
            <a:normAutofit/>
          </a:bodyPr>
          <a:lstStyle/>
          <a:p>
            <a:pPr algn="ctr"/>
            <a:r>
              <a:rPr lang="es-MX" dirty="0"/>
              <a:t>Paso 3: ¡Estimación!</a:t>
            </a:r>
            <a:endParaRPr lang="es-ES" dirty="0"/>
          </a:p>
        </p:txBody>
      </p:sp>
      <p:sp>
        <p:nvSpPr>
          <p:cNvPr id="9" name="8 CuadroTexto">
            <a:extLst>
              <a:ext uri="{FF2B5EF4-FFF2-40B4-BE49-F238E27FC236}">
                <a16:creationId xmlns:a16="http://schemas.microsoft.com/office/drawing/2014/main" id="{9D961AB2-7DF8-F5A8-74DC-9F62FE0E9BB1}"/>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Esto nos da lo siguiente:</a:t>
            </a:r>
          </a:p>
          <a:p>
            <a:pPr algn="just"/>
            <a:r>
              <a:rPr lang="es-MX" sz="3200" dirty="0">
                <a:solidFill>
                  <a:srgbClr val="92D050"/>
                </a:solidFill>
                <a:effectLst/>
                <a:latin typeface="Helvetica" pitchFamily="2" charset="0"/>
              </a:rPr>
              <a:t>Estimación del efecto causal (regresión lineal): 0.688147600764658</a:t>
            </a:r>
          </a:p>
          <a:p>
            <a:pPr algn="just"/>
            <a:endParaRPr lang="es-MX" sz="3200" dirty="0">
              <a:effectLst/>
              <a:latin typeface="Helvetica" pitchFamily="2" charset="0"/>
            </a:endParaRPr>
          </a:p>
          <a:p>
            <a:pPr algn="just"/>
            <a:r>
              <a:rPr lang="es-MX" sz="3200" dirty="0">
                <a:effectLst/>
                <a:latin typeface="Helvetica" pitchFamily="2" charset="0"/>
              </a:rPr>
              <a:t>En esta comparación, un modelo </a:t>
            </a:r>
            <a:r>
              <a:rPr lang="es-MX" sz="3200" dirty="0">
                <a:solidFill>
                  <a:srgbClr val="FFC000"/>
                </a:solidFill>
                <a:effectLst/>
                <a:latin typeface="Helvetica" pitchFamily="2" charset="0"/>
              </a:rPr>
              <a:t>DML complejo tuvo un rendimiento ligeramente mejor que una regresión lineal simple</a:t>
            </a:r>
            <a:r>
              <a:rPr lang="es-MX" sz="3200" dirty="0">
                <a:effectLst/>
                <a:latin typeface="Helvetica" pitchFamily="2" charset="0"/>
              </a:rPr>
              <a:t>, pero es difícil determinar si este </a:t>
            </a:r>
            <a:r>
              <a:rPr lang="es-MX" sz="3200" dirty="0">
                <a:solidFill>
                  <a:srgbClr val="7030A0"/>
                </a:solidFill>
                <a:effectLst/>
                <a:latin typeface="Helvetica" pitchFamily="2" charset="0"/>
              </a:rPr>
              <a:t>efecto es algo más que ruido </a:t>
            </a:r>
            <a:r>
              <a:rPr lang="es-MX" sz="3200" dirty="0">
                <a:effectLst/>
                <a:latin typeface="Helvetica" pitchFamily="2" charset="0"/>
              </a:rPr>
              <a:t>(puede reajustar ambos modelos un par de veces para comprobar la estabilidad de estos resultados; …</a:t>
            </a:r>
          </a:p>
        </p:txBody>
      </p:sp>
    </p:spTree>
    <p:extLst>
      <p:ext uri="{BB962C8B-B14F-4D97-AF65-F5344CB8AC3E}">
        <p14:creationId xmlns:p14="http://schemas.microsoft.com/office/powerpoint/2010/main" val="6726795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E33FF-0941-2783-7042-0B9A8CD601E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64EA6E8-C29D-FDAE-B2DE-8A4DB1F8B019}"/>
              </a:ext>
            </a:extLst>
          </p:cNvPr>
          <p:cNvSpPr>
            <a:spLocks noGrp="1"/>
          </p:cNvSpPr>
          <p:nvPr>
            <p:ph type="title"/>
          </p:nvPr>
        </p:nvSpPr>
        <p:spPr>
          <a:xfrm>
            <a:off x="0" y="0"/>
            <a:ext cx="9144000" cy="1143000"/>
          </a:xfrm>
        </p:spPr>
        <p:txBody>
          <a:bodyPr>
            <a:normAutofit/>
          </a:bodyPr>
          <a:lstStyle/>
          <a:p>
            <a:pPr algn="ctr"/>
            <a:r>
              <a:rPr lang="es-MX" dirty="0"/>
              <a:t>Paso 3: ¡Estimación!</a:t>
            </a:r>
            <a:endParaRPr lang="es-ES" dirty="0"/>
          </a:p>
        </p:txBody>
      </p:sp>
      <p:sp>
        <p:nvSpPr>
          <p:cNvPr id="9" name="8 CuadroTexto">
            <a:extLst>
              <a:ext uri="{FF2B5EF4-FFF2-40B4-BE49-F238E27FC236}">
                <a16:creationId xmlns:a16="http://schemas.microsoft.com/office/drawing/2014/main" id="{166669BA-88B5-486C-CBE0-592686CCD954}"/>
              </a:ext>
            </a:extLst>
          </p:cNvPr>
          <p:cNvSpPr txBox="1"/>
          <p:nvPr/>
        </p:nvSpPr>
        <p:spPr>
          <a:xfrm>
            <a:off x="185057" y="1143000"/>
            <a:ext cx="8752114" cy="4524315"/>
          </a:xfrm>
          <a:prstGeom prst="rect">
            <a:avLst/>
          </a:prstGeom>
          <a:noFill/>
        </p:spPr>
        <p:txBody>
          <a:bodyPr wrap="square" rtlCol="0">
            <a:spAutoFit/>
          </a:bodyPr>
          <a:lstStyle/>
          <a:p>
            <a:pPr algn="just"/>
            <a:r>
              <a:rPr lang="es-MX" sz="3200" dirty="0">
                <a:effectLst/>
                <a:latin typeface="Helvetica" pitchFamily="2" charset="0"/>
              </a:rPr>
              <a:t>… también puede regenerar o reutilizar los datos para obtener información aún más fiable).</a:t>
            </a:r>
          </a:p>
          <a:p>
            <a:pPr algn="just"/>
            <a:endParaRPr lang="es-MX" sz="3200" dirty="0">
              <a:latin typeface="Helvetica" pitchFamily="2" charset="0"/>
            </a:endParaRPr>
          </a:p>
          <a:p>
            <a:pPr algn="just"/>
            <a:r>
              <a:rPr lang="es-MX" sz="3200" dirty="0">
                <a:effectLst/>
                <a:latin typeface="Helvetica" pitchFamily="2" charset="0"/>
              </a:rPr>
              <a:t>Tuvimos suficientes datos para alimentar un estimador DML complejo y los resultados son muy buenos, pero </a:t>
            </a:r>
            <a:r>
              <a:rPr lang="es-MX" sz="3200" dirty="0">
                <a:solidFill>
                  <a:srgbClr val="7030A0"/>
                </a:solidFill>
                <a:effectLst/>
                <a:latin typeface="Helvetica" pitchFamily="2" charset="0"/>
              </a:rPr>
              <a:t>si tienen un conjunto de datos más pequeño, un método más simple podría ser una mejor opción</a:t>
            </a:r>
            <a:r>
              <a:rPr lang="es-MX" sz="3200" dirty="0">
                <a:effectLst/>
                <a:latin typeface="Helvetica" pitchFamily="2" charset="0"/>
              </a:rPr>
              <a:t>. </a:t>
            </a:r>
          </a:p>
        </p:txBody>
      </p:sp>
    </p:spTree>
    <p:extLst>
      <p:ext uri="{BB962C8B-B14F-4D97-AF65-F5344CB8AC3E}">
        <p14:creationId xmlns:p14="http://schemas.microsoft.com/office/powerpoint/2010/main" val="22323351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2A393-0D1A-EFA9-8C0D-ACCE41A31F8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E332C76-65C9-5CB1-2C99-F7C9EBED2852}"/>
              </a:ext>
            </a:extLst>
          </p:cNvPr>
          <p:cNvSpPr>
            <a:spLocks noGrp="1"/>
          </p:cNvSpPr>
          <p:nvPr>
            <p:ph type="title"/>
          </p:nvPr>
        </p:nvSpPr>
        <p:spPr>
          <a:xfrm>
            <a:off x="0" y="0"/>
            <a:ext cx="9144000" cy="1143000"/>
          </a:xfrm>
        </p:spPr>
        <p:txBody>
          <a:bodyPr>
            <a:normAutofit/>
          </a:bodyPr>
          <a:lstStyle/>
          <a:p>
            <a:pPr algn="ctr"/>
            <a:r>
              <a:rPr lang="es-MX" dirty="0"/>
              <a:t>Paso 3: ¡Estimación!</a:t>
            </a:r>
            <a:endParaRPr lang="es-ES" dirty="0"/>
          </a:p>
        </p:txBody>
      </p:sp>
      <p:sp>
        <p:nvSpPr>
          <p:cNvPr id="9" name="8 CuadroTexto">
            <a:extLst>
              <a:ext uri="{FF2B5EF4-FFF2-40B4-BE49-F238E27FC236}">
                <a16:creationId xmlns:a16="http://schemas.microsoft.com/office/drawing/2014/main" id="{18DEAB51-5FD3-FF1D-10B8-30AF357EF00D}"/>
              </a:ext>
            </a:extLst>
          </p:cNvPr>
          <p:cNvSpPr txBox="1"/>
          <p:nvPr/>
        </p:nvSpPr>
        <p:spPr>
          <a:xfrm>
            <a:off x="185057" y="1143000"/>
            <a:ext cx="8752114" cy="2554545"/>
          </a:xfrm>
          <a:prstGeom prst="rect">
            <a:avLst/>
          </a:prstGeom>
          <a:noFill/>
        </p:spPr>
        <p:txBody>
          <a:bodyPr wrap="square" rtlCol="0">
            <a:spAutoFit/>
          </a:bodyPr>
          <a:lstStyle/>
          <a:p>
            <a:pPr algn="just"/>
            <a:r>
              <a:rPr lang="es-MX" sz="3200" dirty="0">
                <a:solidFill>
                  <a:srgbClr val="7030A0"/>
                </a:solidFill>
                <a:effectLst/>
                <a:latin typeface="Helvetica" pitchFamily="2" charset="0"/>
              </a:rPr>
              <a:t>Si no están seguros de qué elegir, siempre es buena idea realizar un par de experimentos rápidos para ver qué métodos funcionan mejor para su problema </a:t>
            </a:r>
            <a:r>
              <a:rPr lang="es-MX" sz="3200" dirty="0">
                <a:effectLst/>
                <a:latin typeface="Helvetica" pitchFamily="2" charset="0"/>
              </a:rPr>
              <a:t>(o un problema similar representado por datos simulados).</a:t>
            </a:r>
          </a:p>
        </p:txBody>
      </p:sp>
    </p:spTree>
    <p:extLst>
      <p:ext uri="{BB962C8B-B14F-4D97-AF65-F5344CB8AC3E}">
        <p14:creationId xmlns:p14="http://schemas.microsoft.com/office/powerpoint/2010/main" val="4543814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B3BF-0619-9CE1-D484-12D80AB8681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9E7AD31-B6E8-9074-0D4F-89B2138A8082}"/>
              </a:ext>
            </a:extLst>
          </p:cNvPr>
          <p:cNvSpPr>
            <a:spLocks noGrp="1"/>
          </p:cNvSpPr>
          <p:nvPr>
            <p:ph type="title"/>
          </p:nvPr>
        </p:nvSpPr>
        <p:spPr>
          <a:xfrm>
            <a:off x="0" y="0"/>
            <a:ext cx="9144000" cy="1143000"/>
          </a:xfrm>
        </p:spPr>
        <p:txBody>
          <a:bodyPr>
            <a:normAutofit/>
          </a:bodyPr>
          <a:lstStyle/>
          <a:p>
            <a:pPr algn="ctr"/>
            <a:r>
              <a:rPr lang="es-MX" sz="4400" dirty="0">
                <a:effectLst/>
                <a:latin typeface="Helvetica" pitchFamily="2" charset="0"/>
              </a:rPr>
              <a:t>Paso 4: ¡Refutarlas!</a:t>
            </a:r>
            <a:endParaRPr lang="es-ES" dirty="0"/>
          </a:p>
        </p:txBody>
      </p:sp>
      <p:sp>
        <p:nvSpPr>
          <p:cNvPr id="9" name="8 CuadroTexto">
            <a:extLst>
              <a:ext uri="{FF2B5EF4-FFF2-40B4-BE49-F238E27FC236}">
                <a16:creationId xmlns:a16="http://schemas.microsoft.com/office/drawing/2014/main" id="{C6A44B57-3A68-186F-3A12-50269905AB6A}"/>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Como acabamos de ver, nuestro modelo DML funcionó bastante bien. Veamos su robustez.</a:t>
            </a:r>
          </a:p>
          <a:p>
            <a:pPr algn="just"/>
            <a:endParaRPr lang="es-MX" sz="3200" dirty="0">
              <a:effectLst/>
              <a:latin typeface="Helvetica" pitchFamily="2" charset="0"/>
            </a:endParaRPr>
          </a:p>
          <a:p>
            <a:pPr algn="just"/>
            <a:r>
              <a:rPr lang="es-MX" sz="3200" dirty="0">
                <a:effectLst/>
                <a:latin typeface="Helvetica" pitchFamily="2" charset="0"/>
              </a:rPr>
              <a:t>Empezaremos añadiendo una </a:t>
            </a:r>
            <a:r>
              <a:rPr lang="es-MX" sz="3200" dirty="0">
                <a:solidFill>
                  <a:srgbClr val="7030A0"/>
                </a:solidFill>
                <a:effectLst/>
                <a:latin typeface="Helvetica" pitchFamily="2" charset="0"/>
              </a:rPr>
              <a:t>causa común aleatoria</a:t>
            </a:r>
            <a:r>
              <a:rPr lang="es-MX" sz="3200" dirty="0">
                <a:effectLst/>
                <a:latin typeface="Helvetica" pitchFamily="2" charset="0"/>
              </a:rPr>
              <a:t>:</a:t>
            </a:r>
          </a:p>
          <a:p>
            <a:pPr algn="just"/>
            <a:r>
              <a:rPr lang="es-MX" sz="3200" dirty="0">
                <a:solidFill>
                  <a:srgbClr val="92D050"/>
                </a:solidFill>
                <a:effectLst/>
                <a:latin typeface="Helvetica" pitchFamily="2" charset="0"/>
              </a:rPr>
              <a:t>random_cause = model.refute_estimate(</a:t>
            </a:r>
          </a:p>
          <a:p>
            <a:pPr algn="just"/>
            <a:r>
              <a:rPr lang="es-MX" sz="3200" dirty="0">
                <a:solidFill>
                  <a:srgbClr val="92D050"/>
                </a:solidFill>
                <a:effectLst/>
                <a:latin typeface="Helvetica" pitchFamily="2" charset="0"/>
              </a:rPr>
              <a:t>estimand=estimand,</a:t>
            </a:r>
          </a:p>
          <a:p>
            <a:pPr algn="just"/>
            <a:r>
              <a:rPr lang="es-MX" sz="3200" dirty="0">
                <a:solidFill>
                  <a:srgbClr val="92D050"/>
                </a:solidFill>
                <a:effectLst/>
                <a:latin typeface="Helvetica" pitchFamily="2" charset="0"/>
              </a:rPr>
              <a:t>estimate=estimate,</a:t>
            </a:r>
          </a:p>
          <a:p>
            <a:pPr algn="just"/>
            <a:r>
              <a:rPr lang="es-MX" sz="3200" dirty="0">
                <a:solidFill>
                  <a:srgbClr val="92D050"/>
                </a:solidFill>
                <a:effectLst/>
                <a:latin typeface="Helvetica" pitchFamily="2" charset="0"/>
              </a:rPr>
              <a:t>method_name='random_common_cause'</a:t>
            </a:r>
          </a:p>
          <a:p>
            <a:pPr algn="just"/>
            <a:r>
              <a:rPr lang="es-MX" sz="3200" dirty="0">
                <a:solidFill>
                  <a:srgbClr val="92D050"/>
                </a:solidFill>
                <a:effectLst/>
                <a:latin typeface="Helvetica" pitchFamily="2" charset="0"/>
              </a:rPr>
              <a:t>)</a:t>
            </a:r>
          </a:p>
          <a:p>
            <a:pPr algn="just"/>
            <a:r>
              <a:rPr lang="es-MX" sz="3200" dirty="0">
                <a:solidFill>
                  <a:srgbClr val="92D050"/>
                </a:solidFill>
                <a:effectLst/>
                <a:latin typeface="Helvetica" pitchFamily="2" charset="0"/>
              </a:rPr>
              <a:t>print(random_cause)</a:t>
            </a:r>
          </a:p>
        </p:txBody>
      </p:sp>
    </p:spTree>
    <p:extLst>
      <p:ext uri="{BB962C8B-B14F-4D97-AF65-F5344CB8AC3E}">
        <p14:creationId xmlns:p14="http://schemas.microsoft.com/office/powerpoint/2010/main" val="3136489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DF62DFFDA11CBF4B9C31C05E5AD73571" ma:contentTypeVersion="4" ma:contentTypeDescription="Crear nuevo documento." ma:contentTypeScope="" ma:versionID="c3bdc8cc52c989f4fb79ebd3889ac6b5">
  <xsd:schema xmlns:xsd="http://www.w3.org/2001/XMLSchema" xmlns:xs="http://www.w3.org/2001/XMLSchema" xmlns:p="http://schemas.microsoft.com/office/2006/metadata/properties" xmlns:ns2="23422e02-0f12-4143-8163-0ad3c9b333e3" targetNamespace="http://schemas.microsoft.com/office/2006/metadata/properties" ma:root="true" ma:fieldsID="59f8015a6d88873a45919ec1d4ca2482" ns2:_="">
    <xsd:import namespace="23422e02-0f12-4143-8163-0ad3c9b333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22e02-0f12-4143-8163-0ad3c9b33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6E9BD8-72BC-42C9-B534-BD8EC8FBF4FF}">
  <ds:schemaRefs>
    <ds:schemaRef ds:uri="http://schemas.microsoft.com/sharepoint/v3/contenttype/forms"/>
  </ds:schemaRefs>
</ds:datastoreItem>
</file>

<file path=customXml/itemProps2.xml><?xml version="1.0" encoding="utf-8"?>
<ds:datastoreItem xmlns:ds="http://schemas.openxmlformats.org/officeDocument/2006/customXml" ds:itemID="{B28B82EB-457B-4E5F-8EE0-7A3082C2311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BF0AB06-F941-4B22-8356-F294269A5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22e02-0f12-4143-8163-0ad3c9b333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23980</TotalTime>
  <Words>6760</Words>
  <Application>Microsoft Macintosh PowerPoint</Application>
  <PresentationFormat>Presentación en pantalla (4:3)</PresentationFormat>
  <Paragraphs>600</Paragraphs>
  <Slides>121</Slides>
  <Notes>17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121</vt:i4>
      </vt:variant>
    </vt:vector>
  </HeadingPairs>
  <TitlesOfParts>
    <vt:vector size="132" baseType="lpstr">
      <vt:lpstr>Arial</vt:lpstr>
      <vt:lpstr>Calibri</vt:lpstr>
      <vt:lpstr>EurekaSans-Light</vt:lpstr>
      <vt:lpstr>Helvetica</vt:lpstr>
      <vt:lpstr>Montserrat</vt:lpstr>
      <vt:lpstr>Soberana Sans Light</vt:lpstr>
      <vt:lpstr>Symbol</vt:lpstr>
      <vt:lpstr>Times New Roman</vt:lpstr>
      <vt:lpstr>Verdana</vt:lpstr>
      <vt:lpstr>Wingdings</vt:lpstr>
      <vt:lpstr>Office Theme</vt:lpstr>
      <vt:lpstr>Presentación de PowerPoint</vt:lpstr>
      <vt:lpstr>Unidad 7</vt:lpstr>
      <vt:lpstr>Ecosistema causal de Python</vt:lpstr>
      <vt:lpstr>Ecosistema causal de Python</vt:lpstr>
      <vt:lpstr>Ecosistema causal de Python</vt:lpstr>
      <vt:lpstr>Ecosistema causal de Python</vt:lpstr>
      <vt:lpstr>Ecosistema causal de Python</vt:lpstr>
      <vt:lpstr>Ecosistema causal de Python</vt:lpstr>
      <vt:lpstr>Ecosistema causal de Python</vt:lpstr>
      <vt:lpstr>Ecosistema causal de Python</vt:lpstr>
      <vt:lpstr>Ecosistema causal de Python</vt:lpstr>
      <vt:lpstr>Ecosistema causal de Python</vt:lpstr>
      <vt:lpstr>Ecosistema causal de Python</vt:lpstr>
      <vt:lpstr>Ecosistema causal de Python</vt:lpstr>
      <vt:lpstr>Ecosistema causal de Python</vt:lpstr>
      <vt:lpstr>Ecosistema causal de Python</vt:lpstr>
      <vt:lpstr>¿Por qué DoWhy?</vt:lpstr>
      <vt:lpstr>¿Por qué DoWhy?</vt:lpstr>
      <vt:lpstr>¿Por qué DoWhy?</vt:lpstr>
      <vt:lpstr>Sí, amigo, pero ¿qué es DoWhy?</vt:lpstr>
      <vt:lpstr>Sí, amigo, pero ¿qué es DoWhy?</vt:lpstr>
      <vt:lpstr>El zoológico de API de DoWhy</vt:lpstr>
      <vt:lpstr>¿Qué tal EconML?</vt:lpstr>
      <vt:lpstr>¿Qué tal EconML?</vt:lpstr>
      <vt:lpstr>¿Qué tal EconML?</vt:lpstr>
      <vt:lpstr>¿Qué tal EconML?</vt:lpstr>
      <vt:lpstr>¿Qué tal EconML?</vt:lpstr>
      <vt:lpstr>¿Qué tal EconML?</vt:lpstr>
      <vt:lpstr>¿Qué tal EconML?</vt:lpstr>
      <vt:lpstr>Paso 1: Modelar el problema</vt:lpstr>
      <vt:lpstr>Creación del grafo</vt:lpstr>
      <vt:lpstr>Creación del grafo</vt:lpstr>
      <vt:lpstr>Creación del grafo</vt:lpstr>
      <vt:lpstr>Construyendo un objeto CausalModel</vt:lpstr>
      <vt:lpstr>Construyendo un objeto CausalModel</vt:lpstr>
      <vt:lpstr>Construyendo un objeto CausalModel</vt:lpstr>
      <vt:lpstr>Paso 2: Identificación del/de los estimando(s)</vt:lpstr>
      <vt:lpstr>Paso 2: Identificación del/de los estimando(s)</vt:lpstr>
      <vt:lpstr>Paso 2: Identificación del/de los estimando(s)</vt:lpstr>
      <vt:lpstr>Paso 2: Identificación del/de los estimando(s)</vt:lpstr>
      <vt:lpstr>Paso 2: Identificación del/de los estimando(s)</vt:lpstr>
      <vt:lpstr>Paso 2: Identificación del/de los estimando(s)</vt:lpstr>
      <vt:lpstr>Paso 2: Identificación del/de los estimando(s)</vt:lpstr>
      <vt:lpstr>Paso 2: Identificación del/de los estimando(s)</vt:lpstr>
      <vt:lpstr>Paso 3 – Obtención de estimaciones</vt:lpstr>
      <vt:lpstr>Paso 3 – Obtención de estimaciones</vt:lpstr>
      <vt:lpstr>Paso 3 – Obtención de estimaciones</vt:lpstr>
      <vt:lpstr>Paso 3 – Obtención de estimaciones</vt:lpstr>
      <vt:lpstr>Paso 4 – ¿Dónde está mi conjunto de validación? Pruebas de refutación</vt:lpstr>
      <vt:lpstr>Paso 4 – ¿Dónde está mi conjunto de validación? Pruebas de refutación</vt:lpstr>
      <vt:lpstr>Paso 4 – ¿Dónde está mi conjunto de validación? Pruebas de refutación</vt:lpstr>
      <vt:lpstr>Paso 4 – ¿Dónde está mi conjunto de validación? Pruebas de refutación</vt:lpstr>
      <vt:lpstr>Paso 4 – ¿Dónde está mi conjunto de validación? Pruebas de refutación</vt:lpstr>
      <vt:lpstr>Paso 4 – ¿Dónde está mi conjunto de validación? Pruebas de refutación</vt:lpstr>
      <vt:lpstr>Paso 4 – ¿Dónde está mi conjunto de validación? Pruebas de refutación</vt:lpstr>
      <vt:lpstr>Paso 4 – ¿Dónde está mi conjunto de validación? Pruebas de refutación</vt:lpstr>
      <vt:lpstr>Introducción a las pruebas de refutación</vt:lpstr>
      <vt:lpstr>Introducción a las pruebas de refutación</vt:lpstr>
      <vt:lpstr>Introducción a las pruebas de refutación</vt:lpstr>
      <vt:lpstr>Introducción a las pruebas de refutación</vt:lpstr>
      <vt:lpstr>Introducción a las pruebas de refutación</vt:lpstr>
      <vt:lpstr>Introducción a las pruebas de refutación</vt:lpstr>
      <vt:lpstr>¡Seamos popperianos!</vt:lpstr>
      <vt:lpstr>¡Seamos popperianos!</vt:lpstr>
      <vt:lpstr>¡Seamos popperianos!</vt:lpstr>
      <vt:lpstr>¡Seamos popperianos!</vt:lpstr>
      <vt:lpstr>¡Seamos popperianos!</vt:lpstr>
      <vt:lpstr>¡Vamos a refutar!</vt:lpstr>
      <vt:lpstr>¡Vamos a refutar!</vt:lpstr>
      <vt:lpstr>¡Vamos a refutar!</vt:lpstr>
      <vt:lpstr>Ejemplo completo</vt:lpstr>
      <vt:lpstr>Ejemplo completo</vt:lpstr>
      <vt:lpstr>Ejemplo completo</vt:lpstr>
      <vt:lpstr>Paso 1: codificar las suposiciones</vt:lpstr>
      <vt:lpstr>Paso 1: codificar las suposiciones</vt:lpstr>
      <vt:lpstr>Paso 1: codificar las suposiciones</vt:lpstr>
      <vt:lpstr>Paso 1: codificar las suposiciones</vt:lpstr>
      <vt:lpstr>Paso 1: codificar las suposiciones</vt:lpstr>
      <vt:lpstr>Paso 1: codificar las suposiciones</vt:lpstr>
      <vt:lpstr>Paso 1: codificar las suposiciones</vt:lpstr>
      <vt:lpstr>Paso 1: codificar las suposiciones</vt:lpstr>
      <vt:lpstr>Paso 2: Obtención del estimado</vt:lpstr>
      <vt:lpstr>Paso 2: Obtención del estimado</vt:lpstr>
      <vt:lpstr>Paso 2: Obtención del estimado</vt:lpstr>
      <vt:lpstr>Paso 2: Obtención del estimado</vt:lpstr>
      <vt:lpstr>Paso 3: ¡Estimación!</vt:lpstr>
      <vt:lpstr>Paso 3: ¡Estimación!</vt:lpstr>
      <vt:lpstr>Paso 3: ¡Estimación!</vt:lpstr>
      <vt:lpstr>Paso 3: ¡Estimación!</vt:lpstr>
      <vt:lpstr>Paso 3: ¡Estimación!</vt:lpstr>
      <vt:lpstr>Paso 3: ¡Estimación!</vt:lpstr>
      <vt:lpstr>Paso 3: ¡Estimación!</vt:lpstr>
      <vt:lpstr>Paso 3: ¡Estimación!</vt:lpstr>
      <vt:lpstr>Paso 3: ¡Estimación!</vt:lpstr>
      <vt:lpstr>Paso 3: ¡Estimación!</vt:lpstr>
      <vt:lpstr>Paso 3: ¡Estimación!</vt:lpstr>
      <vt:lpstr>Paso 3: ¡Estimación!</vt:lpstr>
      <vt:lpstr>Paso 3: ¡Estimación!</vt:lpstr>
      <vt:lpstr>Paso 4: ¡Refutarlas!</vt:lpstr>
      <vt:lpstr>Paso 4: ¡Refutarlas!</vt:lpstr>
      <vt:lpstr>Paso 4: ¡Refutarlas!</vt:lpstr>
      <vt:lpstr>Paso 4: ¡Refutarlas!</vt:lpstr>
      <vt:lpstr>Paso 4: ¡Refutarlas!</vt:lpstr>
      <vt:lpstr>Paso 4: ¡Refutarlas!</vt:lpstr>
      <vt:lpstr>Paso 4: ¡Refutarlas!</vt:lpstr>
      <vt:lpstr>Ejemplo adicional: ejemplo completo con la API de GCM</vt:lpstr>
      <vt:lpstr>Ejemplo adicional: ejemplo completo con la API de GCM</vt:lpstr>
      <vt:lpstr>Ejemplo adicional: ejemplo completo con la API de GCM</vt:lpstr>
      <vt:lpstr>Ejemplo adicional: ejemplo completo con la API de GCM</vt:lpstr>
      <vt:lpstr>Ejemplo adicional: ejemplo completo con la API de GCM</vt:lpstr>
      <vt:lpstr>Ejemplo adicional: ejemplo completo con la API de GCM</vt:lpstr>
      <vt:lpstr>Ejemplo adicional: ejemplo completo con la API de GCM</vt:lpstr>
      <vt:lpstr>Ejemplo adicional: ejemplo completo con la API de GCM</vt:lpstr>
      <vt:lpstr>Ejemplo adicional: ejemplo completo con la API de GCM</vt:lpstr>
      <vt:lpstr>Ejemplo adicional: ejemplo completo con la API de GCM</vt:lpstr>
      <vt:lpstr>Ejemplo adicional: ejemplo completo con la API de GCM</vt:lpstr>
      <vt:lpstr>Ejemplo adicional: ejemplo completo con la API de GCM</vt:lpstr>
      <vt:lpstr>Ejemplo adicional: ejemplo completo con la API de GCM</vt:lpstr>
      <vt:lpstr>Ejemplo adicional: ejemplo completo con la API de GCM</vt:lpstr>
      <vt:lpstr>Referencias</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Olivares Rojas</dc:creator>
  <cp:lastModifiedBy>Juan Carlos Olivares Rojas</cp:lastModifiedBy>
  <cp:revision>3993</cp:revision>
  <cp:lastPrinted>2017-12-05T14:11:13Z</cp:lastPrinted>
  <dcterms:modified xsi:type="dcterms:W3CDTF">2025-03-28T00:41:50Z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15.0027</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28</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47</vt:i4>
  </property>
  <property fmtid="{D5CDD505-2E9C-101B-9397-08002B2CF9AE}" pid="12" name="ContentTypeId">
    <vt:lpwstr>0x010100DF62DFFDA11CBF4B9C31C05E5AD73571</vt:lpwstr>
  </property>
</Properties>
</file>