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4"/>
  </p:notesMasterIdLst>
  <p:handoutMasterIdLst>
    <p:handoutMasterId r:id="rId115"/>
  </p:handoutMasterIdLst>
  <p:sldIdLst>
    <p:sldId id="668" r:id="rId5"/>
    <p:sldId id="2426" r:id="rId6"/>
    <p:sldId id="2472" r:id="rId7"/>
    <p:sldId id="2483" r:id="rId8"/>
    <p:sldId id="2709" r:id="rId9"/>
    <p:sldId id="2710" r:id="rId10"/>
    <p:sldId id="2473" r:id="rId11"/>
    <p:sldId id="2711" r:id="rId12"/>
    <p:sldId id="2712" r:id="rId13"/>
    <p:sldId id="2753" r:id="rId14"/>
    <p:sldId id="2713" r:id="rId15"/>
    <p:sldId id="2754" r:id="rId16"/>
    <p:sldId id="2714" r:id="rId17"/>
    <p:sldId id="2715" r:id="rId18"/>
    <p:sldId id="2755" r:id="rId19"/>
    <p:sldId id="2756" r:id="rId20"/>
    <p:sldId id="2716" r:id="rId21"/>
    <p:sldId id="2717" r:id="rId22"/>
    <p:sldId id="2664" r:id="rId23"/>
    <p:sldId id="2718" r:id="rId24"/>
    <p:sldId id="2556" r:id="rId25"/>
    <p:sldId id="2719" r:id="rId26"/>
    <p:sldId id="2720" r:id="rId27"/>
    <p:sldId id="2757" r:id="rId28"/>
    <p:sldId id="2758" r:id="rId29"/>
    <p:sldId id="2665" r:id="rId30"/>
    <p:sldId id="2759" r:id="rId31"/>
    <p:sldId id="2760" r:id="rId32"/>
    <p:sldId id="2721" r:id="rId33"/>
    <p:sldId id="2666" r:id="rId34"/>
    <p:sldId id="2761" r:id="rId35"/>
    <p:sldId id="2600" r:id="rId36"/>
    <p:sldId id="2762" r:id="rId37"/>
    <p:sldId id="2763" r:id="rId38"/>
    <p:sldId id="2764" r:id="rId39"/>
    <p:sldId id="2722" r:id="rId40"/>
    <p:sldId id="2667" r:id="rId41"/>
    <p:sldId id="2723" r:id="rId42"/>
    <p:sldId id="2724" r:id="rId43"/>
    <p:sldId id="2765" r:id="rId44"/>
    <p:sldId id="2725" r:id="rId45"/>
    <p:sldId id="2726" r:id="rId46"/>
    <p:sldId id="2585" r:id="rId47"/>
    <p:sldId id="2668" r:id="rId48"/>
    <p:sldId id="2602" r:id="rId49"/>
    <p:sldId id="2557" r:id="rId50"/>
    <p:sldId id="2558" r:id="rId51"/>
    <p:sldId id="2727" r:id="rId52"/>
    <p:sldId id="2604" r:id="rId53"/>
    <p:sldId id="2728" r:id="rId54"/>
    <p:sldId id="2588" r:id="rId55"/>
    <p:sldId id="2670" r:id="rId56"/>
    <p:sldId id="2605" r:id="rId57"/>
    <p:sldId id="2729" r:id="rId58"/>
    <p:sldId id="2492" r:id="rId59"/>
    <p:sldId id="2766" r:id="rId60"/>
    <p:sldId id="2730" r:id="rId61"/>
    <p:sldId id="2731" r:id="rId62"/>
    <p:sldId id="2493" r:id="rId63"/>
    <p:sldId id="2671" r:id="rId64"/>
    <p:sldId id="2672" r:id="rId65"/>
    <p:sldId id="2673" r:id="rId66"/>
    <p:sldId id="2674" r:id="rId67"/>
    <p:sldId id="2767" r:id="rId68"/>
    <p:sldId id="2732" r:id="rId69"/>
    <p:sldId id="2484" r:id="rId70"/>
    <p:sldId id="2768" r:id="rId71"/>
    <p:sldId id="2769" r:id="rId72"/>
    <p:sldId id="2733" r:id="rId73"/>
    <p:sldId id="2770" r:id="rId74"/>
    <p:sldId id="2771" r:id="rId75"/>
    <p:sldId id="2606" r:id="rId76"/>
    <p:sldId id="2734" r:id="rId77"/>
    <p:sldId id="2772" r:id="rId78"/>
    <p:sldId id="2773" r:id="rId79"/>
    <p:sldId id="2735" r:id="rId80"/>
    <p:sldId id="2675" r:id="rId81"/>
    <p:sldId id="2737" r:id="rId82"/>
    <p:sldId id="2774" r:id="rId83"/>
    <p:sldId id="2736" r:id="rId84"/>
    <p:sldId id="2738" r:id="rId85"/>
    <p:sldId id="2676" r:id="rId86"/>
    <p:sldId id="2775" r:id="rId87"/>
    <p:sldId id="2739" r:id="rId88"/>
    <p:sldId id="2589" r:id="rId89"/>
    <p:sldId id="2677" r:id="rId90"/>
    <p:sldId id="2607" r:id="rId91"/>
    <p:sldId id="2488" r:id="rId92"/>
    <p:sldId id="2740" r:id="rId93"/>
    <p:sldId id="2678" r:id="rId94"/>
    <p:sldId id="2776" r:id="rId95"/>
    <p:sldId id="2590" r:id="rId96"/>
    <p:sldId id="2679" r:id="rId97"/>
    <p:sldId id="2489" r:id="rId98"/>
    <p:sldId id="2559" r:id="rId99"/>
    <p:sldId id="2680" r:id="rId100"/>
    <p:sldId id="2741" r:id="rId101"/>
    <p:sldId id="2777" r:id="rId102"/>
    <p:sldId id="2681" r:id="rId103"/>
    <p:sldId id="2742" r:id="rId104"/>
    <p:sldId id="2778" r:id="rId105"/>
    <p:sldId id="2743" r:id="rId106"/>
    <p:sldId id="2682" r:id="rId107"/>
    <p:sldId id="2683" r:id="rId108"/>
    <p:sldId id="2612" r:id="rId109"/>
    <p:sldId id="2613" r:id="rId110"/>
    <p:sldId id="2744" r:id="rId111"/>
    <p:sldId id="2491" r:id="rId112"/>
    <p:sldId id="514" r:id="rId113"/>
  </p:sldIdLst>
  <p:sldSz cx="9144000" cy="6858000" type="screen4x3"/>
  <p:notesSz cx="7772400" cy="10058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07"/>
    <p:restoredTop sz="92925"/>
  </p:normalViewPr>
  <p:slideViewPr>
    <p:cSldViewPr snapToGrid="0" snapToObjects="1">
      <p:cViewPr varScale="1">
        <p:scale>
          <a:sx n="119" d="100"/>
          <a:sy n="119" d="100"/>
        </p:scale>
        <p:origin x="1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25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viewProps" Target="viewProps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theme" Target="theme/theme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handoutMaster" Target="handoutMasters/handout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C9F6084-19EA-9B47-B6EF-E1B91794D2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E6E1EA-E9C1-844F-A659-01582AAB3D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31BCC-1062-0043-9FD3-D3087026EBE1}" type="datetimeFigureOut">
              <a:rPr lang="es-MX" smtClean="0"/>
              <a:t>08/04/25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C4DDAD-5A68-0042-92DC-4A9B664B2E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7D3E45-36AF-414B-87F5-CB8CEA9E3C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68EDF-6B0A-3C41-BB9D-C70FADD80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991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3C3B623-6C9B-41FD-84A7-CD3729567FBE}" type="slidenum">
              <a:rPr lang="en-US" sz="1400" spc="-1">
                <a:latin typeface="Times New Roman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 algn="just">
              <a:lnSpc>
                <a:spcPct val="100000"/>
              </a:lnSpc>
            </a:pPr>
            <a:endParaRPr dirty="0"/>
          </a:p>
        </p:txBody>
      </p:sp>
      <p:sp>
        <p:nvSpPr>
          <p:cNvPr id="251" name="CustomShape 2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CD51DA4-1314-4BFC-AA82-1584F3BD5610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4757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4FF15-8F70-E054-D767-3E3C57B61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48DC7F1-4D1E-9B8D-2FAD-C8EE026611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3AAC05C-9F2E-42E7-F667-D6BED1A74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F6F60B-5265-B53B-EF6A-9B4C8B3A8BB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6272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A1418-08BE-44BF-A868-1B9EA8ABB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5E1ADCA-44DA-F3A4-4950-7A3D754501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98F9A90-60AA-261E-0956-0766A8B3E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D6C521-5F83-AB0A-03B5-FF7524BB247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150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1DE9C-0D19-0680-6105-92EEE0164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15B03F-506C-EB5F-947C-497CD3059A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502325B-3319-99E6-C4F8-C0AEF32D9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BBE07D-7F15-EC53-CB9A-57E677DCCFC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258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46E30-150E-0EA8-67EB-F55A4ADE1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FB83588-BE3F-9A2B-8ADB-775AF5674A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2F47497-FECB-59C8-49BF-00FE59D27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281597-D89B-6DE5-4ABA-86E70F79B45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4213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33691-2F41-78A6-D744-E568EF4A2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68AAE54-EEB7-2B7D-41E8-37EBB09757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6549475-026F-79E5-01E5-5813E68AF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339314-8938-9497-D178-68A0C21EA89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8232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CBF02-E974-3D4B-2048-A81ADB6C3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186655D-113D-6718-327D-53F2FC3B8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FD37E9F-1330-7E32-339B-54E128896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02A543-1F54-520A-0A79-B635487F1AF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0650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07A38-FEFA-F6AA-C10C-50426C5AD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D5EEA1A-5572-8F7F-1E00-A1A4AD2A9F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B2E194C-3364-E054-5DFC-8F30103EE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31346D-D31F-0743-6229-4D7204A95D1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1495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36F70-376A-CCF1-4BD9-F7C36C017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223068D-DAC7-B4C7-ED51-92AF8B9DB1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5BE7646-1791-DEE3-0B21-5E7094D3B2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DC8EC8-4A8E-92B4-43FB-3D2A0113F10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574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FE321-A664-1BDA-B2BF-CC9708638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6FDA164-4A0F-3831-2897-50F68A6AF7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9FA4015-6B1C-DCB5-36E5-B842A9A49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77EB79-5A78-3B58-DB93-2F3A18D2499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0429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0CB84-0B35-12DC-2257-A083CE8B2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0A8A9E9-7E2A-4F88-248A-27C72C64E5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15BA1F6-15A3-CB11-3DB4-D0D033B73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731A62-6D42-2F7F-FB8B-5F8FE473EA3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92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851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D59C9-5A09-0FF9-9E63-317C9BA76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1D8EBE3-03C0-B289-4C28-F237144D7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03159B5-51D9-7CC7-6A0F-1D3D0AA5C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C32147-3FF5-C7AB-116C-7B8DAE11EC8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1996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en-US" sz="1400" spc="-1" smtClean="0">
                <a:latin typeface="Times New Roman"/>
              </a:r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6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023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738DE-D1A6-D2A1-959D-6C3BBBA6B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BEB2590-67D6-F513-6435-FA8A2A495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5682865-165A-EED9-454B-7D4389757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3266F0-C518-5489-7F74-7A11FA5D513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715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27FAA-8D18-6B64-1AD1-62DA43649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F1E6671-44A1-CECF-8189-4A9A571C6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574C46D-B33A-2AA5-A661-F7AA5AEDC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D039EB-1148-31C1-8000-0FBC4EAF6DF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9130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6ACD5-9135-588A-447F-44A202DBA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5AE3706-88D9-29C2-45ED-BECEC0D6C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A000BB7-49B2-21E3-2E22-50501956D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800E1D-CCC3-9A3F-9766-04EB1535A76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3391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136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37F9B-0C93-6492-D96B-DBEFF4B1E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0B20E32-05AB-1BFE-968C-C1D07B8A02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0389AE8-51D9-DB90-2216-043E77DB6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D90884-1B49-0B50-B5EA-EBD25EC0BB5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2425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57019-113B-6904-39C7-30DEF021A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D814B6B-17C7-0C7B-EFB5-C3D6F7628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EB78D9C-8E14-F16D-BCB2-5619FC4AE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A38FE5-A62B-A533-761C-E49A27B7039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644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367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/>
            </a:lvl1pPr>
          </a:lstStyle>
          <a:p>
            <a:endParaRPr dirty="0"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182880" y="938615"/>
            <a:ext cx="8749364" cy="571244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/>
            </a:lvl1pPr>
          </a:lstStyle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8/4/25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94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4500000" y="-27360"/>
            <a:ext cx="4679280" cy="1153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1600" b="1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TECNOLÓGICO NACIONAL DE MÉXICO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Instituto Tecnológico de Morelia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Centro de Cómputo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rekaSans-Light"/>
                <a:ea typeface="EurekaSans-Light"/>
              </a:rPr>
              <a:t> 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 </a:t>
            </a:r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0" y="985840"/>
            <a:ext cx="9143999" cy="941736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spc="-1" dirty="0">
                <a:latin typeface="Arial"/>
              </a:rPr>
              <a:t>Click to edit the title text format</a:t>
            </a:r>
            <a:endParaRPr dirty="0"/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0" y="1927576"/>
            <a:ext cx="9143999" cy="4930423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pc="-1" dirty="0">
                <a:latin typeface="Arial"/>
              </a:rPr>
              <a:t>Click to edit the outline text format</a:t>
            </a:r>
            <a:endParaRPr dirty="0"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 dirty="0">
                <a:latin typeface="Arial"/>
              </a:rPr>
              <a:t>Second Outline Level</a:t>
            </a:r>
            <a:endParaRPr dirty="0"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 dirty="0">
                <a:latin typeface="Arial"/>
              </a:rPr>
              <a:t>Third Outline Level</a:t>
            </a:r>
            <a:endParaRPr dirty="0"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spc="-1" dirty="0">
                <a:latin typeface="Arial"/>
              </a:rPr>
              <a:t>Fourth Outline Level</a:t>
            </a:r>
            <a:endParaRPr dirty="0"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Fifth Outline Level</a:t>
            </a:r>
            <a:endParaRPr dirty="0"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Sixth Outline Level</a:t>
            </a:r>
            <a:endParaRPr dirty="0"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Seventh Outline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mailto:juan.or@morelia.tecnm.m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53360" y="1964340"/>
            <a:ext cx="8836560" cy="46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MX"/>
          </a:p>
        </p:txBody>
      </p:sp>
      <p:sp>
        <p:nvSpPr>
          <p:cNvPr id="50" name="CustomShape 2"/>
          <p:cNvSpPr/>
          <p:nvPr/>
        </p:nvSpPr>
        <p:spPr>
          <a:xfrm>
            <a:off x="1005840" y="2011680"/>
            <a:ext cx="7680600" cy="458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MX"/>
          </a:p>
        </p:txBody>
      </p:sp>
      <p:sp>
        <p:nvSpPr>
          <p:cNvPr id="51" name="CustomShape 3"/>
          <p:cNvSpPr/>
          <p:nvPr/>
        </p:nvSpPr>
        <p:spPr>
          <a:xfrm>
            <a:off x="683820" y="2057364"/>
            <a:ext cx="7775640" cy="911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Modelos</a:t>
            </a:r>
            <a:r>
              <a:rPr lang="en-US" sz="40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 </a:t>
            </a: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Causales</a:t>
            </a:r>
            <a:endParaRPr lang="en-US" sz="4000" b="1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Montserrat" panose="00000500000000000000" pitchFamily="2" charset="0"/>
              <a:ea typeface="Calibri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8344" y="4914428"/>
            <a:ext cx="9126592" cy="1468101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/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Dr. Juan Carlos Olivares Rojas</a:t>
            </a:r>
          </a:p>
        </p:txBody>
      </p:sp>
      <p:sp>
        <p:nvSpPr>
          <p:cNvPr id="9" name="CustomShape 4"/>
          <p:cNvSpPr/>
          <p:nvPr/>
        </p:nvSpPr>
        <p:spPr>
          <a:xfrm>
            <a:off x="3365374" y="6392566"/>
            <a:ext cx="5769562" cy="49159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2400" b="1" i="1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Marzo 2025</a:t>
            </a:r>
          </a:p>
        </p:txBody>
      </p:sp>
      <p:pic>
        <p:nvPicPr>
          <p:cNvPr id="12" name="image3.png">
            <a:extLst>
              <a:ext uri="{FF2B5EF4-FFF2-40B4-BE49-F238E27FC236}">
                <a16:creationId xmlns:a16="http://schemas.microsoft.com/office/drawing/2014/main" id="{E3FC5802-4994-6F41-AEFF-8BB29AEAEBA5}"/>
              </a:ext>
            </a:extLst>
          </p:cNvPr>
          <p:cNvPicPr/>
          <p:nvPr/>
        </p:nvPicPr>
        <p:blipFill>
          <a:blip r:embed="rId3"/>
          <a:srcRect r="89894"/>
          <a:stretch/>
        </p:blipFill>
        <p:spPr>
          <a:xfrm>
            <a:off x="5804411" y="74921"/>
            <a:ext cx="1833875" cy="1228605"/>
          </a:xfrm>
          <a:prstGeom prst="rect">
            <a:avLst/>
          </a:prstGeom>
          <a:ln w="12600"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096BA5E-FD79-6D41-B567-5BDB578081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3" y="101482"/>
            <a:ext cx="5316716" cy="106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DD98D01-FCD8-B644-D58D-02027930A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6" y="0"/>
            <a:ext cx="1255343" cy="14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503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26894-A97B-904D-22C4-5A067A170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A2CEA1E-2672-827B-7AD6-1324AECA3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Identificabilidad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CBD35C0-8D45-C2FB-A92A-209923E858A2}"/>
              </a:ext>
            </a:extLst>
          </p:cNvPr>
          <p:cNvSpPr/>
          <p:nvPr/>
        </p:nvSpPr>
        <p:spPr>
          <a:xfrm>
            <a:off x="183823" y="902864"/>
            <a:ext cx="877635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Esto </a:t>
            </a:r>
            <a:r>
              <a:rPr lang="es-MX" sz="3200" dirty="0">
                <a:solidFill>
                  <a:srgbClr val="92D050"/>
                </a:solidFill>
              </a:rPr>
              <a:t>suele ser posible mediante el criterio de puerta trasera, el criterio de puerta delantera, variables instrumentales o las reglas generales del cálculo do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Lo importante es no fingir que es posible cuando sabemos que no lo es. En tal caso, </a:t>
            </a:r>
            <a:r>
              <a:rPr lang="es-MX" sz="3200" dirty="0">
                <a:solidFill>
                  <a:srgbClr val="C00000"/>
                </a:solidFill>
              </a:rPr>
              <a:t>usar métodos causales puede ser más perjudicial que beneficioso</a:t>
            </a:r>
            <a:r>
              <a:rPr lang="es-MX" sz="3200" dirty="0"/>
              <a:t>. Uno de los principales desafíos es que, a veces, simplemente no sabemos.</a:t>
            </a:r>
          </a:p>
        </p:txBody>
      </p:sp>
    </p:spTree>
    <p:extLst>
      <p:ext uri="{BB962C8B-B14F-4D97-AF65-F5344CB8AC3E}">
        <p14:creationId xmlns:p14="http://schemas.microsoft.com/office/powerpoint/2010/main" val="14545422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41005-FEEA-BA33-4997-BE0140598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B8334CA-A48E-5E26-0648-B9ACF7F90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Has DAG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98EE56F-9B4F-A385-EB2D-6B6EEE470C8C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Los </a:t>
            </a:r>
            <a:r>
              <a:rPr lang="es-MX" sz="3200" dirty="0">
                <a:solidFill>
                  <a:schemeClr val="accent2">
                    <a:lumMod val="75000"/>
                  </a:schemeClr>
                </a:solidFill>
              </a:rPr>
              <a:t>datos en azul </a:t>
            </a:r>
            <a:r>
              <a:rPr lang="es-MX" sz="3200" dirty="0"/>
              <a:t>representan la gravedad de los </a:t>
            </a:r>
            <a:r>
              <a:rPr lang="es-MX" sz="3200" dirty="0">
                <a:solidFill>
                  <a:schemeClr val="accent2">
                    <a:lumMod val="75000"/>
                  </a:schemeClr>
                </a:solidFill>
              </a:rPr>
              <a:t>daños de los aviones que regresaron a casa</a:t>
            </a:r>
            <a:r>
              <a:rPr lang="es-MX" sz="3200" dirty="0"/>
              <a:t>. Los </a:t>
            </a:r>
            <a:r>
              <a:rPr lang="es-MX" sz="3200" dirty="0">
                <a:solidFill>
                  <a:srgbClr val="FFC000"/>
                </a:solidFill>
              </a:rPr>
              <a:t>datos en rojo </a:t>
            </a:r>
            <a:r>
              <a:rPr lang="es-MX" sz="3200" dirty="0"/>
              <a:t>indican la </a:t>
            </a:r>
            <a:r>
              <a:rPr lang="es-MX" sz="3200" dirty="0">
                <a:solidFill>
                  <a:srgbClr val="FFC000"/>
                </a:solidFill>
              </a:rPr>
              <a:t>gravedad de los daños de los aviones que no regresaron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Como puede ver, la gravedad es mucho mayor para los aviones que no regresaron a casa y solo hay una pequeña superposición entre los dos conjuntos alrededor del valor 60.</a:t>
            </a:r>
          </a:p>
        </p:txBody>
      </p:sp>
    </p:spTree>
    <p:extLst>
      <p:ext uri="{BB962C8B-B14F-4D97-AF65-F5344CB8AC3E}">
        <p14:creationId xmlns:p14="http://schemas.microsoft.com/office/powerpoint/2010/main" val="357566270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52734-A97F-D4CA-C72E-908D16CAE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8CDC6CF-F955-549E-29ED-DE0A49D5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Has DAG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A118E8D2-4D94-2069-325E-C7E9CA0C00D4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Aunque nuestro ejemplo es simplificado (no consideramos la ubicación del daño en nuestro histograma), la conclusión es la misma que la de Wald: lo más importante son los agujeros que faltan, no los que hemos observado. </a:t>
            </a:r>
            <a:r>
              <a:rPr lang="es-MX" sz="3200" dirty="0">
                <a:solidFill>
                  <a:srgbClr val="FFC000"/>
                </a:solidFill>
              </a:rPr>
              <a:t>La primera lección es: observe lo que falta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Si desea comprender la solución original propuesta por Wald, puede encontrarla en Wald (1980).</a:t>
            </a:r>
          </a:p>
        </p:txBody>
      </p:sp>
    </p:spTree>
    <p:extLst>
      <p:ext uri="{BB962C8B-B14F-4D97-AF65-F5344CB8AC3E}">
        <p14:creationId xmlns:p14="http://schemas.microsoft.com/office/powerpoint/2010/main" val="34264450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7FEB7-B4BF-82AB-8D25-8CCA557D6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1F33EF2-C296-BE58-3F0F-12358513D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Más sesgo de selección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4D83357E-097B-C083-2265-4509D7A34897}"/>
              </a:ext>
            </a:extLst>
          </p:cNvPr>
          <p:cNvSpPr txBox="1"/>
          <p:nvPr/>
        </p:nvSpPr>
        <p:spPr>
          <a:xfrm>
            <a:off x="185057" y="1143000"/>
            <a:ext cx="875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El DAG de la </a:t>
            </a:r>
            <a:r>
              <a:rPr lang="es-MX" sz="3200" dirty="0">
                <a:solidFill>
                  <a:srgbClr val="FFC000"/>
                </a:solidFill>
              </a:rPr>
              <a:t>figura anterior representa solo una posible combinación de nodos que conduce a un sesgo de selección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Antes de concluir este capítulo, veamos algunos ejemplos más. Esta vez se elegió algo un poco más sugerente. Comencemos con la siguiente figura:</a:t>
            </a:r>
          </a:p>
        </p:txBody>
      </p:sp>
    </p:spTree>
    <p:extLst>
      <p:ext uri="{BB962C8B-B14F-4D97-AF65-F5344CB8AC3E}">
        <p14:creationId xmlns:p14="http://schemas.microsoft.com/office/powerpoint/2010/main" val="169435133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5D40C-C0FB-3ED5-3B13-88DB47647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CD7F9C1-8EA0-7982-B902-2B0B27C6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Más sesgo de selección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332814-8E94-0C7C-25F7-7D8ECC5A3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4" y="981634"/>
            <a:ext cx="8089751" cy="542185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1153F4D-24AC-9525-A034-DA6874F9BC70}"/>
              </a:ext>
            </a:extLst>
          </p:cNvPr>
          <p:cNvSpPr txBox="1"/>
          <p:nvPr/>
        </p:nvSpPr>
        <p:spPr>
          <a:xfrm>
            <a:off x="2393577" y="639901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Un ejemplo de sesgo de selección</a:t>
            </a:r>
          </a:p>
        </p:txBody>
      </p:sp>
    </p:spTree>
    <p:extLst>
      <p:ext uri="{BB962C8B-B14F-4D97-AF65-F5344CB8AC3E}">
        <p14:creationId xmlns:p14="http://schemas.microsoft.com/office/powerpoint/2010/main" val="75326664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C6DEF-5783-BF53-A7E4-9B2458A95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B50F9CD-4DC6-B9E8-942C-B1C22478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Más sesgo de selección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8812A665-43BB-CFEA-EB11-FE438605185E}"/>
              </a:ext>
            </a:extLst>
          </p:cNvPr>
          <p:cNvSpPr txBox="1"/>
          <p:nvPr/>
        </p:nvSpPr>
        <p:spPr>
          <a:xfrm>
            <a:off x="185057" y="1143000"/>
            <a:ext cx="875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El DAG de la figura anterior es interesante. </a:t>
            </a:r>
            <a:r>
              <a:rPr lang="es-MX" sz="3200" dirty="0">
                <a:solidFill>
                  <a:srgbClr val="FFC000"/>
                </a:solidFill>
              </a:rPr>
              <a:t>No existe conexión entre el tratamiento T y el resultado Y</a:t>
            </a:r>
            <a:r>
              <a:rPr lang="es-MX" sz="3200" dirty="0"/>
              <a:t>, </a:t>
            </a:r>
            <a:r>
              <a:rPr lang="es-MX" sz="3200" dirty="0">
                <a:solidFill>
                  <a:schemeClr val="bg2">
                    <a:lumMod val="50000"/>
                  </a:schemeClr>
                </a:solidFill>
              </a:rPr>
              <a:t>pero el condicionamiento en C abre una vía entre ambos</a:t>
            </a:r>
            <a:r>
              <a:rPr lang="es-MX" sz="3200" dirty="0"/>
              <a:t>. Esto a veces se denomina </a:t>
            </a:r>
            <a:r>
              <a:rPr lang="es-MX" sz="3200" dirty="0">
                <a:solidFill>
                  <a:schemeClr val="bg2">
                    <a:lumMod val="50000"/>
                  </a:schemeClr>
                </a:solidFill>
              </a:rPr>
              <a:t>sesgo de selección bajo la hipótesis nula</a:t>
            </a:r>
            <a:r>
              <a:rPr lang="es-MX" sz="3200" dirty="0"/>
              <a:t> (Hernán y Robins, 2020).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Veamos un ejemplo más:</a:t>
            </a:r>
          </a:p>
        </p:txBody>
      </p:sp>
    </p:spTree>
    <p:extLst>
      <p:ext uri="{BB962C8B-B14F-4D97-AF65-F5344CB8AC3E}">
        <p14:creationId xmlns:p14="http://schemas.microsoft.com/office/powerpoint/2010/main" val="283973446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710BA-3D4B-9096-D7B7-667A6C77F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2B1CCF4-EA69-3882-BCC8-A6EB90470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Más sesgo de selección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8228E1-A316-614C-AB16-A0E8DCD2C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8" y="1047962"/>
            <a:ext cx="7949902" cy="529195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1EDE6B-133F-2760-3332-D1AAD8B30040}"/>
              </a:ext>
            </a:extLst>
          </p:cNvPr>
          <p:cNvSpPr txBox="1"/>
          <p:nvPr/>
        </p:nvSpPr>
        <p:spPr>
          <a:xfrm>
            <a:off x="1635164" y="6339915"/>
            <a:ext cx="7046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Un ejemplo de sesgo de selección sin la ventaja entre T y C</a:t>
            </a:r>
          </a:p>
        </p:txBody>
      </p:sp>
    </p:spTree>
    <p:extLst>
      <p:ext uri="{BB962C8B-B14F-4D97-AF65-F5344CB8AC3E}">
        <p14:creationId xmlns:p14="http://schemas.microsoft.com/office/powerpoint/2010/main" val="27184729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4D26F-2F41-1939-4887-7ADF6E499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D1A32CB-776B-205E-E6E8-ECD5796F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Más sesgo de selección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AC5984E-63BC-263B-4C31-D1B912C80454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El DAG de la figura anterior es aún más interesante. </a:t>
            </a:r>
            <a:r>
              <a:rPr lang="es-MX" sz="3200" dirty="0">
                <a:solidFill>
                  <a:schemeClr val="bg2">
                    <a:lumMod val="50000"/>
                  </a:schemeClr>
                </a:solidFill>
              </a:rPr>
              <a:t>No hay aristas que conecten directamente T y C ni Y y C</a:t>
            </a:r>
            <a:r>
              <a:rPr lang="es-MX" sz="3200" dirty="0"/>
              <a:t>. </a:t>
            </a:r>
            <a:r>
              <a:rPr lang="es-MX" sz="3200" dirty="0">
                <a:solidFill>
                  <a:srgbClr val="C00000"/>
                </a:solidFill>
              </a:rPr>
              <a:t>¿Adivina cuál es la fuente de la espuria?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Observe que </a:t>
            </a:r>
            <a:r>
              <a:rPr lang="es-MX" sz="3200" dirty="0">
                <a:solidFill>
                  <a:srgbClr val="FFC000"/>
                </a:solidFill>
              </a:rPr>
              <a:t>C es un hijo de Z</a:t>
            </a:r>
            <a:r>
              <a:rPr lang="es-MX" sz="3200" dirty="0"/>
              <a:t>. </a:t>
            </a:r>
            <a:r>
              <a:rPr lang="es-MX" sz="3200" dirty="0">
                <a:solidFill>
                  <a:srgbClr val="92D050"/>
                </a:solidFill>
              </a:rPr>
              <a:t>Controlar por C </a:t>
            </a:r>
            <a:r>
              <a:rPr lang="es-MX" sz="3200" dirty="0"/>
              <a:t>(usándolo como </a:t>
            </a:r>
            <a:r>
              <a:rPr lang="es-MX" sz="3200" dirty="0">
                <a:solidFill>
                  <a:srgbClr val="92D050"/>
                </a:solidFill>
              </a:rPr>
              <a:t>criterio de selección</a:t>
            </a:r>
            <a:r>
              <a:rPr lang="es-MX" sz="3200" dirty="0"/>
              <a:t>) </a:t>
            </a:r>
            <a:r>
              <a:rPr lang="es-MX" sz="3200" dirty="0">
                <a:solidFill>
                  <a:srgbClr val="0070C0"/>
                </a:solidFill>
              </a:rPr>
              <a:t>abre parcialmente la ruta T → Z ← W → Y</a:t>
            </a:r>
            <a:r>
              <a:rPr lang="es-MX" sz="3200" dirty="0"/>
              <a:t>. </a:t>
            </a:r>
            <a:r>
              <a:rPr lang="es-MX" sz="3200" dirty="0">
                <a:solidFill>
                  <a:srgbClr val="7030A0"/>
                </a:solidFill>
              </a:rPr>
              <a:t>Decimos parcialmente porque C suele contener parte de la variabilidad de Z</a:t>
            </a:r>
            <a:r>
              <a:rPr lang="es-MX" sz="3200" dirty="0"/>
              <a:t>.</a:t>
            </a:r>
            <a:endParaRPr lang="es-MX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3308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C59B7-AED1-0EEC-EDDF-3426213FC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F89F2F5-9FAA-F29A-A7AB-E639A616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Más sesgo de selección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35A5056C-36D8-00E6-5B40-3C52042B2759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Vale la pena recordar este hecho: </a:t>
            </a:r>
            <a:r>
              <a:rPr lang="es-MX" sz="3200" dirty="0">
                <a:solidFill>
                  <a:srgbClr val="7030A0"/>
                </a:solidFill>
              </a:rPr>
              <a:t>el condicionamiento basado en los descendientes </a:t>
            </a:r>
            <a:r>
              <a:rPr lang="es-MX" sz="3200" dirty="0"/>
              <a:t>(sí, no se trata solo de hijos) </a:t>
            </a:r>
            <a:r>
              <a:rPr lang="es-MX" sz="3200" dirty="0">
                <a:solidFill>
                  <a:srgbClr val="7030A0"/>
                </a:solidFill>
              </a:rPr>
              <a:t>de los colisionadores suele abrir parcialmente la ruta en la que reside el colisionador</a:t>
            </a:r>
            <a:r>
              <a:rPr lang="es-MX" sz="3200" dirty="0"/>
              <a:t> (en casos muy especiales, el condicionamiento basado en los descendientes podría cerrar la ruta, pero estos casos son bastante raros).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rgbClr val="00B0F0"/>
                </a:solidFill>
              </a:rPr>
              <a:t>La segunda lección es mirar más allá de lo necesario.</a:t>
            </a:r>
          </a:p>
        </p:txBody>
      </p:sp>
    </p:spTree>
    <p:extLst>
      <p:ext uri="{BB962C8B-B14F-4D97-AF65-F5344CB8AC3E}">
        <p14:creationId xmlns:p14="http://schemas.microsoft.com/office/powerpoint/2010/main" val="269974324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F32EB-E859-1EBA-0033-2C8CA4BC1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9CA917D-7D86-CFE7-1976-28C51968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Referencias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EDF310E-32F7-FA3B-AA27-5AC227690939}"/>
              </a:ext>
            </a:extLst>
          </p:cNvPr>
          <p:cNvSpPr txBox="1"/>
          <p:nvPr/>
        </p:nvSpPr>
        <p:spPr>
          <a:xfrm>
            <a:off x="185057" y="1143000"/>
            <a:ext cx="8752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>
                <a:solidFill>
                  <a:schemeClr val="accent4">
                    <a:lumMod val="75000"/>
                  </a:schemeClr>
                </a:solidFill>
              </a:rPr>
              <a:t>Aleksander Molak, “Causal inference and Discovery in Python”, Packt</a:t>
            </a:r>
            <a:endParaRPr lang="es-MX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3400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Montserrat" panose="00000500000000000000" pitchFamily="2" charset="0"/>
              </a:rPr>
              <a:t>¿Preguntas?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0" y="2105247"/>
            <a:ext cx="9144000" cy="2902688"/>
          </a:xfrm>
        </p:spPr>
        <p:txBody>
          <a:bodyPr/>
          <a:lstStyle/>
          <a:p>
            <a:r>
              <a:rPr lang="es-ES_tradnl" sz="3600" dirty="0">
                <a:solidFill>
                  <a:schemeClr val="tx1"/>
                </a:solidFill>
                <a:latin typeface="Montserrat" panose="00000500000000000000" pitchFamily="2" charset="0"/>
              </a:rPr>
              <a:t>¡Muchas Gracias!</a:t>
            </a:r>
          </a:p>
          <a:p>
            <a:endParaRPr lang="es-ES_tradnl" sz="3600" dirty="0">
              <a:latin typeface="Montserrat" panose="00000500000000000000" pitchFamily="2" charset="0"/>
            </a:endParaRPr>
          </a:p>
          <a:p>
            <a:r>
              <a:rPr lang="es-ES_tradnl" sz="3600" dirty="0">
                <a:latin typeface="Montserrat" panose="00000500000000000000" pitchFamily="2" charset="0"/>
                <a:hlinkClick r:id="rId3"/>
              </a:rPr>
              <a:t>juan.or@morelia.tecnm.mx</a:t>
            </a:r>
            <a:endParaRPr lang="es-ES_tradnl" sz="3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2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7380A-5F81-D1E6-A858-9BD1F297E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E96BFB8-CB6E-7472-6F75-E0B41F81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Identificabilidad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2754490-F99F-1DD8-2AD4-546E845C34E1}"/>
              </a:ext>
            </a:extLst>
          </p:cNvPr>
          <p:cNvSpPr/>
          <p:nvPr/>
        </p:nvSpPr>
        <p:spPr>
          <a:xfrm>
            <a:off x="183823" y="902864"/>
            <a:ext cx="877635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La </a:t>
            </a:r>
            <a:r>
              <a:rPr lang="es-MX" sz="3200" dirty="0">
                <a:solidFill>
                  <a:srgbClr val="7030A0"/>
                </a:solidFill>
              </a:rPr>
              <a:t>segunda condición tiene dos caras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Primero, </a:t>
            </a:r>
            <a:r>
              <a:rPr lang="es-MX" sz="3200" dirty="0">
                <a:solidFill>
                  <a:srgbClr val="92D050"/>
                </a:solidFill>
              </a:rPr>
              <a:t>cualquier estimador debe tener un tamaño de muestra lo suficientemente grande como para generar estimaciones significativas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Segundo, </a:t>
            </a:r>
            <a:r>
              <a:rPr lang="es-MX" sz="3200" dirty="0">
                <a:solidFill>
                  <a:srgbClr val="00B0F0"/>
                </a:solidFill>
              </a:rPr>
              <a:t>debemos asegurarnos de que la probabilidad de cada posible valor de tratamiento en nuestro conjunto de datos </a:t>
            </a:r>
            <a:r>
              <a:rPr lang="es-MX" sz="3200" dirty="0"/>
              <a:t>(posiblemente condicionada a todas las covariables importantes) sea mayor que 0. </a:t>
            </a:r>
          </a:p>
        </p:txBody>
      </p:sp>
    </p:spTree>
    <p:extLst>
      <p:ext uri="{BB962C8B-B14F-4D97-AF65-F5344CB8AC3E}">
        <p14:creationId xmlns:p14="http://schemas.microsoft.com/office/powerpoint/2010/main" val="363689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4C5C0-E881-1A96-205F-6D1445733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7975C5D-228C-56A2-2129-575A8F42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Falta de grafos causales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2B23BA7-6D82-F5F2-78C4-1FB677AC977B}"/>
              </a:ext>
            </a:extLst>
          </p:cNvPr>
          <p:cNvSpPr/>
          <p:nvPr/>
        </p:nvSpPr>
        <p:spPr>
          <a:xfrm>
            <a:off x="183823" y="902864"/>
            <a:ext cx="877635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En una encuesta reciente que realicé en LinkedIn, pedí a los participantes que imaginaran que podían hacerle una pregunta a un experto mundial en causalidad.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rgbClr val="00B0F0"/>
                </a:solidFill>
              </a:rPr>
              <a:t>El 28 % optó por una pregunta relacionada con la obtención de gráficos causales en situaciones reales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La falta de un modelo causal puede suponer un gran reto para la implementación práctica de técnicas de inferencia causal.</a:t>
            </a:r>
          </a:p>
        </p:txBody>
      </p:sp>
    </p:spTree>
    <p:extLst>
      <p:ext uri="{BB962C8B-B14F-4D97-AF65-F5344CB8AC3E}">
        <p14:creationId xmlns:p14="http://schemas.microsoft.com/office/powerpoint/2010/main" val="991112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59E9F-7E18-2BA6-8DB5-A64F68D64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B32E445-050F-6602-06C1-4D3C2A23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Falta de grafos causales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14D06F5-C6FA-77F2-8B43-1FC9C8F52D88}"/>
              </a:ext>
            </a:extLst>
          </p:cNvPr>
          <p:cNvSpPr/>
          <p:nvPr/>
        </p:nvSpPr>
        <p:spPr>
          <a:xfrm>
            <a:off x="183823" y="902864"/>
            <a:ext cx="87763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Hay tres cosas que se suelen hacer para </a:t>
            </a:r>
            <a:r>
              <a:rPr lang="es-MX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obtener un gráfico causal de un problema con una estructura causal desconocida</a:t>
            </a:r>
            <a:r>
              <a:rPr lang="es-MX" sz="3200" dirty="0"/>
              <a:t>: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rgbClr val="C00000"/>
                </a:solidFill>
              </a:rPr>
              <a:t>Utilizar la experiencia en el campo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rgbClr val="FFC000"/>
                </a:solidFill>
              </a:rPr>
              <a:t>Utilizar técnicas de descubrimiento causal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rgbClr val="92D050"/>
                </a:solidFill>
              </a:rPr>
              <a:t>Utilizar una combinación de ambas opciones</a:t>
            </a:r>
          </a:p>
        </p:txBody>
      </p:sp>
    </p:spTree>
    <p:extLst>
      <p:ext uri="{BB962C8B-B14F-4D97-AF65-F5344CB8AC3E}">
        <p14:creationId xmlns:p14="http://schemas.microsoft.com/office/powerpoint/2010/main" val="396495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44712-1D3E-21C7-3396-96B0B45DA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0E7ECB5-02C3-0D83-99EE-58524445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Falta de grafos causales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B8D88B9-E003-D263-93BE-0215E94B268F}"/>
              </a:ext>
            </a:extLst>
          </p:cNvPr>
          <p:cNvSpPr/>
          <p:nvPr/>
        </p:nvSpPr>
        <p:spPr>
          <a:xfrm>
            <a:off x="183823" y="902864"/>
            <a:ext cx="877635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Un </a:t>
            </a:r>
            <a:r>
              <a:rPr lang="es-MX" sz="3200" dirty="0">
                <a:solidFill>
                  <a:srgbClr val="00B0F0"/>
                </a:solidFill>
              </a:rPr>
              <a:t>conocimiento del dominio confiable y de alta calidad suele ser la opción menos arriesgada, pero podría ser la más difícil de obtener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rgbClr val="7030A0"/>
                </a:solidFill>
              </a:rPr>
              <a:t>Los métodos de descubrimiento causal suelen ser más económicos, pero verificar sus resultados puede ser un desafío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En muchos casos, </a:t>
            </a:r>
            <a:r>
              <a:rPr lang="es-MX" sz="3200" dirty="0">
                <a:solidFill>
                  <a:srgbClr val="C00000"/>
                </a:solidFill>
              </a:rPr>
              <a:t>una combinación de conocimiento del dominio y algoritmos de aprendizaje estructural podría ser la mejor opción. </a:t>
            </a:r>
          </a:p>
        </p:txBody>
      </p:sp>
    </p:spTree>
    <p:extLst>
      <p:ext uri="{BB962C8B-B14F-4D97-AF65-F5344CB8AC3E}">
        <p14:creationId xmlns:p14="http://schemas.microsoft.com/office/powerpoint/2010/main" val="334013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A9162-AA9C-6217-B840-73EB72AA8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ED1A2D0-DEAA-2438-6BED-0977CE28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Falta de grafos causales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A6D0BAA-4BBE-9FF3-627E-94BAA15EB681}"/>
              </a:ext>
            </a:extLst>
          </p:cNvPr>
          <p:cNvSpPr/>
          <p:nvPr/>
        </p:nvSpPr>
        <p:spPr>
          <a:xfrm>
            <a:off x="183823" y="902864"/>
            <a:ext cx="87763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Algunos métodos de descubrimiento causal nos permiten incorporar fácilmente nuestro conocimiento del dominio y luego realizan la búsqueda en las partes restantes del espacio de búsqueda del grafo. Esto puede generar resultados realmente sorprendentes, pero no hay garantías.</a:t>
            </a:r>
          </a:p>
        </p:txBody>
      </p:sp>
    </p:spTree>
    <p:extLst>
      <p:ext uri="{BB962C8B-B14F-4D97-AF65-F5344CB8AC3E}">
        <p14:creationId xmlns:p14="http://schemas.microsoft.com/office/powerpoint/2010/main" val="265778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CED93-DFCE-75BB-8DAD-90ABA8E78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674E3F8-5717-E7EB-8554-2B571FBB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Falta de grafos causales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7630D27-0223-7976-9ECF-974F47B49740}"/>
              </a:ext>
            </a:extLst>
          </p:cNvPr>
          <p:cNvSpPr/>
          <p:nvPr/>
        </p:nvSpPr>
        <p:spPr>
          <a:xfrm>
            <a:off x="183823" y="902864"/>
            <a:ext cx="87763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Si sus datos provienen de un experimento natural, también puede </a:t>
            </a:r>
            <a:r>
              <a:rPr lang="es-MX" sz="3200" dirty="0">
                <a:solidFill>
                  <a:srgbClr val="92D050"/>
                </a:solidFill>
              </a:rPr>
              <a:t>probar algunos métodos del campo de la econometría, como los controles sintéticos, la regresión discontinua o las diferencias en </a:t>
            </a:r>
            <a:r>
              <a:rPr lang="es-MX" sz="3200">
                <a:solidFill>
                  <a:srgbClr val="92D050"/>
                </a:solidFill>
              </a:rPr>
              <a:t>diferencias</a:t>
            </a:r>
            <a:r>
              <a:rPr lang="es-MX" sz="3200"/>
              <a:t>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977993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7B0D2-184D-CCCD-2B52-D352212C0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9FDB605-0990-4BD8-DA05-8A1228E5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Datos insuficientes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0ACFAAD-CF4C-0928-F02E-D2239601D765}"/>
              </a:ext>
            </a:extLst>
          </p:cNvPr>
          <p:cNvSpPr/>
          <p:nvPr/>
        </p:nvSpPr>
        <p:spPr>
          <a:xfrm>
            <a:off x="183823" y="902864"/>
            <a:ext cx="877635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Un </a:t>
            </a:r>
            <a:r>
              <a:rPr lang="es-MX" sz="3200" dirty="0">
                <a:solidFill>
                  <a:srgbClr val="C00000"/>
                </a:solidFill>
              </a:rPr>
              <a:t>tamaño de muestra insuficiente no es un problema exclusivamente causal</a:t>
            </a:r>
            <a:r>
              <a:rPr lang="es-MX" sz="3200" dirty="0"/>
              <a:t>. Cualquier </a:t>
            </a:r>
            <a:r>
              <a:rPr lang="es-MX" sz="3200" dirty="0">
                <a:solidFill>
                  <a:srgbClr val="FFC000"/>
                </a:solidFill>
              </a:rPr>
              <a:t>estimación de un parámetro estadístico se vuelve sesgada con un tamaño de muestra insuficiente</a:t>
            </a:r>
            <a:r>
              <a:rPr lang="es-MX" sz="3200" dirty="0"/>
              <a:t>.</a:t>
            </a:r>
          </a:p>
          <a:p>
            <a:pPr algn="just"/>
            <a:r>
              <a:rPr lang="es-MX" sz="3200" dirty="0"/>
              <a:t>Dependiendo del método elegido, </a:t>
            </a:r>
            <a:r>
              <a:rPr lang="es-MX" sz="3200" dirty="0">
                <a:solidFill>
                  <a:srgbClr val="92D050"/>
                </a:solidFill>
              </a:rPr>
              <a:t>algunos métodos causales podrían requerir más datos que otros</a:t>
            </a:r>
            <a:r>
              <a:rPr lang="es-MX" sz="3200" dirty="0"/>
              <a:t>. Si utilizamos la técnica de </a:t>
            </a:r>
            <a:r>
              <a:rPr lang="es-MX" sz="3200" dirty="0">
                <a:solidFill>
                  <a:srgbClr val="002060"/>
                </a:solidFill>
              </a:rPr>
              <a:t>aprendizaje automático doble (DML) con estimadores de redes neuronales, debemos estar preparados para tamaños de muestra similares a los de las redes neuronales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0093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AD778-F7E0-1F6D-C4EF-3E07BF7A2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238DB1-805E-F908-0B20-499DD012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Datos insuficientes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3C6CF6C-629E-A59E-6FE2-A454DA769994}"/>
              </a:ext>
            </a:extLst>
          </p:cNvPr>
          <p:cNvSpPr/>
          <p:nvPr/>
        </p:nvSpPr>
        <p:spPr>
          <a:xfrm>
            <a:off x="183823" y="902864"/>
            <a:ext cx="87763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Sin embargo, </a:t>
            </a:r>
            <a:r>
              <a:rPr lang="es-MX" sz="3200" dirty="0">
                <a:solidFill>
                  <a:srgbClr val="7030A0"/>
                </a:solidFill>
              </a:rPr>
              <a:t>el tamaño de la muestra también puede ser un problema en el caso de modelos muy simples</a:t>
            </a:r>
            <a:r>
              <a:rPr lang="es-MX" sz="3200" dirty="0"/>
              <a:t>. El código completo de un experimento de este tipo se encuentra en: https://bit.ly/causal-ntbk-08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Tomemos el modelo gráfico del capítulo anterior (consulte la siguiente figura para refrescar la memoria).</a:t>
            </a:r>
          </a:p>
        </p:txBody>
      </p:sp>
    </p:spTree>
    <p:extLst>
      <p:ext uri="{BB962C8B-B14F-4D97-AF65-F5344CB8AC3E}">
        <p14:creationId xmlns:p14="http://schemas.microsoft.com/office/powerpoint/2010/main" val="4070354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FEF95-BE51-892D-ADD2-A3A24CE7F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6E06C23-21B8-4942-3CD2-1D8AD31F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1365"/>
            <a:ext cx="9144000" cy="783676"/>
          </a:xfrm>
        </p:spPr>
        <p:txBody>
          <a:bodyPr/>
          <a:lstStyle/>
          <a:p>
            <a:r>
              <a:rPr lang="es-ES_tradnl" dirty="0"/>
              <a:t>Comprensión del tamaño de la muestra: metodología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CBB417-F12C-53D5-3D22-227F24971470}"/>
              </a:ext>
            </a:extLst>
          </p:cNvPr>
          <p:cNvSpPr/>
          <p:nvPr/>
        </p:nvSpPr>
        <p:spPr>
          <a:xfrm>
            <a:off x="183823" y="1214837"/>
            <a:ext cx="877635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Consideremos </a:t>
            </a:r>
            <a:r>
              <a:rPr lang="es-MX" sz="3200" dirty="0">
                <a:solidFill>
                  <a:srgbClr val="7030A0"/>
                </a:solidFill>
              </a:rPr>
              <a:t>cuatro tamaños de muestra diferentes (30, 100, 1000 y 10 000) </a:t>
            </a:r>
            <a:r>
              <a:rPr lang="es-MX" sz="3200" dirty="0"/>
              <a:t>y, para cada tamaño de muestra, generemos </a:t>
            </a:r>
            <a:r>
              <a:rPr lang="es-MX" sz="3200" dirty="0">
                <a:solidFill>
                  <a:srgbClr val="0070C0"/>
                </a:solidFill>
              </a:rPr>
              <a:t>20 conjuntos de datos</a:t>
            </a:r>
            <a:r>
              <a:rPr lang="es-MX" sz="3200" dirty="0"/>
              <a:t> a partir del modelo presentado en la siguiente figura.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rgbClr val="0070C0"/>
                </a:solidFill>
              </a:rPr>
              <a:t>Ajustamos dos modelos para cada conjunto de datos</a:t>
            </a:r>
            <a:r>
              <a:rPr lang="es-MX" sz="3200" dirty="0"/>
              <a:t>: uno basado en </a:t>
            </a:r>
            <a:r>
              <a:rPr lang="es-MX" sz="3200" dirty="0">
                <a:solidFill>
                  <a:srgbClr val="00B050"/>
                </a:solidFill>
              </a:rPr>
              <a:t>regresión lineal simple </a:t>
            </a:r>
            <a:r>
              <a:rPr lang="es-MX" sz="3200" dirty="0"/>
              <a:t>y otro </a:t>
            </a:r>
            <a:r>
              <a:rPr lang="es-MX" sz="3200" dirty="0">
                <a:solidFill>
                  <a:srgbClr val="FFC000"/>
                </a:solidFill>
              </a:rPr>
              <a:t>basado en un estimador DML</a:t>
            </a:r>
            <a:r>
              <a:rPr lang="es-MX" sz="3200" dirty="0"/>
              <a:t>, basado en </a:t>
            </a:r>
            <a:r>
              <a:rPr lang="es-MX" sz="3200" dirty="0">
                <a:solidFill>
                  <a:srgbClr val="FFC000"/>
                </a:solidFill>
              </a:rPr>
              <a:t>dos modelos de potenciación de gradiente y una regresión Lasso con validación cruzada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89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Unidad 8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2045864"/>
            <a:ext cx="87763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Modelos</a:t>
            </a:r>
            <a:r>
              <a:rPr lang="en-US" sz="44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causales</a:t>
            </a:r>
            <a:r>
              <a:rPr lang="en-US" sz="44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supuestos</a:t>
            </a:r>
            <a:r>
              <a:rPr lang="en-US" sz="44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y </a:t>
            </a:r>
            <a:r>
              <a:rPr lang="en-US" sz="44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desafíos</a:t>
            </a:r>
            <a:endParaRPr lang="en-US" sz="44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7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B6872-D6A5-26BF-6E57-6DA6F8396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62925E3-C815-39AD-AFF6-2D484905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0607"/>
            <a:ext cx="9144000" cy="783676"/>
          </a:xfrm>
        </p:spPr>
        <p:txBody>
          <a:bodyPr/>
          <a:lstStyle/>
          <a:p>
            <a:r>
              <a:rPr lang="es-ES_tradnl" dirty="0"/>
              <a:t>Comprensión del tamaño de la muestra: metodología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EF27DD-4D16-B5B5-9822-B1B12EA8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25" y="1172974"/>
            <a:ext cx="5077610" cy="55344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6C8EDD-FFB6-10F5-4517-B23FF5E5F1E6}"/>
              </a:ext>
            </a:extLst>
          </p:cNvPr>
          <p:cNvSpPr txBox="1"/>
          <p:nvPr/>
        </p:nvSpPr>
        <p:spPr>
          <a:xfrm>
            <a:off x="263563" y="3533451"/>
            <a:ext cx="3264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El modelo gráfico que utilizamos en el experimento</a:t>
            </a:r>
          </a:p>
        </p:txBody>
      </p:sp>
    </p:spTree>
    <p:extLst>
      <p:ext uri="{BB962C8B-B14F-4D97-AF65-F5344CB8AC3E}">
        <p14:creationId xmlns:p14="http://schemas.microsoft.com/office/powerpoint/2010/main" val="1679508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EAE87-5DB6-1652-5013-58504700C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2CF6EE0-B4A4-3705-504D-62084B0B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Comprensión del tamaño de la muestra: resultados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CDE9B14-BC4C-968B-1F1F-B03B91570A64}"/>
              </a:ext>
            </a:extLst>
          </p:cNvPr>
          <p:cNvSpPr txBox="1"/>
          <p:nvPr/>
        </p:nvSpPr>
        <p:spPr>
          <a:xfrm>
            <a:off x="316829" y="114300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Los resultados se presentan en la siguiente figura. El </a:t>
            </a:r>
            <a:r>
              <a:rPr lang="es-MX" sz="3200" dirty="0">
                <a:solidFill>
                  <a:srgbClr val="FFC000"/>
                </a:solidFill>
              </a:rPr>
              <a:t>tamaño de la muestra se muestra en el eje x y el porcentaje de error en el eje y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Un </a:t>
            </a:r>
            <a:r>
              <a:rPr lang="es-MX" sz="3200" dirty="0">
                <a:solidFill>
                  <a:srgbClr val="C00000"/>
                </a:solidFill>
              </a:rPr>
              <a:t>error del 100% </a:t>
            </a:r>
            <a:r>
              <a:rPr lang="es-MX" sz="3200" dirty="0"/>
              <a:t>significa que el coeficiente devuelto por el modelo fue el doble del coeficiente real; un </a:t>
            </a:r>
            <a:r>
              <a:rPr lang="es-MX" sz="3200" dirty="0">
                <a:solidFill>
                  <a:srgbClr val="92D050"/>
                </a:solidFill>
              </a:rPr>
              <a:t>error negativo del 100 % significa que el efecto estimado fue 0 </a:t>
            </a:r>
            <a:r>
              <a:rPr lang="es-MX" sz="3200" dirty="0"/>
              <a:t>(el efecto real menos el 100 % del efecto real es 0).</a:t>
            </a:r>
          </a:p>
        </p:txBody>
      </p:sp>
    </p:spTree>
    <p:extLst>
      <p:ext uri="{BB962C8B-B14F-4D97-AF65-F5344CB8AC3E}">
        <p14:creationId xmlns:p14="http://schemas.microsoft.com/office/powerpoint/2010/main" val="676196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9849D-8890-3731-40C5-F47CD8603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74BBCBB-AEA9-FBA7-0D4F-23C81A23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Comprensión del tamaño de la muestra: resultados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585EB2-D79C-562E-3D0B-15E14E16C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3" y="1142999"/>
            <a:ext cx="8555545" cy="519992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4B795BD-4F2A-65BF-C634-B9025702B99B}"/>
              </a:ext>
            </a:extLst>
          </p:cNvPr>
          <p:cNvSpPr txBox="1"/>
          <p:nvPr/>
        </p:nvSpPr>
        <p:spPr>
          <a:xfrm>
            <a:off x="1316245" y="6342926"/>
            <a:ext cx="6396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Los resultados del experimento de tamaño de muestra</a:t>
            </a:r>
          </a:p>
        </p:txBody>
      </p:sp>
    </p:spTree>
    <p:extLst>
      <p:ext uri="{BB962C8B-B14F-4D97-AF65-F5344CB8AC3E}">
        <p14:creationId xmlns:p14="http://schemas.microsoft.com/office/powerpoint/2010/main" val="1567974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556FF-3D03-A8B2-68ED-84038B13B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D2834DD-9181-970F-F175-870E7486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Comprensión del tamaño de la muestra: resultados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74D64B4-5EA7-3D11-B750-E911A3218B23}"/>
              </a:ext>
            </a:extLst>
          </p:cNvPr>
          <p:cNvSpPr txBox="1"/>
          <p:nvPr/>
        </p:nvSpPr>
        <p:spPr>
          <a:xfrm>
            <a:off x="316829" y="1143000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Como podemos observar, </a:t>
            </a:r>
            <a:r>
              <a:rPr lang="es-MX" sz="3200" dirty="0">
                <a:solidFill>
                  <a:srgbClr val="7030A0"/>
                </a:solidFill>
              </a:rPr>
              <a:t>para el tamaño de muestra más pequeño</a:t>
            </a:r>
            <a:r>
              <a:rPr lang="es-MX" sz="3200" dirty="0"/>
              <a:t>, </a:t>
            </a:r>
            <a:r>
              <a:rPr lang="es-MX" sz="3200" dirty="0">
                <a:solidFill>
                  <a:srgbClr val="7030A0"/>
                </a:solidFill>
              </a:rPr>
              <a:t>ambos modelos presentan un rendimiento bastante deficiente</a:t>
            </a:r>
            <a:r>
              <a:rPr lang="es-MX" sz="3200" dirty="0"/>
              <a:t> (a pesar de que el efecto causal es identificable gráficamente).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Dicho esto, </a:t>
            </a:r>
            <a:r>
              <a:rPr lang="es-MX" sz="3200" dirty="0">
                <a:solidFill>
                  <a:srgbClr val="0070C0"/>
                </a:solidFill>
              </a:rPr>
              <a:t>la varianza del error del modelo DML es significativamente mayor que la del modelo lineal simple</a:t>
            </a:r>
            <a:r>
              <a:rPr lang="es-MX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65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03398-5BF1-B273-FE91-08AD8C1E3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C251461-406C-487E-FF0C-58DCBCB1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Comprensión del tamaño de la muestra: resultados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CD413874-5A39-4457-39B8-A2BCBF4B6250}"/>
              </a:ext>
            </a:extLst>
          </p:cNvPr>
          <p:cNvSpPr txBox="1"/>
          <p:nvPr/>
        </p:nvSpPr>
        <p:spPr>
          <a:xfrm>
            <a:off x="316829" y="114300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Con </a:t>
            </a:r>
            <a:r>
              <a:rPr lang="es-MX" sz="3200" dirty="0">
                <a:solidFill>
                  <a:srgbClr val="0070C0"/>
                </a:solidFill>
              </a:rPr>
              <a:t>100 observaciones, el rendimiento de ambos modelos coincide estrechamente, y con 1,000 y 10,000 observaciones, el rendimiento parece converger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Cabe destacar que en este experimento </a:t>
            </a:r>
            <a:r>
              <a:rPr lang="es-MX" sz="3200" dirty="0">
                <a:solidFill>
                  <a:srgbClr val="92D050"/>
                </a:solidFill>
              </a:rPr>
              <a:t>utilizamos un criterio de puerta trasera para identificar los estimandos</a:t>
            </a:r>
            <a:r>
              <a:rPr lang="es-MX" sz="3200" dirty="0"/>
              <a:t>. Este </a:t>
            </a:r>
            <a:r>
              <a:rPr lang="es-MX" sz="3200" dirty="0">
                <a:solidFill>
                  <a:srgbClr val="FFC000"/>
                </a:solidFill>
              </a:rPr>
              <a:t>criterio es computacionalmente simple y mucho menos complejo que el de puerta delantera u otros enfoques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8065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6508A-143A-FA2E-56A6-E8B2CFDF1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4284CDC-F59A-9E16-FBE5-5775FD13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Comprensión del tamaño de la muestra: resultados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787F9410-5BCF-5342-B384-03A0E1686FE4}"/>
              </a:ext>
            </a:extLst>
          </p:cNvPr>
          <p:cNvSpPr txBox="1"/>
          <p:nvPr/>
        </p:nvSpPr>
        <p:spPr>
          <a:xfrm>
            <a:off x="316829" y="1143000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Para </a:t>
            </a:r>
            <a:r>
              <a:rPr lang="es-MX" sz="3200" dirty="0">
                <a:solidFill>
                  <a:srgbClr val="FFC000"/>
                </a:solidFill>
              </a:rPr>
              <a:t>aprovechar al máximo tamaños de muestra más pequeños, una buena idea sería realizar un bootstrap de los resultados, si se lo puede permitir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7117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56990-5C30-DBF1-B5DC-1B7C830D6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18F51CA-F12B-2B84-F154-528E623A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ES_tradnl" dirty="0"/>
              <a:t>Supuestos no verificables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7FA1ED98-1F1B-5DF1-6F48-898FC292065B}"/>
              </a:ext>
            </a:extLst>
          </p:cNvPr>
          <p:cNvSpPr txBox="1"/>
          <p:nvPr/>
        </p:nvSpPr>
        <p:spPr>
          <a:xfrm>
            <a:off x="316829" y="114300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En </a:t>
            </a:r>
            <a:r>
              <a:rPr lang="es-MX" sz="3200" dirty="0">
                <a:solidFill>
                  <a:srgbClr val="FFC000"/>
                </a:solidFill>
              </a:rPr>
              <a:t>algunos casos, puede ser muy difícil determinar si se cumplen las suposiciones</a:t>
            </a:r>
            <a:r>
              <a:rPr lang="es-MX" sz="3200" dirty="0"/>
              <a:t>. </a:t>
            </a:r>
            <a:r>
              <a:rPr lang="es-MX" sz="3200" dirty="0">
                <a:solidFill>
                  <a:srgbClr val="C00000"/>
                </a:solidFill>
              </a:rPr>
              <a:t>Empecemos por la confusión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Imagine que </a:t>
            </a:r>
            <a:r>
              <a:rPr lang="es-MX" sz="3200" dirty="0">
                <a:solidFill>
                  <a:srgbClr val="FFC000"/>
                </a:solidFill>
              </a:rPr>
              <a:t>intenta utilizar el criterio de la puerta trasera para su problema</a:t>
            </a:r>
            <a:r>
              <a:rPr lang="es-MX" sz="3200" dirty="0"/>
              <a:t>. En ciertos casos, </a:t>
            </a:r>
            <a:r>
              <a:rPr lang="es-MX" sz="3200" dirty="0">
                <a:solidFill>
                  <a:srgbClr val="00B050"/>
                </a:solidFill>
              </a:rPr>
              <a:t>podrá descartar la posibilidad de que existan otras variables no observadas que introduzcan confusión entre su tratamiento y su resultado</a:t>
            </a:r>
            <a:r>
              <a:rPr lang="es-MX" sz="3200" dirty="0"/>
              <a:t>, pero </a:t>
            </a:r>
            <a:r>
              <a:rPr lang="es-MX" sz="3200" dirty="0">
                <a:solidFill>
                  <a:srgbClr val="0070C0"/>
                </a:solidFill>
              </a:rPr>
              <a:t>en muchos casos, puede ser muy difícil</a:t>
            </a:r>
            <a:r>
              <a:rPr lang="es-MX" sz="3200" dirty="0"/>
              <a:t>. </a:t>
            </a:r>
            <a:endParaRPr lang="es-MX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50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DCB49-4D91-48E2-7333-4C87E3CAD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74C898A-48E0-59FE-A92A-AB1789A2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ES_tradnl" dirty="0"/>
              <a:t>Supuestos no verificables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FEEB790-BC5C-D6EF-5DA3-B33F1FC44D96}"/>
              </a:ext>
            </a:extLst>
          </p:cNvPr>
          <p:cNvSpPr txBox="1"/>
          <p:nvPr/>
        </p:nvSpPr>
        <p:spPr>
          <a:xfrm>
            <a:off x="316829" y="114300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En particular, cuando su </a:t>
            </a:r>
            <a:r>
              <a:rPr lang="es-MX" sz="3200" dirty="0">
                <a:solidFill>
                  <a:srgbClr val="0070C0"/>
                </a:solidFill>
              </a:rPr>
              <a:t>investigación involucra interacciones humanas, mercados financieros u otros fenómenos complejos, asegurar que los efectos de interés sean identificables puede ser difícil, si no imposible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Esta es probablemente una de las razones de la </a:t>
            </a:r>
            <a:r>
              <a:rPr lang="es-MX" sz="3200" dirty="0">
                <a:solidFill>
                  <a:srgbClr val="7030A0"/>
                </a:solidFill>
              </a:rPr>
              <a:t>enorme popularidad de las técnicas de variables instrumentales en la econometría aplicada contemporánea</a:t>
            </a:r>
            <a:r>
              <a:rPr lang="es-MX" sz="3200" dirty="0"/>
              <a:t>. </a:t>
            </a:r>
            <a:endParaRPr lang="es-MX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52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68F45-38FD-0714-6C1D-5FF902E93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67909F6-A6BE-4A0C-E9BC-BC4FDD08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ES_tradnl" dirty="0"/>
              <a:t>Supuestos no verificables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1EC2E3D-DD9D-A1B7-9DB0-84664899C08F}"/>
              </a:ext>
            </a:extLst>
          </p:cNvPr>
          <p:cNvSpPr txBox="1"/>
          <p:nvPr/>
        </p:nvSpPr>
        <p:spPr>
          <a:xfrm>
            <a:off x="316829" y="1143000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Aunque los </a:t>
            </a:r>
            <a:r>
              <a:rPr lang="es-MX" sz="3200" dirty="0">
                <a:solidFill>
                  <a:srgbClr val="7030A0"/>
                </a:solidFill>
              </a:rPr>
              <a:t>buenos instrumentos tienen fama de ser notoriamente difíciles de encontrar, podrían ser más fáciles de encontrar que la certeza de que cumplimos con el criterio de la puerta trasera</a:t>
            </a:r>
            <a:r>
              <a:rPr lang="es-MX" sz="3200" dirty="0"/>
              <a:t>.</a:t>
            </a:r>
            <a:endParaRPr lang="es-MX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66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46E9D-CC90-3D04-8FE8-93A2B61BA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6E23A07-15D9-E7BA-352C-1A239791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/>
              <a:t>Un elefante en la habitación: ¿esperanzador o desesperanzado?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DF14D658-862D-15F4-2F21-9157E85354E2}"/>
              </a:ext>
            </a:extLst>
          </p:cNvPr>
          <p:cNvSpPr txBox="1"/>
          <p:nvPr/>
        </p:nvSpPr>
        <p:spPr>
          <a:xfrm>
            <a:off x="316829" y="1143000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Algunas personas que leen sobre los desafíos de la inferencia causal a partir de datos observacionales podrían preguntarse: </a:t>
            </a:r>
            <a:r>
              <a:rPr lang="es-MX" sz="3200" dirty="0">
                <a:solidFill>
                  <a:srgbClr val="7030A0"/>
                </a:solidFill>
              </a:rPr>
              <a:t>"¿Hay algo que podamos hacer?</a:t>
            </a:r>
            <a:r>
              <a:rPr lang="es-MX" sz="3200" dirty="0"/>
              <a:t>".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Me gusta la idea que presentan James Altucher y Claudia Altucher en su libro, El poder del no: si no se te ocurren 10 ideas creativas, deberías pensar en 20.</a:t>
            </a:r>
            <a:endParaRPr lang="es-MX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55120"/>
            <a:ext cx="9144000" cy="783676"/>
          </a:xfrm>
        </p:spPr>
        <p:txBody>
          <a:bodyPr/>
          <a:lstStyle/>
          <a:p>
            <a:r>
              <a:rPr lang="es-ES_tradnl" dirty="0"/>
              <a:t>¡Soy el rey del mundo! ¿Pero lo soy?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98359" y="1118813"/>
            <a:ext cx="87763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Hasta ahora, </a:t>
            </a:r>
            <a:r>
              <a:rPr lang="es-MX" sz="3200" dirty="0">
                <a:solidFill>
                  <a:schemeClr val="accent2">
                    <a:lumMod val="75000"/>
                  </a:schemeClr>
                </a:solidFill>
              </a:rPr>
              <a:t>hemos visto lo que podemos lograr al usar modelos causales con datos observacionales</a:t>
            </a:r>
            <a:r>
              <a:rPr lang="es-MX" sz="3200" dirty="0"/>
              <a:t> y prometimos que veremos resultados aún más impresionantes. ¡Todo esto puede parecer muy efectivo!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En esta sección, </a:t>
            </a:r>
            <a:r>
              <a:rPr lang="es-MX" sz="3200" dirty="0">
                <a:solidFill>
                  <a:srgbClr val="00B0F0"/>
                </a:solidFill>
              </a:rPr>
              <a:t>analizaremos los desafíos importantes que podríamos enfrentar al usar métodos de inferencia causal en la práctica</a:t>
            </a:r>
            <a:r>
              <a:rPr lang="es-MX" sz="3200" dirty="0"/>
              <a:t>.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74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DCF53-C45A-88CD-A412-AFA25CDAC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C5097AD-A23D-B4F9-F62F-6334865F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Comamos el elefante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7B2895F6-9554-0EB9-3B9A-67A89E9CC8D3}"/>
              </a:ext>
            </a:extLst>
          </p:cNvPr>
          <p:cNvSpPr txBox="1"/>
          <p:nvPr/>
        </p:nvSpPr>
        <p:spPr>
          <a:xfrm>
            <a:off x="316829" y="114300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Hablemos de </a:t>
            </a:r>
            <a:r>
              <a:rPr lang="es-MX" sz="3200" dirty="0">
                <a:solidFill>
                  <a:srgbClr val="7030A0"/>
                </a:solidFill>
              </a:rPr>
              <a:t>ideas creativas para evaluar modelos causales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El </a:t>
            </a:r>
            <a:r>
              <a:rPr lang="es-MX" sz="3200" dirty="0">
                <a:solidFill>
                  <a:srgbClr val="0070C0"/>
                </a:solidFill>
              </a:rPr>
              <a:t>primer nivel de creatividad consiste en utilizar las pruebas de refutación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Un reto de estas pruebas es que </a:t>
            </a:r>
            <a:r>
              <a:rPr lang="es-MX" sz="3200" dirty="0">
                <a:solidFill>
                  <a:srgbClr val="00B050"/>
                </a:solidFill>
              </a:rPr>
              <a:t>comprueban la corrección general de la estructura del modelo, pero no aportan mucha información sobre la precisión de la estimación obtenida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267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6FF00-9716-3EBC-82B3-1BF5D43A5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44CE2D6-126B-D06A-D84A-696F22E9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Comamos el elefante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0402660-91F8-5739-2FB6-8200B3868064}"/>
              </a:ext>
            </a:extLst>
          </p:cNvPr>
          <p:cNvSpPr txBox="1"/>
          <p:nvPr/>
        </p:nvSpPr>
        <p:spPr>
          <a:xfrm>
            <a:off x="316829" y="114300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Por cierto, si tienes una </a:t>
            </a:r>
            <a:r>
              <a:rPr lang="es-MX" sz="3200" dirty="0">
                <a:solidFill>
                  <a:srgbClr val="C00000"/>
                </a:solidFill>
              </a:rPr>
              <a:t>idea para una nueva prueba de refutación, visita https://bit.ly/DoWhyRepo y propónla en la sección de discusión o abre una nueva solicitud de extracción</a:t>
            </a:r>
            <a:r>
              <a:rPr lang="es-MX" sz="3200" dirty="0"/>
              <a:t>. ¡Puedes ayudar a la comunidad causal a avanzar!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El </a:t>
            </a:r>
            <a:r>
              <a:rPr lang="es-MX" sz="3200" dirty="0">
                <a:solidFill>
                  <a:srgbClr val="FFC000"/>
                </a:solidFill>
              </a:rPr>
              <a:t>segundo nivel de creatividad está disponible cuando se tiene acceso a datos históricos provenientes de experimentos aleatorios</a:t>
            </a:r>
            <a:r>
              <a:rPr lang="es-MX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9262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1FDF4-DA21-85C9-6234-5D1E45198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42AD16C-74F6-ADD1-8025-E69C5927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Comamos el elefante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5FF61BC-C219-4004-9E69-D88832075202}"/>
              </a:ext>
            </a:extLst>
          </p:cNvPr>
          <p:cNvSpPr txBox="1"/>
          <p:nvPr/>
        </p:nvSpPr>
        <p:spPr>
          <a:xfrm>
            <a:off x="316829" y="1143000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Se </a:t>
            </a:r>
            <a:r>
              <a:rPr lang="es-MX" sz="3200" dirty="0">
                <a:solidFill>
                  <a:srgbClr val="FFC000"/>
                </a:solidFill>
              </a:rPr>
              <a:t>puede comparar el modelo observacional con los resultados experimentales e intentar ajustarlo en consecuencia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El </a:t>
            </a:r>
            <a:r>
              <a:rPr lang="es-MX" sz="3200" dirty="0">
                <a:solidFill>
                  <a:srgbClr val="92D050"/>
                </a:solidFill>
              </a:rPr>
              <a:t>tercer nivel de creatividad consiste en evaluar el enfoque de modelado con datos simulados y resultados conocidos</a:t>
            </a:r>
            <a:r>
              <a:rPr lang="es-MX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1582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27620-EC9A-F51D-305F-3F21388C7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0051D69-E16B-AB43-CD51-D556626D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Comamos el elefante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F2EC166-95DA-95F2-75EE-823611336EDF}"/>
              </a:ext>
            </a:extLst>
          </p:cNvPr>
          <p:cNvSpPr txBox="1"/>
          <p:nvPr/>
        </p:nvSpPr>
        <p:spPr>
          <a:xfrm>
            <a:off x="316829" y="114300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Puede parecer fácil, pero si tuviéramos un simulador fiable del proceso de interés, </a:t>
            </a:r>
            <a:r>
              <a:rPr lang="es-MX" sz="3200" dirty="0">
                <a:solidFill>
                  <a:srgbClr val="92D050"/>
                </a:solidFill>
              </a:rPr>
              <a:t>¿necesitaríamos el aprendizaje automático en primer lugar?</a:t>
            </a:r>
          </a:p>
          <a:p>
            <a:pPr algn="just"/>
            <a:endParaRPr lang="es-MX" sz="3200" dirty="0">
              <a:solidFill>
                <a:srgbClr val="92D050"/>
              </a:solidFill>
            </a:endParaRPr>
          </a:p>
          <a:p>
            <a:pPr algn="just"/>
            <a:r>
              <a:rPr lang="es-MX" sz="3200" dirty="0">
                <a:solidFill>
                  <a:srgbClr val="00B0F0"/>
                </a:solidFill>
              </a:rPr>
              <a:t>En lugar de construir un simulador, podemos intentar aprenderlo mediante redes neuronales generativas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Un enfoque de este tipo, </a:t>
            </a:r>
            <a:r>
              <a:rPr lang="es-MX" sz="3200" dirty="0">
                <a:solidFill>
                  <a:srgbClr val="00B0F0"/>
                </a:solidFill>
              </a:rPr>
              <a:t>RealCause</a:t>
            </a:r>
            <a:r>
              <a:rPr lang="es-MX" sz="3200" dirty="0"/>
              <a:t>, fue propuesto por Brady Neal y sus colegas. </a:t>
            </a:r>
          </a:p>
        </p:txBody>
      </p:sp>
    </p:spTree>
    <p:extLst>
      <p:ext uri="{BB962C8B-B14F-4D97-AF65-F5344CB8AC3E}">
        <p14:creationId xmlns:p14="http://schemas.microsoft.com/office/powerpoint/2010/main" val="942921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9C129-BEFA-DB76-FDF2-75CD46F7A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9E563CF-F6F0-7C13-A7B9-B6B7AD98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Comamos el elefante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FE0DF8AF-07D5-127E-3269-CB4B3E6A3B72}"/>
              </a:ext>
            </a:extLst>
          </p:cNvPr>
          <p:cNvSpPr txBox="1"/>
          <p:nvPr/>
        </p:nvSpPr>
        <p:spPr>
          <a:xfrm>
            <a:off x="316829" y="1143000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Este enfoque, sin duda, no resuelve todos los problemas, pero puede ayudarle a ser más realista, al menos hasta cierto punto (por ejemplo, puede comprender cómo se comporta su estimador al violar el supuesto de positividad).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Un dato importante sobre </a:t>
            </a:r>
            <a:r>
              <a:rPr lang="es-MX" sz="3200" dirty="0">
                <a:solidFill>
                  <a:srgbClr val="00B0F0"/>
                </a:solidFill>
              </a:rPr>
              <a:t>RealCause es que genera distribuciones de datos realistas</a:t>
            </a:r>
            <a:r>
              <a:rPr lang="es-MX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9135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22C4B-C6EA-3C00-103F-DB193E561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D69B714-DDE3-0BB9-1395-D1BC2A776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Comamos el elefante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4357BDE2-B3C6-9925-6B36-AAE4FBF5B42B}"/>
              </a:ext>
            </a:extLst>
          </p:cNvPr>
          <p:cNvSpPr txBox="1"/>
          <p:nvPr/>
        </p:nvSpPr>
        <p:spPr>
          <a:xfrm>
            <a:off x="316829" y="1143000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00B0F0"/>
                </a:solidFill>
              </a:rPr>
              <a:t>Se ha demostrado que los datos sintéticos pueden llevarnos a errores al evaluar el rendimiento de los modelos causales </a:t>
            </a:r>
            <a:r>
              <a:rPr lang="es-MX" sz="3200" dirty="0"/>
              <a:t>(Reisach et al., 2021; Curth et al., 2021).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La buena noticia es que la implementación de RealCause en Python es de </a:t>
            </a:r>
            <a:r>
              <a:rPr lang="es-MX" sz="3200" dirty="0">
                <a:solidFill>
                  <a:srgbClr val="002060"/>
                </a:solidFill>
              </a:rPr>
              <a:t>código abierto y está disponible en https://bit.ly/RealCause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5190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CCAD7-5EC9-946E-57C6-16C475B4E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14B6191-E7A9-AB04-F499-E2BDA0338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Comamos el elefante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D0DB0C20-0FDA-D3BD-09A1-0900410BCA4E}"/>
              </a:ext>
            </a:extLst>
          </p:cNvPr>
          <p:cNvSpPr txBox="1"/>
          <p:nvPr/>
        </p:nvSpPr>
        <p:spPr>
          <a:xfrm>
            <a:off x="316829" y="1143000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El </a:t>
            </a:r>
            <a:r>
              <a:rPr lang="es-MX" sz="3200" dirty="0">
                <a:solidFill>
                  <a:srgbClr val="002060"/>
                </a:solidFill>
              </a:rPr>
              <a:t>cuarto nivel de creatividad es el análisis de sensibilidad</a:t>
            </a:r>
            <a:r>
              <a:rPr lang="es-MX" sz="3200" dirty="0"/>
              <a:t>. En ciertos casos, </a:t>
            </a:r>
            <a:r>
              <a:rPr lang="es-MX" sz="3200" dirty="0">
                <a:solidFill>
                  <a:srgbClr val="7030A0"/>
                </a:solidFill>
              </a:rPr>
              <a:t>podemos tener una idea de la magnitud de posibles factores de confusión ocultos</a:t>
            </a:r>
            <a:r>
              <a:rPr lang="es-MX" sz="3200" dirty="0"/>
              <a:t>. En estos casos, </a:t>
            </a:r>
            <a:r>
              <a:rPr lang="es-MX" sz="3200" dirty="0">
                <a:solidFill>
                  <a:srgbClr val="00B050"/>
                </a:solidFill>
              </a:rPr>
              <a:t>podemos limitar el error y comprobar si el efecto causal estimado se mantiene si la influencia de los factores de confusión alcanza el nivel máximo que consideramos razonable asumir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783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ACF46-9F12-E523-8BB2-CA01948F7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073B6BC-3203-E5B9-72D8-39866BFE4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Comamos el elefante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8D4E2D29-DA42-130D-1A0E-5A4C0D4EEF3D}"/>
              </a:ext>
            </a:extLst>
          </p:cNvPr>
          <p:cNvSpPr txBox="1"/>
          <p:nvPr/>
        </p:nvSpPr>
        <p:spPr>
          <a:xfrm>
            <a:off x="316829" y="1143000"/>
            <a:ext cx="8215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En otras palabras, podemos comprobar virtualmente si nuestro efecto se mantendría en el peor de los casos.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El </a:t>
            </a:r>
            <a:r>
              <a:rPr lang="es-MX" sz="3200" dirty="0">
                <a:solidFill>
                  <a:srgbClr val="00B050"/>
                </a:solidFill>
              </a:rPr>
              <a:t>análisis de sensibilidad para modelos de regresión puede realizarse con el paquete Python PySensemakr </a:t>
            </a:r>
            <a:r>
              <a:rPr lang="es-MX" sz="3200" dirty="0"/>
              <a:t>(https://bit.ly/PySensemakr) o incluso con la </a:t>
            </a:r>
            <a:r>
              <a:rPr lang="es-MX" sz="3200" dirty="0">
                <a:solidFill>
                  <a:srgbClr val="FFC000"/>
                </a:solidFill>
              </a:rPr>
              <a:t>aplicación en línea Sensemakr </a:t>
            </a:r>
            <a:r>
              <a:rPr lang="es-MX" sz="3200" dirty="0"/>
              <a:t>(https://bit.ly/SensemakrApp).</a:t>
            </a:r>
          </a:p>
        </p:txBody>
      </p:sp>
    </p:spTree>
    <p:extLst>
      <p:ext uri="{BB962C8B-B14F-4D97-AF65-F5344CB8AC3E}">
        <p14:creationId xmlns:p14="http://schemas.microsoft.com/office/powerpoint/2010/main" val="478600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0677C-AC5F-4F53-722D-66D712430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B799DB2-C1F6-EDD1-4A01-70057CF8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Comamos el elefante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77DFBBE5-F753-882B-B2E6-ED846B1C7DF2}"/>
              </a:ext>
            </a:extLst>
          </p:cNvPr>
          <p:cNvSpPr txBox="1"/>
          <p:nvPr/>
        </p:nvSpPr>
        <p:spPr>
          <a:xfrm>
            <a:off x="316829" y="1143000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Mejor aún, el </a:t>
            </a:r>
            <a:r>
              <a:rPr lang="es-MX" sz="3200" dirty="0">
                <a:solidFill>
                  <a:srgbClr val="FFC000"/>
                </a:solidFill>
              </a:rPr>
              <a:t>marco del análisis de sensibilidad se ha ampliado recientemente para una amplia gama de modelos causales </a:t>
            </a:r>
            <a:r>
              <a:rPr lang="es-MX" sz="3200" dirty="0"/>
              <a:t>(consulte Chernozhukov et al. (2022) para más detalles).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En la siguiente sección, analizaremos el </a:t>
            </a:r>
            <a:r>
              <a:rPr lang="es-MX" sz="3200" dirty="0">
                <a:solidFill>
                  <a:srgbClr val="C00000"/>
                </a:solidFill>
              </a:rPr>
              <a:t>supuesto de positividad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95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61818-5400-F930-BAED-E79FB7504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B3B87D6-54FE-5C01-6C7C-F97D00999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Positividad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7912FEC5-6F02-720C-F695-F378DB6D3D28}"/>
              </a:ext>
            </a:extLst>
          </p:cNvPr>
          <p:cNvSpPr txBox="1"/>
          <p:nvPr/>
        </p:nvSpPr>
        <p:spPr>
          <a:xfrm>
            <a:off x="316829" y="1143000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El </a:t>
            </a:r>
            <a:r>
              <a:rPr lang="es-MX" sz="3200" dirty="0">
                <a:solidFill>
                  <a:srgbClr val="C00000"/>
                </a:solidFill>
              </a:rPr>
              <a:t>supuesto de positividad</a:t>
            </a:r>
            <a:r>
              <a:rPr lang="es-MX" sz="3200" dirty="0"/>
              <a:t>, también llamado </a:t>
            </a:r>
            <a:r>
              <a:rPr lang="es-MX" sz="3200" dirty="0">
                <a:solidFill>
                  <a:srgbClr val="C00000"/>
                </a:solidFill>
              </a:rPr>
              <a:t>superposición o soporte común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Se </a:t>
            </a:r>
            <a:r>
              <a:rPr lang="es-MX" sz="3200" dirty="0">
                <a:solidFill>
                  <a:srgbClr val="FFC000"/>
                </a:solidFill>
              </a:rPr>
              <a:t>relaciona con probabilidades (estrictamente) positivas; es decir, probabilidades mayores que cero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rgbClr val="92D050"/>
                </a:solidFill>
              </a:rPr>
              <a:t>¿Qué necesita tener una probabilidad mayor que cero?</a:t>
            </a:r>
          </a:p>
        </p:txBody>
      </p:sp>
    </p:spTree>
    <p:extLst>
      <p:ext uri="{BB962C8B-B14F-4D97-AF65-F5344CB8AC3E}">
        <p14:creationId xmlns:p14="http://schemas.microsoft.com/office/powerpoint/2010/main" val="269403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15307-626A-570E-DFAB-3D37A2AEA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DEA2BC-2953-FBB9-A5EA-0CC77B606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313"/>
            <a:ext cx="9144000" cy="783676"/>
          </a:xfrm>
        </p:spPr>
        <p:txBody>
          <a:bodyPr/>
          <a:lstStyle/>
          <a:p>
            <a:r>
              <a:rPr lang="es-ES_tradnl" dirty="0"/>
              <a:t>¡Soy el rey del mundo! ¿Pero lo soy?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9EE8EBE-9C81-8970-A182-6CDF424B2216}"/>
              </a:ext>
            </a:extLst>
          </p:cNvPr>
          <p:cNvSpPr/>
          <p:nvPr/>
        </p:nvSpPr>
        <p:spPr>
          <a:xfrm>
            <a:off x="130632" y="1090126"/>
            <a:ext cx="877635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Comenzaremos esbozando un contexto más amplio. Después, definiremos explícitamente el concepto de identificabilidad.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Finalmente, </a:t>
            </a:r>
            <a:r>
              <a:rPr lang="es-MX" sz="3200" dirty="0">
                <a:solidFill>
                  <a:srgbClr val="C00000"/>
                </a:solidFill>
              </a:rPr>
              <a:t>analizaremos algunos desafíos comunes</a:t>
            </a:r>
            <a:r>
              <a:rPr lang="es-MX" sz="3200" dirty="0"/>
              <a:t> que enfrentan los profesionales:</a:t>
            </a:r>
          </a:p>
          <a:p>
            <a:pPr algn="just"/>
            <a:endParaRPr lang="es-MX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FFC000"/>
                </a:solidFill>
              </a:rPr>
              <a:t>Falta de conocimiento a priori de los grafos causales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00B050"/>
                </a:solidFill>
              </a:rPr>
              <a:t>Tamaños de muestra insuficientes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7030A0"/>
                </a:solidFill>
              </a:rPr>
              <a:t>Dificultades para verificar los supuestos</a:t>
            </a:r>
          </a:p>
        </p:txBody>
      </p:sp>
    </p:spTree>
    <p:extLst>
      <p:ext uri="{BB962C8B-B14F-4D97-AF65-F5344CB8AC3E}">
        <p14:creationId xmlns:p14="http://schemas.microsoft.com/office/powerpoint/2010/main" val="2297969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2B2B2-1E4F-18EB-8754-16AB046A0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8283063-F181-4394-5BEA-F597CF59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Positividad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1575D931-F649-1690-1981-CBE9AB6EBA91}"/>
              </a:ext>
            </a:extLst>
          </p:cNvPr>
          <p:cNvSpPr txBox="1"/>
          <p:nvPr/>
        </p:nvSpPr>
        <p:spPr>
          <a:xfrm>
            <a:off x="316829" y="114300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La respuesta es </a:t>
            </a:r>
            <a:r>
              <a:rPr lang="es-MX" sz="3200" dirty="0">
                <a:solidFill>
                  <a:srgbClr val="92D050"/>
                </a:solidFill>
              </a:rPr>
              <a:t>la probabilidad de su tratamiento dadas todas las variables de control relevantes</a:t>
            </a:r>
            <a:r>
              <a:rPr lang="es-MX" sz="3200" dirty="0"/>
              <a:t> (las variables necesarias para identificar el efecto, llamémoslas </a:t>
            </a:r>
            <a:r>
              <a:rPr lang="es-MX" sz="3200" dirty="0">
                <a:solidFill>
                  <a:srgbClr val="92D050"/>
                </a:solidFill>
              </a:rPr>
              <a:t>Z</a:t>
            </a:r>
            <a:r>
              <a:rPr lang="es-MX" sz="3200" dirty="0"/>
              <a:t>). Formalmente:</a:t>
            </a:r>
          </a:p>
          <a:p>
            <a:pPr algn="ctr"/>
            <a:r>
              <a:rPr lang="es-MX" sz="3200" dirty="0">
                <a:solidFill>
                  <a:srgbClr val="00B0F0"/>
                </a:solidFill>
              </a:rPr>
              <a:t>P (T=t | Z=z) &gt; 0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La </a:t>
            </a:r>
            <a:r>
              <a:rPr lang="es-MX" sz="3200" dirty="0">
                <a:solidFill>
                  <a:srgbClr val="7030A0"/>
                </a:solidFill>
              </a:rPr>
              <a:t>fórmula anterior debe cumplirse para todos los valores de Z que estén presentes en la población de interés y para todos los valores del tratamiento T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3208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F1944-C252-9E18-974B-6D2C9ACA1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06682C1-E825-195F-4041-BB944599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Positividad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181270F8-EB34-E71C-487F-0BB3DD5FB5A2}"/>
              </a:ext>
            </a:extLst>
          </p:cNvPr>
          <p:cNvSpPr txBox="1"/>
          <p:nvPr/>
        </p:nvSpPr>
        <p:spPr>
          <a:xfrm>
            <a:off x="316829" y="1143000"/>
            <a:ext cx="8215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Imaginemos un ejemplo sencillo. En nuestro conjunto de datos, tenemos 30 sujetos descritos por una característica continua Z.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Cada sujeto recibió o no un tratamiento binario T, y cada sujeto tiene un resultado continuo Y. Además, supongamos que, para identificar el efecto causal, necesitamos controlar Z, lo cual confunde la relación entre T e Y.</a:t>
            </a:r>
          </a:p>
        </p:txBody>
      </p:sp>
    </p:spTree>
    <p:extLst>
      <p:ext uri="{BB962C8B-B14F-4D97-AF65-F5344CB8AC3E}">
        <p14:creationId xmlns:p14="http://schemas.microsoft.com/office/powerpoint/2010/main" val="1943794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9A2E3-95C6-D649-37E2-3B35DAFA4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24EFE3C-D1D9-4DB1-17ED-0A848B33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Positividad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E4D3D8BE-4912-8E2C-0AB1-15D8814DFA4D}"/>
              </a:ext>
            </a:extLst>
          </p:cNvPr>
          <p:cNvSpPr txBox="1"/>
          <p:nvPr/>
        </p:nvSpPr>
        <p:spPr>
          <a:xfrm>
            <a:off x="316829" y="1143000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Podemos </a:t>
            </a:r>
            <a:r>
              <a:rPr lang="es-MX" sz="3200" dirty="0">
                <a:solidFill>
                  <a:srgbClr val="7030A0"/>
                </a:solidFill>
              </a:rPr>
              <a:t>estimar el efecto causal </a:t>
            </a:r>
            <a:r>
              <a:rPr lang="es-MX" sz="3200" dirty="0"/>
              <a:t>calculando:</a:t>
            </a:r>
          </a:p>
          <a:p>
            <a:pPr algn="ctr"/>
            <a:r>
              <a:rPr lang="es-MX" sz="3200" dirty="0">
                <a:solidFill>
                  <a:srgbClr val="7030A0"/>
                </a:solidFill>
              </a:rPr>
              <a:t>E [ Y | do (T=1) ]−E [ Y | do ( T=0 ) ]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Utilizando la </a:t>
            </a:r>
            <a:r>
              <a:rPr lang="es-MX" sz="3200" dirty="0">
                <a:solidFill>
                  <a:srgbClr val="0070C0"/>
                </a:solidFill>
              </a:rPr>
              <a:t>fórmula de ajuste </a:t>
            </a:r>
            <a:r>
              <a:rPr lang="es-MX" sz="3200" dirty="0"/>
              <a:t>(Pearl et al., 2016), para </a:t>
            </a:r>
            <a:r>
              <a:rPr lang="es-MX" sz="3200" dirty="0">
                <a:solidFill>
                  <a:srgbClr val="0070C0"/>
                </a:solidFill>
              </a:rPr>
              <a:t>calcular estas cantidades a partir de datos observacionales, necesitamos controlar Z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29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D64AD-B728-2CB7-BB91-4CAB39041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FE0F747-2700-E256-BC11-D9C06DDD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Positividad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7939B121-19C7-D141-90A4-D0B05AFFD06F}"/>
              </a:ext>
            </a:extLst>
          </p:cNvPr>
          <p:cNvSpPr txBox="1"/>
          <p:nvPr/>
        </p:nvSpPr>
        <p:spPr>
          <a:xfrm>
            <a:off x="316829" y="1143000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Imaginemos ahora un caso extremo en el que el </a:t>
            </a:r>
            <a:r>
              <a:rPr lang="es-MX" sz="3200" dirty="0">
                <a:solidFill>
                  <a:srgbClr val="0070C0"/>
                </a:solidFill>
              </a:rPr>
              <a:t>soporte de Z </a:t>
            </a:r>
            <a:r>
              <a:rPr lang="es-MX" sz="3200" dirty="0"/>
              <a:t>(en otras palabras, los valores de Z) </a:t>
            </a:r>
            <a:r>
              <a:rPr lang="es-MX" sz="3200" dirty="0">
                <a:solidFill>
                  <a:srgbClr val="0070C0"/>
                </a:solidFill>
              </a:rPr>
              <a:t>no se superpone en absoluto con los valores del tratamiento </a:t>
            </a:r>
            <a:r>
              <a:rPr lang="es-MX" sz="3200" dirty="0"/>
              <a:t>(de ahí los nombres de superposición y soporte común).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La siguiente figura presenta una representación gráfica de dicho caso:</a:t>
            </a:r>
          </a:p>
        </p:txBody>
      </p:sp>
    </p:spTree>
    <p:extLst>
      <p:ext uri="{BB962C8B-B14F-4D97-AF65-F5344CB8AC3E}">
        <p14:creationId xmlns:p14="http://schemas.microsoft.com/office/powerpoint/2010/main" val="585959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C066F-42A1-5E1B-E673-F39244E63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4E7EE98-0357-96C2-071E-B37D0CFB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/>
              <a:t>Positividad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DD4E3F-9ADA-B30F-0A0E-13CF4E973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9" y="965199"/>
            <a:ext cx="8644635" cy="514435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6273BA-D3B4-1EC0-87D9-3E0F52DF53C0}"/>
              </a:ext>
            </a:extLst>
          </p:cNvPr>
          <p:cNvSpPr txBox="1"/>
          <p:nvPr/>
        </p:nvSpPr>
        <p:spPr>
          <a:xfrm>
            <a:off x="2286000" y="625916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Ejemplo de violación de positividad</a:t>
            </a:r>
          </a:p>
        </p:txBody>
      </p:sp>
    </p:spTree>
    <p:extLst>
      <p:ext uri="{BB962C8B-B14F-4D97-AF65-F5344CB8AC3E}">
        <p14:creationId xmlns:p14="http://schemas.microsoft.com/office/powerpoint/2010/main" val="4511269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71E85-E846-ED3E-7A39-E704535E9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CB74297-2DE8-7CBA-B188-DA7C59458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Positividad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C33E93D3-BC6D-A90F-9BF3-CC628441120D}"/>
              </a:ext>
            </a:extLst>
          </p:cNvPr>
          <p:cNvSpPr txBox="1"/>
          <p:nvPr/>
        </p:nvSpPr>
        <p:spPr>
          <a:xfrm>
            <a:off x="316829" y="114300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Para </a:t>
            </a:r>
            <a:r>
              <a:rPr lang="es-MX" sz="3200" dirty="0">
                <a:solidFill>
                  <a:srgbClr val="0070C0"/>
                </a:solidFill>
              </a:rPr>
              <a:t>estimar el efecto causal del tratamiento T dado Z</a:t>
            </a:r>
            <a:r>
              <a:rPr lang="es-MX" sz="3200" dirty="0"/>
              <a:t>, </a:t>
            </a:r>
            <a:r>
              <a:rPr lang="es-MX" sz="3200" dirty="0">
                <a:solidFill>
                  <a:srgbClr val="00B050"/>
                </a:solidFill>
              </a:rPr>
              <a:t>nuestro estimador necesitaría extrapolar los puntos rojos a la izquierda </a:t>
            </a:r>
            <a:r>
              <a:rPr lang="es-MX" sz="3200" dirty="0"/>
              <a:t>(en el rango entre 2 y 5, donde el apoyo de Z para T=puntos azules a la derecha (en el rango entre 5 y 9, donde el apoyo de Z para T=0 es) y el 1 es). </a:t>
            </a:r>
            <a:r>
              <a:rPr lang="es-MX" sz="3200" dirty="0">
                <a:solidFill>
                  <a:srgbClr val="FFC000"/>
                </a:solidFill>
              </a:rPr>
              <a:t>Es muy improbable que cualquier modelo de aprendizaje automático realice tal extrapolación de forma realista</a:t>
            </a:r>
            <a:r>
              <a:rPr lang="es-MX" sz="3200" dirty="0"/>
              <a:t>. La siguiente figura presenta una posible trayectoria de extrapolación:</a:t>
            </a:r>
          </a:p>
        </p:txBody>
      </p:sp>
    </p:spTree>
    <p:extLst>
      <p:ext uri="{BB962C8B-B14F-4D97-AF65-F5344CB8AC3E}">
        <p14:creationId xmlns:p14="http://schemas.microsoft.com/office/powerpoint/2010/main" val="21266745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A1803-FDDB-322D-F4F7-88FEB55F2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08F3168-F963-F6E8-5396-B5DFA5A2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Positividad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93957A-5E1A-C64B-A6B1-12C62A31A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1" y="965200"/>
            <a:ext cx="8627887" cy="513438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2B64762-F61D-AE63-0CBF-9AAE5BDD9D25}"/>
              </a:ext>
            </a:extLst>
          </p:cNvPr>
          <p:cNvSpPr txBox="1"/>
          <p:nvPr/>
        </p:nvSpPr>
        <p:spPr>
          <a:xfrm>
            <a:off x="1984786" y="6196405"/>
            <a:ext cx="6029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Posibles trayectorias de extrapolación (líneas)</a:t>
            </a:r>
          </a:p>
        </p:txBody>
      </p:sp>
    </p:spTree>
    <p:extLst>
      <p:ext uri="{BB962C8B-B14F-4D97-AF65-F5344CB8AC3E}">
        <p14:creationId xmlns:p14="http://schemas.microsoft.com/office/powerpoint/2010/main" val="4733641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E43D0-CE7C-10E3-C64C-5664134C6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5C4709C-CAE0-1F2C-335F-33771FDF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Positividad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02184B8-D41F-0ABE-967F-B191461AA5A3}"/>
              </a:ext>
            </a:extLst>
          </p:cNvPr>
          <p:cNvSpPr txBox="1"/>
          <p:nvPr/>
        </p:nvSpPr>
        <p:spPr>
          <a:xfrm>
            <a:off x="316829" y="1143000"/>
            <a:ext cx="8215370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Las </a:t>
            </a:r>
            <a:r>
              <a:rPr lang="es-MX" sz="3200" dirty="0">
                <a:solidFill>
                  <a:srgbClr val="FFC000"/>
                </a:solidFill>
              </a:rPr>
              <a:t>líneas rojas y azules de la figura anterior representan posibles trayectorias de extrapolación</a:t>
            </a:r>
            <a:r>
              <a:rPr lang="es-MX" sz="3200" dirty="0"/>
              <a:t>. ¿Qué tan precisas le parecen?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En mi opinión, no mucho. </a:t>
            </a:r>
            <a:r>
              <a:rPr lang="es-MX" sz="3200" dirty="0">
                <a:solidFill>
                  <a:srgbClr val="C00000"/>
                </a:solidFill>
              </a:rPr>
              <a:t>Parecen simples extrapolaciones lineales que no capturan las características no lineales de las funciones originales</a:t>
            </a:r>
            <a:r>
              <a:rPr lang="es-MX" sz="3200" dirty="0"/>
              <a:t>.</a:t>
            </a:r>
          </a:p>
          <a:p>
            <a:pPr algn="just"/>
            <a:endParaRPr lang="es-MX" sz="3200" baseline="-25000" dirty="0">
              <a:solidFill>
                <a:srgbClr val="00B050"/>
              </a:solidFill>
            </a:endParaRPr>
          </a:p>
          <a:p>
            <a:pPr algn="just"/>
            <a:r>
              <a:rPr lang="es-MX" sz="3200" dirty="0"/>
              <a:t>Comparémoslo con la siguiente figura donde se cumple la positividad:</a:t>
            </a:r>
          </a:p>
        </p:txBody>
      </p:sp>
    </p:spTree>
    <p:extLst>
      <p:ext uri="{BB962C8B-B14F-4D97-AF65-F5344CB8AC3E}">
        <p14:creationId xmlns:p14="http://schemas.microsoft.com/office/powerpoint/2010/main" val="26170589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79687-4BE9-F2F3-34D7-EC3C9547B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B8FF2ED-2380-10C1-A4BD-792FC110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Positividad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832172-FECF-32E5-9828-3432663DE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9" y="965200"/>
            <a:ext cx="8377019" cy="496226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C410DDE-09AB-A4D9-F8DA-B6534D40AFE9}"/>
              </a:ext>
            </a:extLst>
          </p:cNvPr>
          <p:cNvSpPr txBox="1"/>
          <p:nvPr/>
        </p:nvSpPr>
        <p:spPr>
          <a:xfrm>
            <a:off x="2597972" y="621633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Se cumplió el supuesto de positividad</a:t>
            </a:r>
          </a:p>
        </p:txBody>
      </p:sp>
    </p:spTree>
    <p:extLst>
      <p:ext uri="{BB962C8B-B14F-4D97-AF65-F5344CB8AC3E}">
        <p14:creationId xmlns:p14="http://schemas.microsoft.com/office/powerpoint/2010/main" val="39816622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0F641-4E90-DF98-13E8-21C81044F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5070F37-BE83-3812-8316-33F7C8B5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Positividad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DCB01DDB-094F-A00F-0EB6-0606E349041E}"/>
              </a:ext>
            </a:extLst>
          </p:cNvPr>
          <p:cNvSpPr txBox="1"/>
          <p:nvPr/>
        </p:nvSpPr>
        <p:spPr>
          <a:xfrm>
            <a:off x="316829" y="114300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Como puede ver, aquí el </a:t>
            </a:r>
            <a:r>
              <a:rPr lang="es-MX" sz="3200" dirty="0">
                <a:solidFill>
                  <a:srgbClr val="7030A0"/>
                </a:solidFill>
              </a:rPr>
              <a:t>modelo tiene una tarea mucho más sencilla</a:t>
            </a:r>
            <a:r>
              <a:rPr lang="es-MX" sz="3200" dirty="0"/>
              <a:t>, ya que </a:t>
            </a:r>
            <a:r>
              <a:rPr lang="es-MX" sz="3200" dirty="0">
                <a:solidFill>
                  <a:srgbClr val="0070C0"/>
                </a:solidFill>
              </a:rPr>
              <a:t>solo necesita interpolar entre los puntos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Nuestro ejemplo es muy simple: </a:t>
            </a:r>
            <a:r>
              <a:rPr lang="es-MX" sz="3200" dirty="0">
                <a:solidFill>
                  <a:srgbClr val="00B050"/>
                </a:solidFill>
              </a:rPr>
              <a:t>solo tenemos un factor de confusión</a:t>
            </a:r>
            <a:r>
              <a:rPr lang="es-MX" sz="3200" dirty="0"/>
              <a:t>. En el mundo real, </a:t>
            </a:r>
            <a:r>
              <a:rPr lang="es-MX" sz="3200" dirty="0">
                <a:solidFill>
                  <a:srgbClr val="FFC000"/>
                </a:solidFill>
              </a:rPr>
              <a:t>los datos suelen ser multidimensionales, y asegurar que P (T=t | Z=z) &gt; 0 se vuelve más difícil</a:t>
            </a:r>
            <a:r>
              <a:rPr lang="es-MX" sz="3200" dirty="0"/>
              <a:t>. Piense en un ejemplo tridimensional. ¿Qué tal un ejemplo de 100 dimensiones?</a:t>
            </a:r>
          </a:p>
        </p:txBody>
      </p:sp>
    </p:spTree>
    <p:extLst>
      <p:ext uri="{BB962C8B-B14F-4D97-AF65-F5344CB8AC3E}">
        <p14:creationId xmlns:p14="http://schemas.microsoft.com/office/powerpoint/2010/main" val="331961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85F3E-9277-F613-48FB-36026EAF9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B6C740D-F1FC-A6AE-1644-F1071B7B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28"/>
            <a:ext cx="9144000" cy="783676"/>
          </a:xfrm>
        </p:spPr>
        <p:txBody>
          <a:bodyPr/>
          <a:lstStyle/>
          <a:p>
            <a:r>
              <a:rPr lang="es-ES_tradnl" dirty="0"/>
              <a:t>Entretanto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9648924-EDC6-AA47-87C4-C4F82CA84B10}"/>
              </a:ext>
            </a:extLst>
          </p:cNvPr>
          <p:cNvSpPr/>
          <p:nvPr/>
        </p:nvSpPr>
        <p:spPr>
          <a:xfrm>
            <a:off x="130632" y="785326"/>
            <a:ext cx="87763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La mitología griega antigua nos relata la historia de Ícaro y su padre, el inventor ateniense Dédalo. Dédalo quiere escapar de Creta, una isla griega donde está atrapado. Construye dos pares de alas con plumas y cera. Primero prueba sus alas con éxito antes de pasarle el otro par a su hijo.</a:t>
            </a:r>
          </a:p>
        </p:txBody>
      </p:sp>
    </p:spTree>
    <p:extLst>
      <p:ext uri="{BB962C8B-B14F-4D97-AF65-F5344CB8AC3E}">
        <p14:creationId xmlns:p14="http://schemas.microsoft.com/office/powerpoint/2010/main" val="25802513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F0366-DE68-5168-7563-CAFEE6E42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C13E475-C757-7682-1714-564945E7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Positividad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723DEBE-E74D-884C-FB4F-BB7050EC06E8}"/>
              </a:ext>
            </a:extLst>
          </p:cNvPr>
          <p:cNvSpPr txBox="1"/>
          <p:nvPr/>
        </p:nvSpPr>
        <p:spPr>
          <a:xfrm>
            <a:off x="316829" y="1143000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Como nota al margen, </a:t>
            </a:r>
            <a:r>
              <a:rPr lang="es-MX" sz="3200" dirty="0">
                <a:solidFill>
                  <a:srgbClr val="FFC000"/>
                </a:solidFill>
              </a:rPr>
              <a:t>la extrapolación y la interpolación en espacios de alta dimensión presentan sus propios desafíos </a:t>
            </a:r>
            <a:r>
              <a:rPr lang="es-MX" sz="3200" dirty="0">
                <a:solidFill>
                  <a:srgbClr val="C00000"/>
                </a:solidFill>
              </a:rPr>
              <a:t>(¿qué significa interpolar en un espacio de muy alta dimensión?</a:t>
            </a:r>
            <a:r>
              <a:rPr lang="es-MX" sz="3200" dirty="0"/>
              <a:t>). </a:t>
            </a:r>
            <a:endParaRPr lang="es-MX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742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F7E18-D06B-6A85-7B8D-52A92B950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665A60F-E7CA-16B2-7FA7-7119A973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Sujetos intercambiables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3494D03-CF6E-EC21-DE7F-E40F5D31B35C}"/>
              </a:ext>
            </a:extLst>
          </p:cNvPr>
          <p:cNvSpPr txBox="1"/>
          <p:nvPr/>
        </p:nvSpPr>
        <p:spPr>
          <a:xfrm>
            <a:off x="316829" y="1143000"/>
            <a:ext cx="8215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La </a:t>
            </a:r>
            <a:r>
              <a:rPr lang="es-MX" sz="3200" dirty="0">
                <a:solidFill>
                  <a:srgbClr val="C00000"/>
                </a:solidFill>
              </a:rPr>
              <a:t>idea principal de la intercambiabilidad </a:t>
            </a:r>
            <a:r>
              <a:rPr lang="es-MX" sz="3200" dirty="0"/>
              <a:t>es la siguiente: </a:t>
            </a:r>
            <a:r>
              <a:rPr lang="es-MX" sz="3200" dirty="0">
                <a:solidFill>
                  <a:srgbClr val="C00000"/>
                </a:solidFill>
              </a:rPr>
              <a:t>los sujetos tratados, de no haber recibido tratamiento, habrían experimentado el mismo resultado promedio que los no tratados </a:t>
            </a:r>
            <a:r>
              <a:rPr lang="es-MX" sz="3200" dirty="0"/>
              <a:t>(es decir, </a:t>
            </a:r>
            <a:r>
              <a:rPr lang="es-MX" sz="3200" dirty="0">
                <a:solidFill>
                  <a:srgbClr val="FFC000"/>
                </a:solidFill>
              </a:rPr>
              <a:t>no haber recibido tratamiento</a:t>
            </a:r>
            <a:r>
              <a:rPr lang="es-MX" sz="3200" dirty="0"/>
              <a:t>) y viceversa.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rgbClr val="92D050"/>
                </a:solidFill>
              </a:rPr>
              <a:t>Formalmente</a:t>
            </a:r>
            <a:r>
              <a:rPr lang="es-MX" sz="3200" dirty="0"/>
              <a:t>, la intercambiabilidad suele definirse como: </a:t>
            </a:r>
          </a:p>
          <a:p>
            <a:pPr algn="ctr"/>
            <a:r>
              <a:rPr lang="es-MX" sz="3200" dirty="0">
                <a:solidFill>
                  <a:srgbClr val="92D050"/>
                </a:solidFill>
              </a:rPr>
              <a:t>{ Y</a:t>
            </a:r>
            <a:r>
              <a:rPr lang="es-MX" sz="3200" baseline="30000" dirty="0">
                <a:solidFill>
                  <a:srgbClr val="92D050"/>
                </a:solidFill>
              </a:rPr>
              <a:t>0</a:t>
            </a:r>
            <a:r>
              <a:rPr lang="es-MX" sz="3200" dirty="0">
                <a:solidFill>
                  <a:srgbClr val="92D050"/>
                </a:solidFill>
              </a:rPr>
              <a:t>, Y</a:t>
            </a:r>
            <a:r>
              <a:rPr lang="es-MX" sz="3200" baseline="30000" dirty="0">
                <a:solidFill>
                  <a:srgbClr val="92D050"/>
                </a:solidFill>
              </a:rPr>
              <a:t>1</a:t>
            </a:r>
            <a:r>
              <a:rPr lang="es-MX" sz="3200" dirty="0">
                <a:solidFill>
                  <a:srgbClr val="92D050"/>
                </a:solidFill>
              </a:rPr>
              <a:t>} ⫫ T | Z</a:t>
            </a:r>
          </a:p>
        </p:txBody>
      </p:sp>
    </p:spTree>
    <p:extLst>
      <p:ext uri="{BB962C8B-B14F-4D97-AF65-F5344CB8AC3E}">
        <p14:creationId xmlns:p14="http://schemas.microsoft.com/office/powerpoint/2010/main" val="30349124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19783-8FEA-3E63-272C-5EE26CA84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F3AD08F-E9A7-3BA4-E86B-2C553FE32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Sujetos intercambiables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7DB7FE83-AD2C-66ED-D174-27E6925B9461}"/>
              </a:ext>
            </a:extLst>
          </p:cNvPr>
          <p:cNvSpPr txBox="1"/>
          <p:nvPr/>
        </p:nvSpPr>
        <p:spPr>
          <a:xfrm>
            <a:off x="316829" y="114300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En la fórmula anterior, </a:t>
            </a:r>
            <a:r>
              <a:rPr lang="es-MX" sz="3200" dirty="0">
                <a:solidFill>
                  <a:srgbClr val="92D050"/>
                </a:solidFill>
              </a:rPr>
              <a:t>Y</a:t>
            </a:r>
            <a:r>
              <a:rPr lang="es-MX" sz="3200" baseline="30000" dirty="0">
                <a:solidFill>
                  <a:srgbClr val="92D050"/>
                </a:solidFill>
              </a:rPr>
              <a:t>0</a:t>
            </a:r>
            <a:r>
              <a:rPr lang="es-MX" sz="3200" dirty="0">
                <a:solidFill>
                  <a:srgbClr val="92D050"/>
                </a:solidFill>
              </a:rPr>
              <a:t> e Y</a:t>
            </a:r>
            <a:r>
              <a:rPr lang="es-MX" sz="3200" baseline="30000" dirty="0">
                <a:solidFill>
                  <a:srgbClr val="92D050"/>
                </a:solidFill>
              </a:rPr>
              <a:t>1</a:t>
            </a:r>
            <a:r>
              <a:rPr lang="es-MX" sz="3200" dirty="0">
                <a:solidFill>
                  <a:srgbClr val="92D050"/>
                </a:solidFill>
              </a:rPr>
              <a:t> son resultados contrafácticos bajo T=0 y T=1 </a:t>
            </a:r>
            <a:r>
              <a:rPr lang="es-MX" sz="3200" dirty="0"/>
              <a:t>respectivamente, y </a:t>
            </a:r>
            <a:r>
              <a:rPr lang="es-MX" sz="3200" dirty="0">
                <a:solidFill>
                  <a:srgbClr val="00B0F0"/>
                </a:solidFill>
              </a:rPr>
              <a:t>Z es un vector de variables de control</a:t>
            </a:r>
            <a:r>
              <a:rPr lang="es-MX" sz="3200" dirty="0"/>
              <a:t>. Si esta definición le genera confusión o incluso una sensación de circularidad, probablemente no sea el único.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Según Pearl (2009), </a:t>
            </a:r>
            <a:r>
              <a:rPr lang="es-MX" sz="3200" dirty="0">
                <a:solidFill>
                  <a:srgbClr val="7030A0"/>
                </a:solidFill>
              </a:rPr>
              <a:t>muchas personas consideran esta definición difícil de entender</a:t>
            </a:r>
            <a:r>
              <a:rPr lang="es-MX" sz="3200" dirty="0"/>
              <a:t>.</a:t>
            </a:r>
            <a:endParaRPr lang="es-MX" sz="3200" baseline="-25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777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86810-6BED-374B-8BA9-E9F91C532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479E2A0-AC4D-58E2-2C60-5BD7F3A2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Sujetos intercambiables</a:t>
            </a:r>
            <a:endParaRPr lang="es-ES" dirty="0"/>
          </a:p>
        </p:txBody>
      </p:sp>
      <p:sp>
        <p:nvSpPr>
          <p:cNvPr id="3" name="8 CuadroTexto">
            <a:extLst>
              <a:ext uri="{FF2B5EF4-FFF2-40B4-BE49-F238E27FC236}">
                <a16:creationId xmlns:a16="http://schemas.microsoft.com/office/drawing/2014/main" id="{FB699FC7-A78D-4920-6256-4F6B2EB21D9D}"/>
              </a:ext>
            </a:extLst>
          </p:cNvPr>
          <p:cNvSpPr txBox="1"/>
          <p:nvPr/>
        </p:nvSpPr>
        <p:spPr>
          <a:xfrm>
            <a:off x="316829" y="1143000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Al mismo tiempo, la </a:t>
            </a:r>
            <a:r>
              <a:rPr lang="es-MX" sz="3200" dirty="0">
                <a:solidFill>
                  <a:srgbClr val="C00000"/>
                </a:solidFill>
              </a:rPr>
              <a:t>idea central es simple</a:t>
            </a:r>
            <a:r>
              <a:rPr lang="es-MX" sz="3200" dirty="0"/>
              <a:t>: </a:t>
            </a:r>
            <a:r>
              <a:rPr lang="es-MX" sz="3200" dirty="0">
                <a:solidFill>
                  <a:srgbClr val="FFC000"/>
                </a:solidFill>
              </a:rPr>
              <a:t>tanto los pacientes tratados como los no tratados deben compartir todas las características relevantes que pueden influir en el resultado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rgbClr val="92D050"/>
                </a:solidFill>
              </a:rPr>
              <a:t>¿Podemos expresarlo de forma más sencilla?</a:t>
            </a:r>
          </a:p>
        </p:txBody>
      </p:sp>
    </p:spTree>
    <p:extLst>
      <p:ext uri="{BB962C8B-B14F-4D97-AF65-F5344CB8AC3E}">
        <p14:creationId xmlns:p14="http://schemas.microsoft.com/office/powerpoint/2010/main" val="29306503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E2698-175C-9F1B-0AA5-671E7EC29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FAE75A6-1278-0E50-EEC6-AE9F37E7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Intercambiabilidad versus confusión</a:t>
            </a:r>
            <a:endParaRPr lang="es-ES" dirty="0"/>
          </a:p>
        </p:txBody>
      </p:sp>
      <p:sp>
        <p:nvSpPr>
          <p:cNvPr id="3" name="8 CuadroTexto">
            <a:extLst>
              <a:ext uri="{FF2B5EF4-FFF2-40B4-BE49-F238E27FC236}">
                <a16:creationId xmlns:a16="http://schemas.microsoft.com/office/drawing/2014/main" id="{FF9D23E9-1260-8923-0F33-B944A4F44A66}"/>
              </a:ext>
            </a:extLst>
          </p:cNvPr>
          <p:cNvSpPr txBox="1"/>
          <p:nvPr/>
        </p:nvSpPr>
        <p:spPr>
          <a:xfrm>
            <a:off x="316829" y="1143000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La </a:t>
            </a:r>
            <a:r>
              <a:rPr lang="es-MX" sz="3200" dirty="0">
                <a:solidFill>
                  <a:srgbClr val="7030A0"/>
                </a:solidFill>
              </a:rPr>
              <a:t>intercambiabilidad es una idea que proviene del marco de resultados potenciales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Este </a:t>
            </a:r>
            <a:r>
              <a:rPr lang="es-MX" sz="3200" dirty="0">
                <a:solidFill>
                  <a:srgbClr val="0070C0"/>
                </a:solidFill>
              </a:rPr>
              <a:t>marco causal fue introducido por Donald Rubin </a:t>
            </a:r>
            <a:r>
              <a:rPr lang="es-MX" sz="3200" dirty="0"/>
              <a:t>en la década de </a:t>
            </a:r>
            <a:r>
              <a:rPr lang="es-MX" sz="3200" dirty="0">
                <a:solidFill>
                  <a:srgbClr val="0070C0"/>
                </a:solidFill>
              </a:rPr>
              <a:t>1970</a:t>
            </a:r>
            <a:r>
              <a:rPr lang="es-MX" sz="3200" dirty="0"/>
              <a:t>, pero sus </a:t>
            </a:r>
            <a:r>
              <a:rPr lang="es-MX" sz="3200" dirty="0">
                <a:solidFill>
                  <a:srgbClr val="00B050"/>
                </a:solidFill>
              </a:rPr>
              <a:t>ideas centrales se remontan </a:t>
            </a:r>
            <a:r>
              <a:rPr lang="es-MX" sz="3200" dirty="0"/>
              <a:t>a la </a:t>
            </a:r>
            <a:r>
              <a:rPr lang="es-MX" sz="3200" dirty="0">
                <a:solidFill>
                  <a:srgbClr val="00B050"/>
                </a:solidFill>
              </a:rPr>
              <a:t>década de 1920 </a:t>
            </a:r>
            <a:r>
              <a:rPr lang="es-MX" sz="3200" dirty="0"/>
              <a:t>y a la tesis de maestría del estadístico polaco Jerzy Neyman.</a:t>
            </a:r>
          </a:p>
        </p:txBody>
      </p:sp>
    </p:spTree>
    <p:extLst>
      <p:ext uri="{BB962C8B-B14F-4D97-AF65-F5344CB8AC3E}">
        <p14:creationId xmlns:p14="http://schemas.microsoft.com/office/powerpoint/2010/main" val="33304704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40F17-730A-7E20-BC94-B17A6BE37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A0D035F8-F0D2-C6F7-94AE-9E7BE66C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Intercambiabilidad versus confusión</a:t>
            </a:r>
            <a:endParaRPr lang="es-ES" dirty="0"/>
          </a:p>
        </p:txBody>
      </p:sp>
      <p:sp>
        <p:nvSpPr>
          <p:cNvPr id="3" name="8 CuadroTexto">
            <a:extLst>
              <a:ext uri="{FF2B5EF4-FFF2-40B4-BE49-F238E27FC236}">
                <a16:creationId xmlns:a16="http://schemas.microsoft.com/office/drawing/2014/main" id="{82F060EC-BA1D-B418-699C-C91000806494}"/>
              </a:ext>
            </a:extLst>
          </p:cNvPr>
          <p:cNvSpPr txBox="1"/>
          <p:nvPr/>
        </p:nvSpPr>
        <p:spPr>
          <a:xfrm>
            <a:off x="316829" y="1143000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De hecho, el </a:t>
            </a:r>
            <a:r>
              <a:rPr lang="es-MX" sz="3200" dirty="0">
                <a:solidFill>
                  <a:srgbClr val="C00000"/>
                </a:solidFill>
              </a:rPr>
              <a:t>marco de resultados potenciales busca alcanzar los mismos objetivos que la inferencia causal basada en SCM/cálculo de resultados, solo que utilizando métodos diferentes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1585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440C8-6BD3-FE33-548C-156718984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49ACA1F-94F8-B07D-F8CB-28BC9E5EC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Intercambiabilidad versus confusión</a:t>
            </a:r>
            <a:endParaRPr lang="es-ES" dirty="0"/>
          </a:p>
        </p:txBody>
      </p:sp>
      <p:sp>
        <p:nvSpPr>
          <p:cNvPr id="3" name="8 CuadroTexto">
            <a:extLst>
              <a:ext uri="{FF2B5EF4-FFF2-40B4-BE49-F238E27FC236}">
                <a16:creationId xmlns:a16="http://schemas.microsoft.com/office/drawing/2014/main" id="{A92B1CA5-8DFB-7A5B-0EB1-FC50DB056CED}"/>
              </a:ext>
            </a:extLst>
          </p:cNvPr>
          <p:cNvSpPr txBox="1"/>
          <p:nvPr/>
        </p:nvSpPr>
        <p:spPr>
          <a:xfrm>
            <a:off x="316829" y="1143000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Pearl argumenta que </a:t>
            </a:r>
            <a:r>
              <a:rPr lang="es-MX" sz="3200" dirty="0">
                <a:solidFill>
                  <a:srgbClr val="C00000"/>
                </a:solidFill>
              </a:rPr>
              <a:t>ambos marcos son lógicamente equivalentes y pueden usarse indistintamente o simbióticamente</a:t>
            </a:r>
            <a:r>
              <a:rPr lang="es-MX" sz="3200" dirty="0"/>
              <a:t>, señalando que </a:t>
            </a:r>
            <a:r>
              <a:rPr lang="es-MX" sz="3200" dirty="0">
                <a:solidFill>
                  <a:srgbClr val="FFC000"/>
                </a:solidFill>
              </a:rPr>
              <a:t>los modelos gráficos pueden ayudar a abordar con claridad desafíos que podrían ser difíciles de detectar utilizando el formalismo de resultados potenciales </a:t>
            </a:r>
            <a:r>
              <a:rPr lang="es-MX" sz="3200" dirty="0"/>
              <a:t>(véase https://bit.ly/POvsSCM para ejemplos). </a:t>
            </a:r>
          </a:p>
        </p:txBody>
      </p:sp>
    </p:spTree>
    <p:extLst>
      <p:ext uri="{BB962C8B-B14F-4D97-AF65-F5344CB8AC3E}">
        <p14:creationId xmlns:p14="http://schemas.microsoft.com/office/powerpoint/2010/main" val="29910173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10D5B-00F6-BEA6-98E0-D865C3F60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32EA1DD-78F6-F64C-0296-A15C8A84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Intercambiabilidad versus confusión</a:t>
            </a:r>
            <a:endParaRPr lang="es-ES" dirty="0"/>
          </a:p>
        </p:txBody>
      </p:sp>
      <p:sp>
        <p:nvSpPr>
          <p:cNvPr id="3" name="8 CuadroTexto">
            <a:extLst>
              <a:ext uri="{FF2B5EF4-FFF2-40B4-BE49-F238E27FC236}">
                <a16:creationId xmlns:a16="http://schemas.microsoft.com/office/drawing/2014/main" id="{C3C463A6-03C7-64D7-E349-730916F2769C}"/>
              </a:ext>
            </a:extLst>
          </p:cNvPr>
          <p:cNvSpPr txBox="1"/>
          <p:nvPr/>
        </p:nvSpPr>
        <p:spPr>
          <a:xfrm>
            <a:off x="316829" y="114300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No profundizaremos aquí en las definiciones de intercambiabilidad/ignorabilidad. En su lugar, </a:t>
            </a:r>
            <a:r>
              <a:rPr lang="es-MX" sz="3200" dirty="0">
                <a:solidFill>
                  <a:srgbClr val="FFC000"/>
                </a:solidFill>
              </a:rPr>
              <a:t>asumiremos que, en general, la intercambiabilidad puede reducirse a la no confusión</a:t>
            </a:r>
            <a:r>
              <a:rPr lang="es-MX" sz="3200" dirty="0"/>
              <a:t>. Esto significa que </a:t>
            </a:r>
            <a:r>
              <a:rPr lang="es-MX" sz="3200" dirty="0">
                <a:solidFill>
                  <a:srgbClr val="92D050"/>
                </a:solidFill>
              </a:rPr>
              <a:t>podemos lograr la intercambiabilidad utilizando cualquiera de las técnicas de desconfusión que hemos presentado hasta ahora</a:t>
            </a:r>
            <a:r>
              <a:rPr lang="es-MX" sz="3200" dirty="0"/>
              <a:t>. </a:t>
            </a:r>
            <a:r>
              <a:rPr lang="es-MX" sz="3200" dirty="0">
                <a:solidFill>
                  <a:srgbClr val="00B0F0"/>
                </a:solidFill>
              </a:rPr>
              <a:t>Esta perspectiva no siempre es aceptada</a:t>
            </a:r>
            <a:r>
              <a:rPr lang="es-MX" sz="3200" dirty="0"/>
              <a:t>, pero más detalles quedan fuera del alcance de este curso.</a:t>
            </a:r>
          </a:p>
        </p:txBody>
      </p:sp>
    </p:spTree>
    <p:extLst>
      <p:ext uri="{BB962C8B-B14F-4D97-AF65-F5344CB8AC3E}">
        <p14:creationId xmlns:p14="http://schemas.microsoft.com/office/powerpoint/2010/main" val="23930716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5DC40-756C-2088-23D8-EEEF1EEBD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156378C-0DE9-587C-9146-61BBEFCD4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… y más</a:t>
            </a:r>
            <a:endParaRPr lang="es-ES" dirty="0"/>
          </a:p>
        </p:txBody>
      </p:sp>
      <p:sp>
        <p:nvSpPr>
          <p:cNvPr id="3" name="8 CuadroTexto">
            <a:extLst>
              <a:ext uri="{FF2B5EF4-FFF2-40B4-BE49-F238E27FC236}">
                <a16:creationId xmlns:a16="http://schemas.microsoft.com/office/drawing/2014/main" id="{2F9DCF1F-1FE6-13FE-D5C0-AD56504BA171}"/>
              </a:ext>
            </a:extLst>
          </p:cNvPr>
          <p:cNvSpPr txBox="1"/>
          <p:nvPr/>
        </p:nvSpPr>
        <p:spPr>
          <a:xfrm>
            <a:off x="316829" y="1143000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En esta breve sección, presentaremos y analizaremos brevemente </a:t>
            </a:r>
            <a:r>
              <a:rPr lang="es-MX" sz="3200" dirty="0">
                <a:solidFill>
                  <a:srgbClr val="00B0F0"/>
                </a:solidFill>
              </a:rPr>
              <a:t>tres supuestos</a:t>
            </a:r>
            <a:r>
              <a:rPr lang="es-MX" sz="3200" dirty="0"/>
              <a:t>: el supuesto de </a:t>
            </a:r>
            <a:r>
              <a:rPr lang="es-MX" sz="3200" dirty="0">
                <a:solidFill>
                  <a:srgbClr val="92D050"/>
                </a:solidFill>
              </a:rPr>
              <a:t>modularidad</a:t>
            </a:r>
            <a:r>
              <a:rPr lang="es-MX" sz="3200" dirty="0"/>
              <a:t>, el supuesto de </a:t>
            </a:r>
            <a:r>
              <a:rPr lang="es-MX" sz="3200" dirty="0">
                <a:solidFill>
                  <a:srgbClr val="FFC000"/>
                </a:solidFill>
              </a:rPr>
              <a:t>valor de tratamiento unitario estable (SUTVA)</a:t>
            </a:r>
            <a:r>
              <a:rPr lang="es-MX" sz="3200" dirty="0"/>
              <a:t> y el supuesto de </a:t>
            </a:r>
            <a:r>
              <a:rPr lang="es-MX" sz="3200" dirty="0">
                <a:solidFill>
                  <a:srgbClr val="C00000"/>
                </a:solidFill>
              </a:rPr>
              <a:t>consistencia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56738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EAD76-84FB-8C3B-507F-67DAC80EF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3FFBFC7-1956-CD3C-4821-8FA6D5FC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Modularidad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F1D5A0AB-2C87-72F6-B086-FA1BF95282D1}"/>
              </a:ext>
            </a:extLst>
          </p:cNvPr>
          <p:cNvSpPr txBox="1"/>
          <p:nvPr/>
        </p:nvSpPr>
        <p:spPr>
          <a:xfrm>
            <a:off x="316829" y="114300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Imagina que estás en la azotea de un edificio alto y dejas caer dos manzanas. A mitad de camino, una red atrapa una de ellas.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La red actúa sobre una de las manzanas, pero la segunda no se ve afectada.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Esa es la esencia del </a:t>
            </a:r>
            <a:r>
              <a:rPr lang="es-MX" sz="3200" dirty="0">
                <a:solidFill>
                  <a:srgbClr val="92D050"/>
                </a:solidFill>
              </a:rPr>
              <a:t>supuesto de modularidad</a:t>
            </a:r>
            <a:r>
              <a:rPr lang="es-MX" sz="3200" dirty="0"/>
              <a:t>, también conocido como </a:t>
            </a:r>
            <a:r>
              <a:rPr lang="es-MX" sz="3200" dirty="0">
                <a:solidFill>
                  <a:srgbClr val="92D050"/>
                </a:solidFill>
              </a:rPr>
              <a:t>supuesto de mecanismos independientes</a:t>
            </a:r>
            <a:r>
              <a:rPr lang="es-MX" sz="3200" dirty="0"/>
              <a:t>.</a:t>
            </a:r>
            <a:endParaRPr lang="es-MX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8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D9C69-DCFF-3301-8478-D23C4846A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5962EC9-C090-E55D-F01C-7CD8B61B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28"/>
            <a:ext cx="9144000" cy="783676"/>
          </a:xfrm>
        </p:spPr>
        <p:txBody>
          <a:bodyPr/>
          <a:lstStyle/>
          <a:p>
            <a:r>
              <a:rPr lang="es-ES_tradnl" dirty="0"/>
              <a:t>Entretanto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25B5EE-1521-C30B-5FA2-45849BF645F6}"/>
              </a:ext>
            </a:extLst>
          </p:cNvPr>
          <p:cNvSpPr/>
          <p:nvPr/>
        </p:nvSpPr>
        <p:spPr>
          <a:xfrm>
            <a:off x="130632" y="785326"/>
            <a:ext cx="877635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Antes de volar, Daidalos le aconseja a su hijo que no vuele ni muy bajo ni muy alto: «pues la niebla que envuelve la tierra podría agobiarte y el resplandor del sol derretirá tus plumas». Ícaro no escucha. Lo entusiasma su libertad. Consumido por el éxtasis, asciende hacia el sol. La cera de sus alas comienza a derretirse y, trágicamente, cae al mar y se ahoga.</a:t>
            </a:r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780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2D352-9A5C-1AB1-B824-02A7B50B8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DFD9F1E-EBBD-9DA4-FF18-A629CD21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Modularidad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8E0841C-4536-227E-095A-190919CC27C9}"/>
              </a:ext>
            </a:extLst>
          </p:cNvPr>
          <p:cNvSpPr txBox="1"/>
          <p:nvPr/>
        </p:nvSpPr>
        <p:spPr>
          <a:xfrm>
            <a:off x="316829" y="114300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En términos más formales, si realizamos una </a:t>
            </a:r>
            <a:r>
              <a:rPr lang="es-MX" sz="3200" dirty="0">
                <a:solidFill>
                  <a:srgbClr val="92D050"/>
                </a:solidFill>
              </a:rPr>
              <a:t>intervención sobre una sola variable X</a:t>
            </a:r>
            <a:r>
              <a:rPr lang="es-MX" sz="3200" dirty="0"/>
              <a:t>, la </a:t>
            </a:r>
            <a:r>
              <a:rPr lang="es-MX" sz="3200" dirty="0">
                <a:solidFill>
                  <a:srgbClr val="0070C0"/>
                </a:solidFill>
              </a:rPr>
              <a:t>ecuación estructural de esta variable cambiará </a:t>
            </a:r>
            <a:r>
              <a:rPr lang="es-MX" sz="3200" dirty="0"/>
              <a:t>(por ejemplo, se establecerá en una constante), </a:t>
            </a:r>
            <a:r>
              <a:rPr lang="es-MX" sz="3200" dirty="0">
                <a:solidFill>
                  <a:srgbClr val="7030A0"/>
                </a:solidFill>
              </a:rPr>
              <a:t>pero todas las demás ecuaciones estructurales de nuestro sistema de interés permanecerán intactas</a:t>
            </a:r>
            <a:r>
              <a:rPr lang="es-MX" sz="3200" dirty="0"/>
              <a:t>.</a:t>
            </a:r>
          </a:p>
          <a:p>
            <a:pPr algn="just"/>
            <a:r>
              <a:rPr lang="es-MX" sz="3200" dirty="0"/>
              <a:t>El </a:t>
            </a:r>
            <a:r>
              <a:rPr lang="es-MX" sz="3200" dirty="0">
                <a:solidFill>
                  <a:srgbClr val="C00000"/>
                </a:solidFill>
              </a:rPr>
              <a:t>supuesto de modularidad es fundamental para el cálculo de la función</a:t>
            </a:r>
            <a:r>
              <a:rPr lang="es-MX" sz="3200" dirty="0"/>
              <a:t>, ya que </a:t>
            </a:r>
            <a:r>
              <a:rPr lang="es-MX" sz="3200" dirty="0">
                <a:solidFill>
                  <a:schemeClr val="bg2">
                    <a:lumMod val="25000"/>
                  </a:schemeClr>
                </a:solidFill>
              </a:rPr>
              <a:t>constituye el núcleo de la lógica de las intervenciones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10330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64C4D-8EB9-2806-A2B6-F31F6961E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7892A61-87DA-6BE9-F1F2-140B8FFC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Modularidad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31000707-7795-BDB0-D85D-A05414C25694}"/>
              </a:ext>
            </a:extLst>
          </p:cNvPr>
          <p:cNvSpPr txBox="1"/>
          <p:nvPr/>
        </p:nvSpPr>
        <p:spPr>
          <a:xfrm>
            <a:off x="316829" y="1143000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Considere el siguiente </a:t>
            </a:r>
            <a:r>
              <a:rPr lang="es-MX" sz="3200" dirty="0">
                <a:solidFill>
                  <a:schemeClr val="bg2">
                    <a:lumMod val="25000"/>
                  </a:schemeClr>
                </a:solidFill>
              </a:rPr>
              <a:t>SCM 𝒮 </a:t>
            </a:r>
            <a:r>
              <a:rPr lang="es-MX" sz="3200" dirty="0"/>
              <a:t>: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rgbClr val="92D050"/>
                </a:solidFill>
              </a:rPr>
              <a:t>X := 𝒩 (0, 1)</a:t>
            </a:r>
          </a:p>
          <a:p>
            <a:pPr algn="just"/>
            <a:r>
              <a:rPr lang="es-MX" sz="3200" dirty="0">
                <a:solidFill>
                  <a:srgbClr val="92D050"/>
                </a:solidFill>
              </a:rPr>
              <a:t>Z ≔ 𝒩 (0, 1)</a:t>
            </a:r>
          </a:p>
          <a:p>
            <a:pPr algn="just"/>
            <a:r>
              <a:rPr lang="es-MX" sz="3200" dirty="0">
                <a:solidFill>
                  <a:srgbClr val="92D050"/>
                </a:solidFill>
              </a:rPr>
              <a:t>R ≔ X + Z</a:t>
            </a:r>
          </a:p>
          <a:p>
            <a:pPr algn="just"/>
            <a:r>
              <a:rPr lang="es-MX" sz="3200" dirty="0">
                <a:solidFill>
                  <a:srgbClr val="92D050"/>
                </a:solidFill>
              </a:rPr>
              <a:t>Y ≔ R + X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La siguiente figura presenta una </a:t>
            </a:r>
            <a:r>
              <a:rPr lang="es-MX" sz="3200" dirty="0">
                <a:solidFill>
                  <a:srgbClr val="00B0F0"/>
                </a:solidFill>
              </a:rPr>
              <a:t>representación gráfica de 𝒮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65183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8A35F-4191-FB41-B082-BBB23A8B2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E6D1E46-FFA1-7D68-8CB9-16A96310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Modularidad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696B43-AAD8-BB5F-AA4E-3CBDC0733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98" y="1018284"/>
            <a:ext cx="8265538" cy="557615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117F77E-3570-D511-9CFA-F7CABAF40966}"/>
              </a:ext>
            </a:extLst>
          </p:cNvPr>
          <p:cNvSpPr txBox="1"/>
          <p:nvPr/>
        </p:nvSpPr>
        <p:spPr>
          <a:xfrm>
            <a:off x="3469341" y="622510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El ejemplo de modularidad SCM 𝓢.</a:t>
            </a:r>
          </a:p>
        </p:txBody>
      </p:sp>
    </p:spTree>
    <p:extLst>
      <p:ext uri="{BB962C8B-B14F-4D97-AF65-F5344CB8AC3E}">
        <p14:creationId xmlns:p14="http://schemas.microsoft.com/office/powerpoint/2010/main" val="41394481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78CC3-BB15-D2C8-0F52-B51E4ABA2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B839890-4570-BB3A-BA4F-90657F1F5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Modularidad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5D95B52-DD22-5E4F-AFE7-57F0ABBAB268}"/>
              </a:ext>
            </a:extLst>
          </p:cNvPr>
          <p:cNvSpPr txBox="1"/>
          <p:nvPr/>
        </p:nvSpPr>
        <p:spPr>
          <a:xfrm>
            <a:off x="316829" y="1143000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El </a:t>
            </a:r>
            <a:r>
              <a:rPr lang="es-MX" sz="3200" dirty="0">
                <a:solidFill>
                  <a:srgbClr val="00B0F0"/>
                </a:solidFill>
              </a:rPr>
              <a:t>supuesto de modularidad </a:t>
            </a:r>
            <a:r>
              <a:rPr lang="es-MX" sz="3200" dirty="0"/>
              <a:t>establece que </a:t>
            </a:r>
            <a:r>
              <a:rPr lang="es-MX" sz="3200" dirty="0">
                <a:solidFill>
                  <a:srgbClr val="00B0F0"/>
                </a:solidFill>
              </a:rPr>
              <a:t>si intervenimos en el nodo R </a:t>
            </a:r>
            <a:r>
              <a:rPr lang="es-MX" sz="3200" dirty="0"/>
              <a:t>estableciendo </a:t>
            </a:r>
            <a:r>
              <a:rPr lang="es-MX" sz="3200" dirty="0">
                <a:solidFill>
                  <a:srgbClr val="00B0F0"/>
                </a:solidFill>
              </a:rPr>
              <a:t>su valor en r</a:t>
            </a:r>
            <a:r>
              <a:rPr lang="es-MX" sz="3200" dirty="0"/>
              <a:t>, la </a:t>
            </a:r>
            <a:r>
              <a:rPr lang="es-MX" sz="3200" dirty="0">
                <a:solidFill>
                  <a:srgbClr val="00B0F0"/>
                </a:solidFill>
              </a:rPr>
              <a:t>única ecuación que cambiará en 𝒮 es la siguiente</a:t>
            </a:r>
            <a:r>
              <a:rPr lang="es-MX" sz="3200" dirty="0"/>
              <a:t>:</a:t>
            </a:r>
          </a:p>
          <a:p>
            <a:pPr algn="just"/>
            <a:endParaRPr lang="es-MX" sz="3200" dirty="0"/>
          </a:p>
          <a:p>
            <a:pPr algn="ctr"/>
            <a:r>
              <a:rPr lang="es-MX" sz="3200" dirty="0">
                <a:solidFill>
                  <a:srgbClr val="002060"/>
                </a:solidFill>
              </a:rPr>
              <a:t>R ≔ r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rgbClr val="7030A0"/>
                </a:solidFill>
              </a:rPr>
              <a:t>Todas las demás ecuaciones estructurales se mantendrán iguales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95102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3AC83-EF42-FD22-8C20-DCEF2F1FE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5F87324-DEEB-4D71-0503-51BCC729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Modularidad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F120B010-C3DE-4969-68A2-3A30EA6FC4EB}"/>
              </a:ext>
            </a:extLst>
          </p:cNvPr>
          <p:cNvSpPr txBox="1"/>
          <p:nvPr/>
        </p:nvSpPr>
        <p:spPr>
          <a:xfrm>
            <a:off x="316829" y="1143000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El </a:t>
            </a:r>
            <a:r>
              <a:rPr lang="es-MX" sz="3200" dirty="0">
                <a:solidFill>
                  <a:srgbClr val="7030A0"/>
                </a:solidFill>
              </a:rPr>
              <a:t>SCM 𝒮 después de la intervención, llamémoslo 𝒮 M </a:t>
            </a:r>
            <a:r>
              <a:rPr lang="es-MX" sz="3200" dirty="0"/>
              <a:t>(a menudo añadimos un </a:t>
            </a:r>
            <a:r>
              <a:rPr lang="es-MX" sz="3200" dirty="0">
                <a:solidFill>
                  <a:srgbClr val="FFC000"/>
                </a:solidFill>
              </a:rPr>
              <a:t>subíndice M (modificado) para indicar un SCM después de la intervención</a:t>
            </a:r>
            <a:r>
              <a:rPr lang="es-MX" sz="3200" dirty="0"/>
              <a:t>), se presenta en la siguiente figura:</a:t>
            </a:r>
          </a:p>
        </p:txBody>
      </p:sp>
    </p:spTree>
    <p:extLst>
      <p:ext uri="{BB962C8B-B14F-4D97-AF65-F5344CB8AC3E}">
        <p14:creationId xmlns:p14="http://schemas.microsoft.com/office/powerpoint/2010/main" val="8293125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B56A5-624C-820B-2731-12CA5DF6B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B870AB1-28FA-820F-CC13-184AB5FD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Modularidad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E2E07D-FC69-1A81-C60B-E03FEE411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" y="952990"/>
            <a:ext cx="7896113" cy="524267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FD3C471-5594-D612-F61C-1BB243F7E24E}"/>
              </a:ext>
            </a:extLst>
          </p:cNvPr>
          <p:cNvSpPr txBox="1"/>
          <p:nvPr/>
        </p:nvSpPr>
        <p:spPr>
          <a:xfrm>
            <a:off x="3523129" y="601100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El SCM modificado 𝓢 M</a:t>
            </a:r>
          </a:p>
        </p:txBody>
      </p:sp>
    </p:spTree>
    <p:extLst>
      <p:ext uri="{BB962C8B-B14F-4D97-AF65-F5344CB8AC3E}">
        <p14:creationId xmlns:p14="http://schemas.microsoft.com/office/powerpoint/2010/main" val="20836893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B1DA0-CD8C-624B-ADE2-410BA6D8A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8083888-90BA-A97E-2024-915375B09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Modularidad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9F64FE2-2CDA-60BC-C069-3EC8B297E0E0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Ya no hay aristas de X y Z a R porque forzamos que R tome el valor r y, por lo tanto, cualquier cambio en X o Z no afectará el valor de R (esto se conoce como intervención perfecta).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Al mismo tiempo, la arista de X a Y permanece intacta (a pesar de nuestra intervención en R, los cambios en X seguirán afectando el valor de Y), de acuerdo con el supuesto de modularidad.</a:t>
            </a:r>
          </a:p>
        </p:txBody>
      </p:sp>
    </p:spTree>
    <p:extLst>
      <p:ext uri="{BB962C8B-B14F-4D97-AF65-F5344CB8AC3E}">
        <p14:creationId xmlns:p14="http://schemas.microsoft.com/office/powerpoint/2010/main" val="11785475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BA88C-85F1-77F6-A1CD-00D163703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7621A7D-933E-216F-61F2-F4053B0B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Modularidad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3F885716-33C3-372D-D225-742DFBC9CFEB}"/>
              </a:ext>
            </a:extLst>
          </p:cNvPr>
          <p:cNvSpPr txBox="1"/>
          <p:nvPr/>
        </p:nvSpPr>
        <p:spPr>
          <a:xfrm>
            <a:off x="185057" y="1143000"/>
            <a:ext cx="875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FFC000"/>
                </a:solidFill>
              </a:rPr>
              <a:t>Eliminar aristas del grafo cuando intervenimos en (un conjunto de) variables a veces se denomina mutilación del grafo</a:t>
            </a:r>
            <a:r>
              <a:rPr lang="es-MX" sz="3200" dirty="0"/>
              <a:t>. No me gusta mucho este nombre. Un término más neutral es </a:t>
            </a:r>
            <a:r>
              <a:rPr lang="es-MX" sz="3200" dirty="0">
                <a:solidFill>
                  <a:srgbClr val="C00000"/>
                </a:solidFill>
              </a:rPr>
              <a:t>modificación del grafo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Desde una </a:t>
            </a:r>
            <a:r>
              <a:rPr lang="es-MX" sz="3200" dirty="0">
                <a:solidFill>
                  <a:srgbClr val="C00000"/>
                </a:solidFill>
              </a:rPr>
              <a:t>perspectiva gráfica</a:t>
            </a:r>
            <a:r>
              <a:rPr lang="es-MX" sz="3200" dirty="0"/>
              <a:t>, la modularidad se </a:t>
            </a:r>
            <a:r>
              <a:rPr lang="es-MX" sz="3200" dirty="0">
                <a:solidFill>
                  <a:srgbClr val="C00000"/>
                </a:solidFill>
              </a:rPr>
              <a:t>puede resumir </a:t>
            </a:r>
            <a:r>
              <a:rPr lang="es-MX" sz="3200" dirty="0"/>
              <a:t>de la siguiente manera:</a:t>
            </a:r>
          </a:p>
        </p:txBody>
      </p:sp>
    </p:spTree>
    <p:extLst>
      <p:ext uri="{BB962C8B-B14F-4D97-AF65-F5344CB8AC3E}">
        <p14:creationId xmlns:p14="http://schemas.microsoft.com/office/powerpoint/2010/main" val="20757028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FF27A-1C80-5D2D-2D71-79E220628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C3C8237-01A1-E6CF-6B5C-FD4F13D1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Modularidad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D27E527-B3CC-1599-4086-F1A86C9462A8}"/>
              </a:ext>
            </a:extLst>
          </p:cNvPr>
          <p:cNvSpPr txBox="1"/>
          <p:nvPr/>
        </p:nvSpPr>
        <p:spPr>
          <a:xfrm>
            <a:off x="185057" y="1143000"/>
            <a:ext cx="875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/>
              <a:t>Cuando realizamos </a:t>
            </a:r>
            <a:r>
              <a:rPr lang="es-MX" sz="3200" dirty="0">
                <a:solidFill>
                  <a:srgbClr val="C00000"/>
                </a:solidFill>
              </a:rPr>
              <a:t>una intervención perfecta en el nodo V</a:t>
            </a:r>
            <a:r>
              <a:rPr lang="es-MX" sz="3200" dirty="0"/>
              <a:t>, </a:t>
            </a:r>
            <a:r>
              <a:rPr lang="es-MX" sz="3200" dirty="0">
                <a:solidFill>
                  <a:srgbClr val="FFC000"/>
                </a:solidFill>
              </a:rPr>
              <a:t>todas las aristas entrantes de V se eliminan en el grafo modificado</a:t>
            </a:r>
            <a:r>
              <a:rPr lang="es-MX" sz="32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92D050"/>
                </a:solidFill>
              </a:rPr>
              <a:t>No se modifica ninguna arista entrante de otros nodos </a:t>
            </a:r>
            <a:r>
              <a:rPr lang="es-MX" sz="3200" dirty="0"/>
              <a:t>(no intervenidos).</a:t>
            </a:r>
          </a:p>
        </p:txBody>
      </p:sp>
    </p:spTree>
    <p:extLst>
      <p:ext uri="{BB962C8B-B14F-4D97-AF65-F5344CB8AC3E}">
        <p14:creationId xmlns:p14="http://schemas.microsoft.com/office/powerpoint/2010/main" val="8758354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628C9-6AEC-79F3-306C-4F7ECAFE1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47B9BC1-F7F4-247E-AB63-17423579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Modularidad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D8907B9E-C38B-EFB8-633C-E106923590DB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Otra forma de pensar en la </a:t>
            </a:r>
            <a:r>
              <a:rPr lang="es-MX" sz="3200" dirty="0">
                <a:solidFill>
                  <a:srgbClr val="92D050"/>
                </a:solidFill>
              </a:rPr>
              <a:t>modularidad</a:t>
            </a:r>
            <a:r>
              <a:rPr lang="es-MX" sz="3200" dirty="0"/>
              <a:t> es que </a:t>
            </a:r>
            <a:r>
              <a:rPr lang="es-MX" sz="3200" dirty="0">
                <a:solidFill>
                  <a:srgbClr val="92D050"/>
                </a:solidFill>
              </a:rPr>
              <a:t>los cambios causados ​​por las intervenciones son locales</a:t>
            </a:r>
            <a:r>
              <a:rPr lang="es-MX" sz="3200" dirty="0"/>
              <a:t>: </a:t>
            </a:r>
            <a:r>
              <a:rPr lang="es-MX" sz="3200" dirty="0">
                <a:solidFill>
                  <a:srgbClr val="00B0F0"/>
                </a:solidFill>
              </a:rPr>
              <a:t>solo cambia el mecanismo de las variables intervenidas </a:t>
            </a:r>
            <a:r>
              <a:rPr lang="es-MX" sz="3200" dirty="0"/>
              <a:t>(eliminamos las aristas entrantes), </a:t>
            </a:r>
            <a:r>
              <a:rPr lang="es-MX" sz="3200" dirty="0">
                <a:solidFill>
                  <a:srgbClr val="00B0F0"/>
                </a:solidFill>
              </a:rPr>
              <a:t>pero otros mecanismos del sistema permanecen inalterados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La </a:t>
            </a:r>
            <a:r>
              <a:rPr lang="es-MX" sz="3200" dirty="0">
                <a:solidFill>
                  <a:srgbClr val="7030A0"/>
                </a:solidFill>
              </a:rPr>
              <a:t>modularidad puede parecer difícil de entender al principio, pero en esencia es profundamente intuitiva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365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Entretanto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902864"/>
            <a:ext cx="87763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Contamos con un </a:t>
            </a:r>
            <a:r>
              <a:rPr lang="es-MX" sz="3200" dirty="0">
                <a:solidFill>
                  <a:srgbClr val="C00000"/>
                </a:solidFill>
              </a:rPr>
              <a:t>increíble conjunto de herramientas causales</a:t>
            </a:r>
            <a:r>
              <a:rPr lang="es-MX" sz="3200" dirty="0"/>
              <a:t>. Para usarlas eficazmente, </a:t>
            </a:r>
            <a:r>
              <a:rPr lang="es-MX" sz="3200" dirty="0">
                <a:solidFill>
                  <a:schemeClr val="accent4">
                    <a:lumMod val="75000"/>
                  </a:schemeClr>
                </a:solidFill>
              </a:rPr>
              <a:t>necesitamos ser conscientes de sus fortalezas y limitaciones</a:t>
            </a:r>
            <a:r>
              <a:rPr lang="es-MX" sz="3200" dirty="0"/>
              <a:t>. El camino está en un punto intermedio. Al comprender los supuestos que sustentan los métodos causales y los desafíos que podríamos enfrentar en el camino, podemos mejorar nuestros negocios y comunidades, generando mayor crecimiento, más conocimiento y más perspectivas.</a:t>
            </a:r>
          </a:p>
        </p:txBody>
      </p:sp>
    </p:spTree>
    <p:extLst>
      <p:ext uri="{BB962C8B-B14F-4D97-AF65-F5344CB8AC3E}">
        <p14:creationId xmlns:p14="http://schemas.microsoft.com/office/powerpoint/2010/main" val="1697841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D5823-0AF5-6203-92BE-C53B5A62F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A4C3AD73-10FE-7919-90D3-BFA50B88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Modularidad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A86E13DA-0645-1AFA-BBD1-AEB6C804595A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00B0F0"/>
                </a:solidFill>
              </a:rPr>
              <a:t>Imaginemos un mundo donde la modularidad no se sostiene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En este mundo, </a:t>
            </a:r>
            <a:r>
              <a:rPr lang="es-MX" sz="3200" dirty="0">
                <a:solidFill>
                  <a:srgbClr val="7030A0"/>
                </a:solidFill>
              </a:rPr>
              <a:t>modificarías tu página web cambiando la forma del botón y, como resultado, esta se traduciría automáticamente al portugués</a:t>
            </a:r>
            <a:r>
              <a:rPr lang="es-MX" sz="3200" dirty="0"/>
              <a:t>, mientras que tu </a:t>
            </a:r>
            <a:r>
              <a:rPr lang="es-MX" sz="3200" dirty="0">
                <a:solidFill>
                  <a:schemeClr val="bg2">
                    <a:lumMod val="50000"/>
                  </a:schemeClr>
                </a:solidFill>
              </a:rPr>
              <a:t>computadora empezaría a reproducir canciones de Barbra Streisand</a:t>
            </a:r>
            <a:r>
              <a:rPr lang="es-MX" sz="3200" dirty="0"/>
              <a:t> y </a:t>
            </a:r>
            <a:r>
              <a:rPr lang="es-MX" sz="3200" dirty="0">
                <a:solidFill>
                  <a:srgbClr val="FFC000"/>
                </a:solidFill>
              </a:rPr>
              <a:t>tu abogado se teñiría el pelo de verde al instante</a:t>
            </a:r>
            <a:r>
              <a:rPr lang="es-MX" sz="32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1793303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BE792-B0B1-812A-58E5-548F8CCC3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D18693A-8D5D-0F17-793F-C36ADB3E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Modularidad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DD4C68AF-3535-0474-DFC9-4E2656A1640C}"/>
              </a:ext>
            </a:extLst>
          </p:cNvPr>
          <p:cNvSpPr txBox="1"/>
          <p:nvPr/>
        </p:nvSpPr>
        <p:spPr>
          <a:xfrm>
            <a:off x="185057" y="1143000"/>
            <a:ext cx="875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todo ello </a:t>
            </a:r>
            <a:r>
              <a:rPr lang="es-MX" sz="3200" dirty="0">
                <a:solidFill>
                  <a:srgbClr val="FFC000"/>
                </a:solidFill>
              </a:rPr>
              <a:t>sin ningún otro cambio en el mundo aparte de la forma del botón</a:t>
            </a:r>
            <a:r>
              <a:rPr lang="es-MX" sz="3200" dirty="0"/>
              <a:t>. </a:t>
            </a:r>
            <a:r>
              <a:rPr lang="es-MX" sz="3200" dirty="0">
                <a:solidFill>
                  <a:srgbClr val="92D050"/>
                </a:solidFill>
              </a:rPr>
              <a:t>Un mundo así podría ser interesante, pero difícil de comprender en cuanto a los mecanismos causales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rgbClr val="C00000"/>
                </a:solidFill>
              </a:rPr>
              <a:t>En este sentido, la modularidad es una suposición de sentido común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87497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70A58-86B5-4DB2-0441-AACBB05AD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025DDCA-7471-46E6-BAC9-9381EB85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Modularidad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D29EC9A7-E4AB-595E-0C50-EFD68B0C5463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En resumen, la </a:t>
            </a:r>
            <a:r>
              <a:rPr lang="es-MX" sz="3200" dirty="0">
                <a:solidFill>
                  <a:srgbClr val="C00000"/>
                </a:solidFill>
              </a:rPr>
              <a:t>suposición de modularidad </a:t>
            </a:r>
            <a:r>
              <a:rPr lang="es-MX" sz="3200" dirty="0"/>
              <a:t>establece que, </a:t>
            </a:r>
            <a:r>
              <a:rPr lang="es-MX" sz="3200" dirty="0">
                <a:solidFill>
                  <a:srgbClr val="C00000"/>
                </a:solidFill>
              </a:rPr>
              <a:t>cuando realizamos una intervención (perfecta) en una variable del sistema, el único cambio estructural que se produce en este sistema es la eliminación de las aristas entrantes de esta variable </a:t>
            </a:r>
            <a:r>
              <a:rPr lang="es-MX" sz="3200" dirty="0"/>
              <a:t>(lo que equivale a modificar su ecuación estructural), y </a:t>
            </a:r>
            <a:r>
              <a:rPr lang="es-MX" sz="3200" dirty="0">
                <a:solidFill>
                  <a:srgbClr val="C00000"/>
                </a:solidFill>
              </a:rPr>
              <a:t>el resto del sistema permanece estructuralmente inalterado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02174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F4720-E328-9746-EB7F-6C516ED67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E69725F-D9C8-C580-2786-4F9C80D0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SUTVA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4599242F-01C2-7950-56A2-44DC1225A91F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El </a:t>
            </a:r>
            <a:r>
              <a:rPr lang="es-MX" sz="3200" dirty="0">
                <a:solidFill>
                  <a:srgbClr val="C00000"/>
                </a:solidFill>
              </a:rPr>
              <a:t>SUTVA es otro supuesto derivado del marco de resultados potenciales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Este supuesto </a:t>
            </a:r>
            <a:r>
              <a:rPr lang="es-MX" sz="3200" dirty="0">
                <a:solidFill>
                  <a:srgbClr val="FFC000"/>
                </a:solidFill>
              </a:rPr>
              <a:t>establece que el hecho de que una unidad (individuo, sujeto u objeto) reciba tratamiento no influye en las demás unidades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Este supuesto </a:t>
            </a:r>
            <a:r>
              <a:rPr lang="es-MX" sz="3200" dirty="0">
                <a:solidFill>
                  <a:srgbClr val="92D050"/>
                </a:solidFill>
              </a:rPr>
              <a:t>puede cuestionarse a menudo en el contexto de sujetos que interactúan</a:t>
            </a:r>
            <a:r>
              <a:rPr lang="es-MX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63803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613A5-CB95-DF4B-48C9-7484D7CAC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4136006-CEFC-2D90-FC5C-06F13316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SUTVA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C491DBD-7FC0-D452-A202-0DC0A3D7E6C5}"/>
              </a:ext>
            </a:extLst>
          </p:cNvPr>
          <p:cNvSpPr txBox="1"/>
          <p:nvPr/>
        </p:nvSpPr>
        <p:spPr>
          <a:xfrm>
            <a:off x="185057" y="1143000"/>
            <a:ext cx="875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Por ejemplo, si una persona de un hogar decide iniciar psicoterapia, es probable que otros miembros del hogar también se vean afectados (cuando una persona cambia su forma de pensar o comportamiento, su entorno suele reaccionar a este cambio de una forma u otra). </a:t>
            </a:r>
          </a:p>
        </p:txBody>
      </p:sp>
    </p:spTree>
    <p:extLst>
      <p:ext uri="{BB962C8B-B14F-4D97-AF65-F5344CB8AC3E}">
        <p14:creationId xmlns:p14="http://schemas.microsoft.com/office/powerpoint/2010/main" val="16392283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BDA3B-F4E0-33F6-3D62-351D9090B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154D515-4D14-65D9-405F-417DE35B8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SUTVA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4C661B16-7E9A-B839-4378-67C65F11DA83}"/>
              </a:ext>
            </a:extLst>
          </p:cNvPr>
          <p:cNvSpPr txBox="1"/>
          <p:nvPr/>
        </p:nvSpPr>
        <p:spPr>
          <a:xfrm>
            <a:off x="185057" y="1143000"/>
            <a:ext cx="875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De igual manera, si se anima a algunos usuarios de una red social a enviar más mensajes, es probable que los destinatarios de estos mensajes también empiecen a enviar más mensajes (no porque se les haya animado, sino porque desean responder a los remitentes).</a:t>
            </a:r>
          </a:p>
        </p:txBody>
      </p:sp>
    </p:spTree>
    <p:extLst>
      <p:ext uri="{BB962C8B-B14F-4D97-AF65-F5344CB8AC3E}">
        <p14:creationId xmlns:p14="http://schemas.microsoft.com/office/powerpoint/2010/main" val="29555891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D2440-784F-4350-5D12-28836EA3C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932029C-1AE0-D6F2-B279-ACEC2BE5A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SUTVA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A2965FE9-AEC8-BBB0-6B7B-455017E31585}"/>
              </a:ext>
            </a:extLst>
          </p:cNvPr>
          <p:cNvSpPr txBox="1"/>
          <p:nvPr/>
        </p:nvSpPr>
        <p:spPr>
          <a:xfrm>
            <a:off x="185057" y="1143000"/>
            <a:ext cx="875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A nivel experimental, los investigadores intentan </a:t>
            </a:r>
            <a:r>
              <a:rPr lang="es-MX" sz="3200" dirty="0">
                <a:solidFill>
                  <a:srgbClr val="92D050"/>
                </a:solidFill>
              </a:rPr>
              <a:t>superar estos desafíos </a:t>
            </a:r>
            <a:r>
              <a:rPr lang="es-MX" sz="3200" dirty="0"/>
              <a:t>mediante diversas técnicas, </a:t>
            </a:r>
            <a:r>
              <a:rPr lang="es-MX" sz="3200" dirty="0">
                <a:solidFill>
                  <a:srgbClr val="92D050"/>
                </a:solidFill>
              </a:rPr>
              <a:t>como la aleatorización a nivel de conglomerados </a:t>
            </a:r>
            <a:r>
              <a:rPr lang="es-MX" sz="3200" dirty="0"/>
              <a:t>(en lugar de a nivel individual) o la denominada </a:t>
            </a:r>
            <a:r>
              <a:rPr lang="es-MX" sz="3200" dirty="0">
                <a:solidFill>
                  <a:srgbClr val="92D050"/>
                </a:solidFill>
              </a:rPr>
              <a:t>egoaleatorización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rgbClr val="00B0F0"/>
                </a:solidFill>
              </a:rPr>
              <a:t>Algunas de estas técnicas también pueden aplicarse a datos observacionales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70893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C6584-FEBA-87F6-4AD0-1E3DC3A17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602EBAD-D2ED-1AFA-E9FD-2D728FD1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Consistencia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F9C4076E-100E-7072-911F-DCD7ADBF5142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El último supuesto que analizaremos en esta sección es el </a:t>
            </a:r>
            <a:r>
              <a:rPr lang="es-MX" sz="3200" dirty="0">
                <a:solidFill>
                  <a:srgbClr val="00B0F0"/>
                </a:solidFill>
              </a:rPr>
              <a:t>supuesto de consistencia</a:t>
            </a:r>
            <a:r>
              <a:rPr lang="es-MX" sz="3200" dirty="0"/>
              <a:t>. </a:t>
            </a:r>
            <a:r>
              <a:rPr lang="es-MX" sz="3200" dirty="0">
                <a:solidFill>
                  <a:srgbClr val="00B0F0"/>
                </a:solidFill>
              </a:rPr>
              <a:t>La consistencia proviene del marco de resultados potenciales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Este supuesto </a:t>
            </a:r>
            <a:r>
              <a:rPr lang="es-MX" sz="3200" dirty="0">
                <a:solidFill>
                  <a:srgbClr val="7030A0"/>
                </a:solidFill>
              </a:rPr>
              <a:t>también se conoce como ausencia de múltiples versiones de tratamiento </a:t>
            </a:r>
            <a:r>
              <a:rPr lang="es-MX" sz="3200" dirty="0"/>
              <a:t>y, a veces, </a:t>
            </a:r>
            <a:r>
              <a:rPr lang="es-MX" sz="3200" dirty="0">
                <a:solidFill>
                  <a:srgbClr val="00B050"/>
                </a:solidFill>
              </a:rPr>
              <a:t>se incluye como la segunda parte del supuesto SUTVA </a:t>
            </a:r>
            <a:r>
              <a:rPr lang="es-MX" sz="3200" dirty="0"/>
              <a:t>(sí, lo sé, puede resultar confuso).</a:t>
            </a:r>
          </a:p>
        </p:txBody>
      </p:sp>
    </p:spTree>
    <p:extLst>
      <p:ext uri="{BB962C8B-B14F-4D97-AF65-F5344CB8AC3E}">
        <p14:creationId xmlns:p14="http://schemas.microsoft.com/office/powerpoint/2010/main" val="16997293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74681-880F-5151-6218-BE79FA885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FD02D74-3254-70C8-1CF5-5319D03E2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Consistencia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ADC25049-EC53-69C8-4237-6CAF9A4E9D83}"/>
              </a:ext>
            </a:extLst>
          </p:cNvPr>
          <p:cNvSpPr txBox="1"/>
          <p:nvPr/>
        </p:nvSpPr>
        <p:spPr>
          <a:xfrm>
            <a:off x="185057" y="1143000"/>
            <a:ext cx="875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Imaginemos que el tratamiento consiste en ganar un coche. Hay dos niveles de tratamiento: se gana un coche o no.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Algunas personas del grupo de tratamiento ganan un BMW eléctrico flamante, mientras que otras reciben un Mazda oxidado de 20 años sin ruedas. </a:t>
            </a:r>
          </a:p>
        </p:txBody>
      </p:sp>
    </p:spTree>
    <p:extLst>
      <p:ext uri="{BB962C8B-B14F-4D97-AF65-F5344CB8AC3E}">
        <p14:creationId xmlns:p14="http://schemas.microsoft.com/office/powerpoint/2010/main" val="40033196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86A59-FDEC-D2B8-94A6-D39F6E6BA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E1F0AB4-A1F2-A987-AB5C-AD681D3B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Consistencia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53188B8-7A19-80F2-DC91-C29AD1C420FD}"/>
              </a:ext>
            </a:extLst>
          </p:cNvPr>
          <p:cNvSpPr txBox="1"/>
          <p:nvPr/>
        </p:nvSpPr>
        <p:spPr>
          <a:xfrm>
            <a:off x="185057" y="1143000"/>
            <a:ext cx="875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Si nuestra variable de resultado es el nivel de entusiasmo, esperaríamos que, en promedio, el nivel de entusiasmo de la misma persona difiera entre las dos versiones del tratamiento.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rgbClr val="00B050"/>
                </a:solidFill>
              </a:rPr>
              <a:t>Esto sería un ejemplo de violación de la consistencia, ya que básicamente codificamos dos variantes del tratamiento como una sola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604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2B884-5818-1503-5D87-1C2706998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AC31C2E-211D-4468-F433-F8D58B6D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Identificabilidad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0BBE740-42C4-F1BD-AE36-58932CA6D686}"/>
              </a:ext>
            </a:extLst>
          </p:cNvPr>
          <p:cNvSpPr/>
          <p:nvPr/>
        </p:nvSpPr>
        <p:spPr>
          <a:xfrm>
            <a:off x="183823" y="902864"/>
            <a:ext cx="87763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Uno de los conceptos fundamentales que utilizaremos en este capítulo es la identificabilidad. La buena noticia es que ya sabes qué es.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Decimos que </a:t>
            </a:r>
            <a:r>
              <a:rPr lang="es-MX" sz="3200" dirty="0">
                <a:solidFill>
                  <a:srgbClr val="FFC000"/>
                </a:solidFill>
              </a:rPr>
              <a:t>un efecto causal </a:t>
            </a:r>
            <a:r>
              <a:rPr lang="es-MX" sz="3200" dirty="0"/>
              <a:t>(o cualquier otra magnitud causal) </a:t>
            </a:r>
            <a:r>
              <a:rPr lang="es-MX" sz="3200" dirty="0">
                <a:solidFill>
                  <a:srgbClr val="FFC000"/>
                </a:solidFill>
              </a:rPr>
              <a:t>es identificable cuando puede calcularse inequívocamente a partir de un conjunto de observaciones (pasivas) resumidas por una distribución P ( V ) y un grafo causal G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93213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3520F-4BA7-DB6F-8E72-52EB1C403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24BDF13-9926-5222-3F90-2E15AA644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Consistencia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F1D53B0-015B-3171-E8B1-9DA320F2FC8D}"/>
              </a:ext>
            </a:extLst>
          </p:cNvPr>
          <p:cNvSpPr txBox="1"/>
          <p:nvPr/>
        </p:nvSpPr>
        <p:spPr>
          <a:xfrm>
            <a:off x="0" y="964868"/>
            <a:ext cx="9144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Otra forma de ver la consistencia proviene de </a:t>
            </a:r>
            <a:r>
              <a:rPr lang="es-MX" sz="3200" dirty="0">
                <a:solidFill>
                  <a:srgbClr val="00B050"/>
                </a:solidFill>
              </a:rPr>
              <a:t>Pearl y Mackenzie</a:t>
            </a:r>
            <a:r>
              <a:rPr lang="es-MX" sz="3200" dirty="0"/>
              <a:t>. En su interpretación, la </a:t>
            </a:r>
            <a:r>
              <a:rPr lang="es-MX" sz="3200" dirty="0">
                <a:solidFill>
                  <a:srgbClr val="C00000"/>
                </a:solidFill>
              </a:rPr>
              <a:t>consistencia significa que el experimento está “libre del efecto placebo y otras imperfecciones”</a:t>
            </a:r>
            <a:r>
              <a:rPr lang="es-MX" sz="3200" dirty="0"/>
              <a:t>.</a:t>
            </a:r>
          </a:p>
          <a:p>
            <a:pPr algn="just"/>
            <a:r>
              <a:rPr lang="es-MX" sz="3200" dirty="0"/>
              <a:t>Si solo se deducen dos aspectos de nuestra discusión sobre la consistencia, deberían ser los siguientes:</a:t>
            </a:r>
          </a:p>
          <a:p>
            <a:pPr algn="just"/>
            <a:endParaRPr lang="es-MX" sz="3200" dirty="0"/>
          </a:p>
          <a:p>
            <a:pPr marL="514350" indent="-514350" algn="just">
              <a:buFont typeface="+mj-lt"/>
              <a:buAutoNum type="arabicPeriod"/>
            </a:pPr>
            <a:r>
              <a:rPr lang="es-MX" sz="3200" dirty="0">
                <a:solidFill>
                  <a:srgbClr val="FFC000"/>
                </a:solidFill>
              </a:rPr>
              <a:t>Los tratamientos deben estar bien definidos</a:t>
            </a:r>
            <a:r>
              <a:rPr lang="es-MX" sz="3200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3200" dirty="0">
                <a:solidFill>
                  <a:srgbClr val="7030A0"/>
                </a:solidFill>
              </a:rPr>
              <a:t>No deben existir versiones ocultas de los tratamientos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39241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EC4AC-1C57-C96D-A885-DA94AC2A7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C3FE415-ABCE-8784-29D2-5DCD75D8A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Consistencia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EF4F24-F799-7C96-7056-376880A293E9}"/>
              </a:ext>
            </a:extLst>
          </p:cNvPr>
          <p:cNvSpPr txBox="1"/>
          <p:nvPr/>
        </p:nvSpPr>
        <p:spPr>
          <a:xfrm>
            <a:off x="0" y="964868"/>
            <a:ext cx="914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Estas son </a:t>
            </a:r>
            <a:r>
              <a:rPr lang="es-MX" sz="3200" dirty="0">
                <a:solidFill>
                  <a:srgbClr val="7030A0"/>
                </a:solidFill>
              </a:rPr>
              <a:t>las dos características esenciales de la consistencia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En esta sección, analizamos </a:t>
            </a:r>
            <a:r>
              <a:rPr lang="es-MX" sz="3200" dirty="0">
                <a:solidFill>
                  <a:srgbClr val="7030A0"/>
                </a:solidFill>
              </a:rPr>
              <a:t>tres supuestos</a:t>
            </a:r>
            <a:r>
              <a:rPr lang="es-MX" sz="3200" dirty="0"/>
              <a:t>: </a:t>
            </a:r>
            <a:r>
              <a:rPr lang="es-MX" sz="3200" dirty="0">
                <a:solidFill>
                  <a:srgbClr val="0070C0"/>
                </a:solidFill>
              </a:rPr>
              <a:t>modularidad</a:t>
            </a:r>
            <a:r>
              <a:rPr lang="es-MX" sz="3200" dirty="0"/>
              <a:t> (mecanismos independientes), </a:t>
            </a:r>
            <a:r>
              <a:rPr lang="es-MX" sz="3200" dirty="0">
                <a:solidFill>
                  <a:srgbClr val="FFC000"/>
                </a:solidFill>
              </a:rPr>
              <a:t>SUTVA</a:t>
            </a:r>
            <a:r>
              <a:rPr lang="es-MX" sz="3200" dirty="0"/>
              <a:t> y </a:t>
            </a:r>
            <a:r>
              <a:rPr lang="es-MX" sz="3200" dirty="0">
                <a:solidFill>
                  <a:srgbClr val="C00000"/>
                </a:solidFill>
              </a:rPr>
              <a:t>consistencia</a:t>
            </a:r>
            <a:r>
              <a:rPr lang="es-MX" sz="3200" dirty="0"/>
              <a:t>. El primero </a:t>
            </a:r>
            <a:r>
              <a:rPr lang="es-MX" sz="3200" dirty="0">
                <a:solidFill>
                  <a:srgbClr val="0070C0"/>
                </a:solidFill>
              </a:rPr>
              <a:t>proviene del marco gráfico/de cálculo</a:t>
            </a:r>
            <a:r>
              <a:rPr lang="es-MX" sz="3200" dirty="0"/>
              <a:t>, mientras que </a:t>
            </a:r>
            <a:r>
              <a:rPr lang="es-MX" sz="3200" dirty="0">
                <a:solidFill>
                  <a:srgbClr val="00B050"/>
                </a:solidFill>
              </a:rPr>
              <a:t>los dos restantes se basan en el marco de resultados potenciales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16754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C62BE-F01C-2638-4A89-AD7BFC1D1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B8F2155-6C21-F5CC-0D68-965DE20D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Insúltame: relaciones espurias en la naturaleza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2FF357E6-9AD8-BF6F-2DEA-77A27041AC04}"/>
              </a:ext>
            </a:extLst>
          </p:cNvPr>
          <p:cNvSpPr txBox="1"/>
          <p:nvPr/>
        </p:nvSpPr>
        <p:spPr>
          <a:xfrm>
            <a:off x="185057" y="1143000"/>
            <a:ext cx="875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¿No te parece que cuando hablamos de relaciones falsas y de confusiones inadvertidas, es casi como si estuviéramos hablando de buenos amigos de siempre? Quizás a veces nos causen problemas, pero nos resultan tan familiares que es difícil imaginar el futuro sin ellos.</a:t>
            </a:r>
          </a:p>
        </p:txBody>
      </p:sp>
    </p:spTree>
    <p:extLst>
      <p:ext uri="{BB962C8B-B14F-4D97-AF65-F5344CB8AC3E}">
        <p14:creationId xmlns:p14="http://schemas.microsoft.com/office/powerpoint/2010/main" val="22074694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B26EC-2300-D5BE-2370-D9E22F2E4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AC6AA0F-EEC1-CD2C-CD5A-174CCBE6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Insúltame: relaciones espurias en la naturaleza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8FC2D6D-51E5-532E-40EF-5D64A6B1023F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Comenzaremos esta sección con una reflexión sobre las convenciones de nomenclatura relativas al sesgo, las relaciones espurias y la confusión en los campos.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En la segunda parte, analizaremos el sesgo de selección como un subtipo especial de espuriedad que desempeña un papel importante en epidemiología.</a:t>
            </a:r>
          </a:p>
        </p:txBody>
      </p:sp>
    </p:spTree>
    <p:extLst>
      <p:ext uri="{BB962C8B-B14F-4D97-AF65-F5344CB8AC3E}">
        <p14:creationId xmlns:p14="http://schemas.microsoft.com/office/powerpoint/2010/main" val="1982803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2096D-A838-CBCF-8C41-FCA53A91E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53CB4D6-80A2-5957-9660-D03C18BF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¡Nombres, nombres, nombres!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C3CC08BB-9926-3D2F-6A32-ECFF0099E51A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¡Vaya! </a:t>
            </a:r>
            <a:r>
              <a:rPr lang="es-MX" sz="3200" dirty="0">
                <a:solidFill>
                  <a:srgbClr val="7030A0"/>
                </a:solidFill>
              </a:rPr>
              <a:t>Leer sobre causalidad entre dominios puede ser una experiencia confusa</a:t>
            </a:r>
            <a:r>
              <a:rPr lang="es-MX" sz="3200" dirty="0"/>
              <a:t>. Algunos autores </a:t>
            </a:r>
            <a:r>
              <a:rPr lang="es-MX" sz="3200" dirty="0">
                <a:solidFill>
                  <a:srgbClr val="0070C0"/>
                </a:solidFill>
              </a:rPr>
              <a:t>sugieren usar el término «confusión» </a:t>
            </a:r>
            <a:r>
              <a:rPr lang="es-MX" sz="3200" dirty="0"/>
              <a:t>solo </a:t>
            </a:r>
            <a:r>
              <a:rPr lang="es-MX" sz="3200" dirty="0">
                <a:solidFill>
                  <a:srgbClr val="0070C0"/>
                </a:solidFill>
              </a:rPr>
              <a:t>cuando existe una causa común entre el tratamiento y el resultado </a:t>
            </a:r>
            <a:r>
              <a:rPr lang="es-MX" sz="3200" dirty="0"/>
              <a:t>(Peters et al., 2017, p. 172; Hernán y Robins, 2020, p. 103); </a:t>
            </a:r>
            <a:r>
              <a:rPr lang="es-MX" sz="3200" dirty="0">
                <a:solidFill>
                  <a:srgbClr val="00B050"/>
                </a:solidFill>
              </a:rPr>
              <a:t>otros permiten usar este término también en otros casos de espuriedad</a:t>
            </a:r>
            <a:r>
              <a:rPr lang="es-MX" sz="3200" dirty="0"/>
              <a:t> (Pearl y Mackenzie, 2019, p. 161).</a:t>
            </a:r>
            <a:endParaRPr lang="es-MX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872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EBE28-43E1-7CAC-F172-CEEB8E4C9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D47AE73-6661-C6E4-6784-AF2551F0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¡Nombres, nombres, nombres!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739D27C5-537E-7868-847C-37CFCDB50F2B}"/>
              </a:ext>
            </a:extLst>
          </p:cNvPr>
          <p:cNvSpPr txBox="1"/>
          <p:nvPr/>
        </p:nvSpPr>
        <p:spPr>
          <a:xfrm>
            <a:off x="185057" y="1143000"/>
            <a:ext cx="875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Otro término popular en la literatura es el </a:t>
            </a:r>
            <a:r>
              <a:rPr lang="es-MX" sz="3200" dirty="0">
                <a:solidFill>
                  <a:srgbClr val="C00000"/>
                </a:solidFill>
              </a:rPr>
              <a:t>sesgo de selección</a:t>
            </a:r>
            <a:r>
              <a:rPr lang="es-MX" sz="3200" dirty="0"/>
              <a:t>. </a:t>
            </a:r>
            <a:r>
              <a:rPr lang="es-MX" sz="3200" dirty="0">
                <a:solidFill>
                  <a:srgbClr val="C00000"/>
                </a:solidFill>
              </a:rPr>
              <a:t>Las definiciones de sesgo de selección difieren entre campos</a:t>
            </a:r>
            <a:r>
              <a:rPr lang="es-MX" sz="3200" dirty="0"/>
              <a:t>. </a:t>
            </a:r>
            <a:r>
              <a:rPr lang="es-MX" sz="3200" dirty="0">
                <a:solidFill>
                  <a:srgbClr val="C00000"/>
                </a:solidFill>
              </a:rPr>
              <a:t>Hernán y Robins (2020) abogan por una distinción clara entre la confusión</a:t>
            </a:r>
            <a:r>
              <a:rPr lang="es-MX" sz="3200" dirty="0"/>
              <a:t> (entendida por ellos como </a:t>
            </a:r>
            <a:r>
              <a:rPr lang="es-MX" sz="3200" dirty="0">
                <a:solidFill>
                  <a:srgbClr val="FFC000"/>
                </a:solidFill>
              </a:rPr>
              <a:t>causas comunes</a:t>
            </a:r>
            <a:r>
              <a:rPr lang="es-MX" sz="3200" dirty="0"/>
              <a:t>) y </a:t>
            </a:r>
            <a:r>
              <a:rPr lang="es-MX" sz="3200" dirty="0">
                <a:solidFill>
                  <a:srgbClr val="92D050"/>
                </a:solidFill>
              </a:rPr>
              <a:t>el sesgo de selección </a:t>
            </a:r>
            <a:r>
              <a:rPr lang="es-MX" sz="3200" dirty="0"/>
              <a:t>(entendido </a:t>
            </a:r>
            <a:r>
              <a:rPr lang="es-MX" sz="3200" dirty="0">
                <a:solidFill>
                  <a:srgbClr val="92D050"/>
                </a:solidFill>
              </a:rPr>
              <a:t>como resultados comunes</a:t>
            </a:r>
            <a:r>
              <a:rPr lang="es-MX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768549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835E8-05E1-B076-0C98-4B50DC6BC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1D57F99-28F8-8F4C-B4A1-1A608DF0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¡Nombres, nombres, nombres!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68F60FA-28D5-9A82-A9CB-F2D908A23614}"/>
              </a:ext>
            </a:extLst>
          </p:cNvPr>
          <p:cNvSpPr txBox="1"/>
          <p:nvPr/>
        </p:nvSpPr>
        <p:spPr>
          <a:xfrm>
            <a:off x="185057" y="1143000"/>
            <a:ext cx="875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Tenga en cuenta que, en el campo de la </a:t>
            </a:r>
            <a:r>
              <a:rPr lang="es-MX" sz="3200" dirty="0">
                <a:solidFill>
                  <a:srgbClr val="92D050"/>
                </a:solidFill>
              </a:rPr>
              <a:t>econometría</a:t>
            </a:r>
            <a:r>
              <a:rPr lang="es-MX" sz="3200" dirty="0"/>
              <a:t>, el </a:t>
            </a:r>
            <a:r>
              <a:rPr lang="es-MX" sz="3200" dirty="0">
                <a:solidFill>
                  <a:srgbClr val="92D050"/>
                </a:solidFill>
              </a:rPr>
              <a:t>término sesgo de selección puede usarse para describir cualquier tipo de sesgo de confusión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Aunque a veces puede resultar complicado, es importante comprender qué convención utiliza la persona con la que hablamos (o leemos).</a:t>
            </a:r>
          </a:p>
        </p:txBody>
      </p:sp>
    </p:spTree>
    <p:extLst>
      <p:ext uri="{BB962C8B-B14F-4D97-AF65-F5344CB8AC3E}">
        <p14:creationId xmlns:p14="http://schemas.microsoft.com/office/powerpoint/2010/main" val="22705679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DDF0B-2CBC-F060-5DCD-2A530DDCD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083ACCB-6AFA-F18F-9AE2-EEC8CACA3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¿Debería preguntarte a ti o a alguien que no esté aquí?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783C5B78-3FC1-8C42-AD1A-3F3462FCAF9B}"/>
              </a:ext>
            </a:extLst>
          </p:cNvPr>
          <p:cNvSpPr txBox="1"/>
          <p:nvPr/>
        </p:nvSpPr>
        <p:spPr>
          <a:xfrm>
            <a:off x="185057" y="1143000"/>
            <a:ext cx="875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Es 1943. Aviones militares estadounidenses participan en numerosas misiones y muchos no regresan a casa. Los que regresan suelen estar dañados.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Un dato interesante es que los daños no parecen aleatorios. Parece que hay un patrón claro.</a:t>
            </a:r>
          </a:p>
        </p:txBody>
      </p:sp>
    </p:spTree>
    <p:extLst>
      <p:ext uri="{BB962C8B-B14F-4D97-AF65-F5344CB8AC3E}">
        <p14:creationId xmlns:p14="http://schemas.microsoft.com/office/powerpoint/2010/main" val="2735235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C2B7D-1842-324C-81AA-5C2CDB0FC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554D498-11C1-C9ED-A711-F0E56DBA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¿Debería preguntarte a ti o a alguien que no esté aquí?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5F354ED-117A-90E1-CE44-C6A267DE4E8A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Los impactos de bala se concentran alrededor del sistema de combustible y el fuselaje, pero no tanto alrededor de los motores.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Los ingenieros militares deciden consultar a un reconocido grupo de estadísticos llamado Grupo de Investigación Estadística (SRG) para que les ayuden a determinar cómo distribuir de forma óptima la armadura para proteger los lugares con mayor riesgo de sufrir daños.</a:t>
            </a:r>
          </a:p>
        </p:txBody>
      </p:sp>
    </p:spTree>
    <p:extLst>
      <p:ext uri="{BB962C8B-B14F-4D97-AF65-F5344CB8AC3E}">
        <p14:creationId xmlns:p14="http://schemas.microsoft.com/office/powerpoint/2010/main" val="40778665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67C9F-D310-21A5-85E7-2617682AF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8F36B45-8F86-566B-79A2-4639D2F5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¿Debería preguntarte a ti o a alguien que no esté aquí?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46E72D02-5363-ABED-0AB7-9CCDCEE90456}"/>
              </a:ext>
            </a:extLst>
          </p:cNvPr>
          <p:cNvSpPr txBox="1"/>
          <p:nvPr/>
        </p:nvSpPr>
        <p:spPr>
          <a:xfrm>
            <a:off x="185057" y="1143000"/>
            <a:ext cx="8752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¿Agujeros faltantes?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A lo que Wald se refería era a los agujeros que nunca hemos observado. Los que estaban en los aviones que nunca regresaron.</a:t>
            </a:r>
          </a:p>
        </p:txBody>
      </p:sp>
    </p:spTree>
    <p:extLst>
      <p:ext uri="{BB962C8B-B14F-4D97-AF65-F5344CB8AC3E}">
        <p14:creationId xmlns:p14="http://schemas.microsoft.com/office/powerpoint/2010/main" val="114829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319AA-2E04-D7CD-C90D-EF2DBA09C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C2B8ED2-8C0F-3633-75C6-705F22199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Identificabilidad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A92ADC1-071D-2D11-83F2-2764532BB896}"/>
              </a:ext>
            </a:extLst>
          </p:cNvPr>
          <p:cNvSpPr/>
          <p:nvPr/>
        </p:nvSpPr>
        <p:spPr>
          <a:xfrm>
            <a:off x="183823" y="902864"/>
            <a:ext cx="87763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En otras palabras, si tenemos </a:t>
            </a:r>
            <a:r>
              <a:rPr lang="es-MX" sz="3200" dirty="0">
                <a:solidFill>
                  <a:srgbClr val="002060"/>
                </a:solidFill>
              </a:rPr>
              <a:t>(1) suficiente información para controlar el flujo de información no causal en el gráfico </a:t>
            </a:r>
            <a:r>
              <a:rPr lang="es-MX" sz="3200" dirty="0"/>
              <a:t>y </a:t>
            </a:r>
            <a:r>
              <a:rPr lang="es-MX" sz="3200" dirty="0">
                <a:solidFill>
                  <a:schemeClr val="accent6">
                    <a:lumMod val="75000"/>
                  </a:schemeClr>
                </a:solidFill>
              </a:rPr>
              <a:t>(2) suficientes datos para estimar el efecto de interés, este es identificable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La </a:t>
            </a:r>
            <a:r>
              <a:rPr lang="es-MX" sz="3200" dirty="0">
                <a:solidFill>
                  <a:srgbClr val="92D050"/>
                </a:solidFill>
              </a:rPr>
              <a:t>primera condición se puede lograr bloqueando todas las rutas que filtran información no causal mediante las reglas del cálculo do y la lógica de separación d</a:t>
            </a:r>
            <a:r>
              <a:rPr lang="es-MX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6216542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36DB1-85E1-82D2-7230-4290FCDE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36D2FA4-9662-A509-E0A3-B870ECED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¡Malditas sean!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B6D1F01-F16D-9292-5BB1-CEC87890AA93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Lo que Wald señaló es el </a:t>
            </a:r>
            <a:r>
              <a:rPr lang="es-MX" sz="3200" dirty="0">
                <a:solidFill>
                  <a:srgbClr val="92D050"/>
                </a:solidFill>
              </a:rPr>
              <a:t>llamado sesgo de supervivencia</a:t>
            </a:r>
            <a:r>
              <a:rPr lang="es-MX" sz="3200" dirty="0"/>
              <a:t>. Se </a:t>
            </a:r>
            <a:r>
              <a:rPr lang="es-MX" sz="3200" dirty="0">
                <a:solidFill>
                  <a:srgbClr val="92D050"/>
                </a:solidFill>
              </a:rPr>
              <a:t>trata de un tipo de sesgo de selección en el que los efectos se estiman solo en una subpoblación de sobrevivientes con la intención de generalizarlos a toda la población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El problema radica en que la población podría diferir de la submuestra seleccionada. Este sesgo es bien conocido en epidemiología (pensemos, por ejemplo, en los sobrevivientes de enfermedades).</a:t>
            </a:r>
            <a:endParaRPr lang="es-MX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9956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5E80E-85F9-22D7-F463-D096281E2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1196B7A-9A92-9757-122E-7A84FB48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Has DAG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CA192D2C-B832-FB01-1461-7F16E6CE75AA}"/>
              </a:ext>
            </a:extLst>
          </p:cNvPr>
          <p:cNvSpPr txBox="1"/>
          <p:nvPr/>
        </p:nvSpPr>
        <p:spPr>
          <a:xfrm>
            <a:off x="185057" y="1143000"/>
            <a:ext cx="8752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Elaboremos un modelo hipotético de modelo de supervivencia para representar el problema al que se enfrentaba Wald.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La siguiente figura es una representación gráfica de este modelo de supervivencia:</a:t>
            </a:r>
            <a:endParaRPr lang="es-MX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282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A7A6C-4603-1C79-C388-3D93FD1A3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94A0CF0-04BA-E43E-1C10-FCCD6FBC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Has DAG</a:t>
            </a:r>
            <a:endParaRPr lang="es-MX" sz="4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1DA730-B185-99C8-1F2A-EB3A80408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8" y="2165947"/>
            <a:ext cx="8551779" cy="234322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11587A8-1C74-BBE8-06AF-820064CA5CF4}"/>
              </a:ext>
            </a:extLst>
          </p:cNvPr>
          <p:cNvSpPr txBox="1"/>
          <p:nvPr/>
        </p:nvSpPr>
        <p:spPr>
          <a:xfrm>
            <a:off x="2160516" y="4969597"/>
            <a:ext cx="5520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Una representación SCM del problema de Wald</a:t>
            </a:r>
          </a:p>
        </p:txBody>
      </p:sp>
    </p:spTree>
    <p:extLst>
      <p:ext uri="{BB962C8B-B14F-4D97-AF65-F5344CB8AC3E}">
        <p14:creationId xmlns:p14="http://schemas.microsoft.com/office/powerpoint/2010/main" val="6193212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A8448-F73E-E65D-D393-29C475DCA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143B171-0606-CB10-DDD3-88E4D7F2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Has DAG</a:t>
            </a:r>
            <a:endParaRPr lang="es-MX" sz="4400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CDB7A201-4912-E0D0-654C-6EC7E4EACE88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Tenemos </a:t>
            </a:r>
            <a:r>
              <a:rPr lang="es-MX" sz="3200" dirty="0">
                <a:solidFill>
                  <a:srgbClr val="C00000"/>
                </a:solidFill>
              </a:rPr>
              <a:t>tres nodos: T, Y y C</a:t>
            </a:r>
            <a:r>
              <a:rPr lang="es-MX" sz="3200" dirty="0"/>
              <a:t>. </a:t>
            </a:r>
            <a:r>
              <a:rPr lang="es-MX" sz="3200" dirty="0">
                <a:solidFill>
                  <a:srgbClr val="FFC000"/>
                </a:solidFill>
              </a:rPr>
              <a:t>T representa el tratamiento</a:t>
            </a:r>
            <a:r>
              <a:rPr lang="es-MX" sz="3200" dirty="0"/>
              <a:t>, es decir, el número de balas enemigas disparadas a los motores; </a:t>
            </a:r>
            <a:r>
              <a:rPr lang="es-MX" sz="3200" dirty="0">
                <a:solidFill>
                  <a:srgbClr val="92D050"/>
                </a:solidFill>
              </a:rPr>
              <a:t>Y representa la gravedad de los daños del avión</a:t>
            </a:r>
            <a:r>
              <a:rPr lang="es-MX" sz="3200" dirty="0"/>
              <a:t>; y </a:t>
            </a:r>
            <a:r>
              <a:rPr lang="es-MX" sz="3200" dirty="0">
                <a:solidFill>
                  <a:srgbClr val="00B0F0"/>
                </a:solidFill>
              </a:rPr>
              <a:t>C es una variable binaria que codifica si un avión regresó a casa (1) o no (0)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Tenga en cuenta que, al </a:t>
            </a:r>
            <a:r>
              <a:rPr lang="es-MX" sz="3200" dirty="0">
                <a:solidFill>
                  <a:srgbClr val="002060"/>
                </a:solidFill>
              </a:rPr>
              <a:t>considerar solo los aviones que regresaron a casa, implícitamente se condiciona C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230297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2C62A-D088-E102-2B1E-3E0AF61CB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7BC45AE-C920-3B04-8BD4-862FFEE39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Has DAG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F8E6C155-1DCE-15E5-D0B1-CEF704EE5201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Dos </a:t>
            </a:r>
            <a:r>
              <a:rPr lang="es-MX" sz="3200" dirty="0">
                <a:solidFill>
                  <a:srgbClr val="002060"/>
                </a:solidFill>
              </a:rPr>
              <a:t>factores influyen en C</a:t>
            </a:r>
            <a:r>
              <a:rPr lang="es-MX" sz="3200" dirty="0"/>
              <a:t>: el </a:t>
            </a:r>
            <a:r>
              <a:rPr lang="es-MX" sz="3200" dirty="0">
                <a:solidFill>
                  <a:srgbClr val="7030A0"/>
                </a:solidFill>
              </a:rPr>
              <a:t>número de balas disparadas a los motores (T)</a:t>
            </a:r>
            <a:r>
              <a:rPr lang="es-MX" sz="3200" dirty="0"/>
              <a:t> y la </a:t>
            </a:r>
            <a:r>
              <a:rPr lang="es-MX" sz="3200" dirty="0">
                <a:solidFill>
                  <a:schemeClr val="accent6">
                    <a:lumMod val="75000"/>
                  </a:schemeClr>
                </a:solidFill>
              </a:rPr>
              <a:t>gravedad del daño total (Y)</a:t>
            </a:r>
            <a:r>
              <a:rPr lang="es-MX" sz="3200" dirty="0"/>
              <a:t>, que </a:t>
            </a:r>
            <a:r>
              <a:rPr lang="es-MX" sz="3200" dirty="0">
                <a:solidFill>
                  <a:schemeClr val="accent6">
                    <a:lumMod val="75000"/>
                  </a:schemeClr>
                </a:solidFill>
              </a:rPr>
              <a:t>también depende de T</a:t>
            </a:r>
            <a:r>
              <a:rPr lang="es-MX" sz="3200" dirty="0"/>
              <a:t>. Si el número de balas disparadas a los motores es suficientemente alto, el avión no regresará a casa, independientemente de otros daños. También puede darse el caso de que el número de balas disparadas a los motores no sea tan alto, pero el daño total sea tan grave que el avión no lo logre.</a:t>
            </a:r>
          </a:p>
        </p:txBody>
      </p:sp>
    </p:spTree>
    <p:extLst>
      <p:ext uri="{BB962C8B-B14F-4D97-AF65-F5344CB8AC3E}">
        <p14:creationId xmlns:p14="http://schemas.microsoft.com/office/powerpoint/2010/main" val="33475504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E1A03-A98B-74F0-CFC7-188872ECD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4D7A685-6DF4-A5F7-C105-DA9A6E89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Has DAG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48010AF-ED1C-50F8-9CCA-0D189B4C1165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Tenga en cuenta que el </a:t>
            </a:r>
            <a:r>
              <a:rPr lang="es-MX" sz="3200" dirty="0">
                <a:solidFill>
                  <a:schemeClr val="accent6">
                    <a:lumMod val="75000"/>
                  </a:schemeClr>
                </a:solidFill>
              </a:rPr>
              <a:t>condicionamiento en C abre una ruta espuria, T → C ← Y</a:t>
            </a:r>
            <a:r>
              <a:rPr lang="es-MX" sz="3200" dirty="0"/>
              <a:t>. Esta es precisamente </a:t>
            </a:r>
            <a:r>
              <a:rPr lang="es-MX" sz="3200" dirty="0">
                <a:solidFill>
                  <a:srgbClr val="7030A0"/>
                </a:solidFill>
              </a:rPr>
              <a:t>la fuente del sesgo</a:t>
            </a:r>
            <a:r>
              <a:rPr lang="es-MX" sz="3200" dirty="0"/>
              <a:t>, ya que </a:t>
            </a:r>
            <a:r>
              <a:rPr lang="es-MX" sz="3200" dirty="0">
                <a:solidFill>
                  <a:srgbClr val="7030A0"/>
                </a:solidFill>
              </a:rPr>
              <a:t>C es un colisionador en esta ruta y</a:t>
            </a:r>
            <a:r>
              <a:rPr lang="es-MX" sz="3200" dirty="0"/>
              <a:t>, como recordará, el </a:t>
            </a:r>
            <a:r>
              <a:rPr lang="es-MX" sz="3200" dirty="0">
                <a:solidFill>
                  <a:srgbClr val="7030A0"/>
                </a:solidFill>
              </a:rPr>
              <a:t>condicionamiento en un colisionador abre el flujo de información </a:t>
            </a:r>
            <a:r>
              <a:rPr lang="es-MX" sz="3200" dirty="0"/>
              <a:t>(a diferencia del condicionamiento en cadenas y bifurcaciones).</a:t>
            </a:r>
          </a:p>
          <a:p>
            <a:pPr algn="just"/>
            <a:r>
              <a:rPr lang="es-MX" sz="3200" dirty="0"/>
              <a:t>Traduzcamos nuestro ejemplo a Python para ver cómo funciona esta lógica en un conjunto de datos real.</a:t>
            </a:r>
          </a:p>
        </p:txBody>
      </p:sp>
    </p:spTree>
    <p:extLst>
      <p:ext uri="{BB962C8B-B14F-4D97-AF65-F5344CB8AC3E}">
        <p14:creationId xmlns:p14="http://schemas.microsoft.com/office/powerpoint/2010/main" val="6807799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25427-B29E-4858-6832-E0D1BEB5A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60D94DC-E81B-2086-702F-B694B741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Has DAG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2BAD31B-63ED-9BD5-B110-FEAB6A6B39DD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Primero, definamos el </a:t>
            </a:r>
            <a:r>
              <a:rPr lang="es-MX" sz="3200" dirty="0">
                <a:solidFill>
                  <a:srgbClr val="7030A0"/>
                </a:solidFill>
              </a:rPr>
              <a:t>tamaño de la muestra </a:t>
            </a:r>
            <a:r>
              <a:rPr lang="es-MX" sz="3200" dirty="0"/>
              <a:t>y el </a:t>
            </a:r>
            <a:r>
              <a:rPr lang="es-MX" sz="3200" dirty="0">
                <a:solidFill>
                  <a:schemeClr val="accent2">
                    <a:lumMod val="75000"/>
                  </a:schemeClr>
                </a:solidFill>
              </a:rPr>
              <a:t>conjunto de asignaciones estructurales </a:t>
            </a:r>
            <a:r>
              <a:rPr lang="es-MX" sz="3200" dirty="0"/>
              <a:t>que definen nuestro SCM:</a:t>
            </a:r>
          </a:p>
          <a:p>
            <a:pPr algn="just"/>
            <a:endParaRPr lang="es-MX" sz="3200" dirty="0"/>
          </a:p>
          <a:p>
            <a:pPr>
              <a:buNone/>
            </a:pPr>
            <a:r>
              <a:rPr lang="es-MX" sz="3200" dirty="0">
                <a:solidFill>
                  <a:srgbClr val="0F0E0C"/>
                </a:solidFill>
                <a:effectLst/>
                <a:latin typeface="Helvetica" pitchFamily="2" charset="0"/>
              </a:rPr>
              <a:t>SAMPLE_SIZE = 1000</a:t>
            </a:r>
          </a:p>
          <a:p>
            <a:pPr>
              <a:buNone/>
            </a:pPr>
            <a:r>
              <a:rPr lang="es-MX" sz="3200" dirty="0">
                <a:solidFill>
                  <a:srgbClr val="0F0E0C"/>
                </a:solidFill>
                <a:effectLst/>
                <a:latin typeface="Helvetica" pitchFamily="2" charset="0"/>
              </a:rPr>
              <a:t># A hypothetical SCM</a:t>
            </a:r>
          </a:p>
          <a:p>
            <a:pPr>
              <a:buNone/>
            </a:pPr>
            <a:r>
              <a:rPr lang="es-MX" sz="3200" dirty="0">
                <a:solidFill>
                  <a:srgbClr val="0F0E0C"/>
                </a:solidFill>
                <a:effectLst/>
                <a:latin typeface="Helvetica" pitchFamily="2" charset="0"/>
              </a:rPr>
              <a:t>T = np.random.uniform(20, 110, SAMPLE_SIZE)</a:t>
            </a:r>
          </a:p>
          <a:p>
            <a:pPr>
              <a:buNone/>
            </a:pPr>
            <a:r>
              <a:rPr lang="es-MX" sz="3200" dirty="0">
                <a:solidFill>
                  <a:srgbClr val="0F0E0C"/>
                </a:solidFill>
                <a:effectLst/>
                <a:latin typeface="Helvetica" pitchFamily="2" charset="0"/>
              </a:rPr>
              <a:t>Y = T + np.random.uniform(0, 40, SAMPLE_SIZE)</a:t>
            </a:r>
          </a:p>
          <a:p>
            <a:pPr>
              <a:buNone/>
            </a:pPr>
            <a:r>
              <a:rPr lang="es-MX" sz="3200" dirty="0">
                <a:solidFill>
                  <a:srgbClr val="0F0E0C"/>
                </a:solidFill>
                <a:effectLst/>
                <a:latin typeface="Helvetica" pitchFamily="2" charset="0"/>
              </a:rPr>
              <a:t>C = (T + Y &lt; 100).astype('int')</a:t>
            </a:r>
          </a:p>
        </p:txBody>
      </p:sp>
    </p:spTree>
    <p:extLst>
      <p:ext uri="{BB962C8B-B14F-4D97-AF65-F5344CB8AC3E}">
        <p14:creationId xmlns:p14="http://schemas.microsoft.com/office/powerpoint/2010/main" val="275631063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60D52-8404-E8DE-4051-AE97EAA46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BF089D1-27B7-E533-CC15-555DEB3A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Has DAG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F388E2BF-E684-0736-9095-4D0F71CCA5C6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MX" sz="3200" dirty="0">
                <a:solidFill>
                  <a:srgbClr val="0F0E0C"/>
                </a:solidFill>
                <a:effectLst/>
                <a:latin typeface="Helvetica" pitchFamily="2" charset="0"/>
              </a:rPr>
              <a:t>Coloquemos todas las variables en un DataFrame de Pandas para facilitar su manipulación:</a:t>
            </a:r>
          </a:p>
          <a:p>
            <a:pPr algn="ctr">
              <a:buNone/>
            </a:pPr>
            <a:r>
              <a:rPr lang="es-MX" sz="3200" i="1" dirty="0">
                <a:solidFill>
                  <a:srgbClr val="0F0E0C"/>
                </a:solidFill>
                <a:effectLst/>
                <a:latin typeface="Helvetica" pitchFamily="2" charset="0"/>
              </a:rPr>
              <a:t>df = pd.DataFrame(np.stack([T, Y, C]).T, columns=['T’, 'Y', 'C’])</a:t>
            </a:r>
          </a:p>
          <a:p>
            <a:pPr algn="just">
              <a:buNone/>
            </a:pPr>
            <a:endParaRPr lang="es-MX" sz="3200" i="1" dirty="0">
              <a:solidFill>
                <a:srgbClr val="0F0E0C"/>
              </a:solidFill>
              <a:latin typeface="Helvetica" pitchFamily="2" charset="0"/>
            </a:endParaRPr>
          </a:p>
          <a:p>
            <a:pPr algn="just">
              <a:buNone/>
            </a:pPr>
            <a:r>
              <a:rPr lang="es-MX" sz="3200" i="1" dirty="0">
                <a:solidFill>
                  <a:srgbClr val="0F0E0C"/>
                </a:solidFill>
                <a:latin typeface="Helvetica" pitchFamily="2" charset="0"/>
              </a:rPr>
              <a:t>Finalmente, condicionemos C y grafiquemos los resultados:</a:t>
            </a:r>
          </a:p>
          <a:p>
            <a:pPr algn="just">
              <a:buNone/>
            </a:pPr>
            <a:r>
              <a:rPr lang="es-MX" sz="3200" i="1" dirty="0">
                <a:solidFill>
                  <a:srgbClr val="0F0E0C"/>
                </a:solidFill>
                <a:effectLst/>
                <a:latin typeface="Helvetica" pitchFamily="2" charset="0"/>
              </a:rPr>
              <a:t># Compare average damage (biased vs unbiased)</a:t>
            </a:r>
          </a:p>
          <a:p>
            <a:pPr algn="just">
              <a:buNone/>
            </a:pPr>
            <a:r>
              <a:rPr lang="es-MX" sz="3200" i="1" dirty="0">
                <a:solidFill>
                  <a:srgbClr val="0F0E0C"/>
                </a:solidFill>
                <a:effectLst/>
                <a:latin typeface="Helvetica" pitchFamily="2" charset="0"/>
              </a:rPr>
              <a:t>plt.figure(figsize=(8, 4))</a:t>
            </a:r>
          </a:p>
        </p:txBody>
      </p:sp>
    </p:spTree>
    <p:extLst>
      <p:ext uri="{BB962C8B-B14F-4D97-AF65-F5344CB8AC3E}">
        <p14:creationId xmlns:p14="http://schemas.microsoft.com/office/powerpoint/2010/main" val="379907319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1CBF2-68F0-4566-6857-81055F6BD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E7292B9-B4EB-A008-DF59-40783D1F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Has DAG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8EE799FA-BE80-A67C-8FDC-F620D9515681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MX" sz="3200" i="1" dirty="0">
                <a:solidFill>
                  <a:srgbClr val="0F0E0C"/>
                </a:solidFill>
                <a:effectLst/>
                <a:latin typeface="Helvetica" pitchFamily="2" charset="0"/>
              </a:rPr>
              <a:t>plt.hist(df[df['C'] == 1]['Y'], label='Came back = 1',</a:t>
            </a:r>
          </a:p>
          <a:p>
            <a:pPr algn="just">
              <a:buNone/>
            </a:pPr>
            <a:r>
              <a:rPr lang="es-MX" sz="3200" i="1" dirty="0">
                <a:solidFill>
                  <a:srgbClr val="0F0E0C"/>
                </a:solidFill>
                <a:effectLst/>
                <a:latin typeface="Helvetica" pitchFamily="2" charset="0"/>
              </a:rPr>
              <a:t>color=COLORS[0], alpha=.5)</a:t>
            </a:r>
          </a:p>
          <a:p>
            <a:pPr algn="just">
              <a:buNone/>
            </a:pPr>
            <a:r>
              <a:rPr lang="es-MX" sz="3200" i="1" dirty="0">
                <a:solidFill>
                  <a:srgbClr val="0F0E0C"/>
                </a:solidFill>
                <a:effectLst/>
                <a:latin typeface="Helvetica" pitchFamily="2" charset="0"/>
              </a:rPr>
              <a:t>plt.hist(df[df['C'] == 0]['Y'], label='Came back = 0',</a:t>
            </a:r>
          </a:p>
          <a:p>
            <a:pPr algn="just">
              <a:buNone/>
            </a:pPr>
            <a:r>
              <a:rPr lang="es-MX" sz="3200" i="1" dirty="0">
                <a:solidFill>
                  <a:srgbClr val="0F0E0C"/>
                </a:solidFill>
                <a:effectLst/>
                <a:latin typeface="Helvetica" pitchFamily="2" charset="0"/>
              </a:rPr>
              <a:t>color=COLORS[1], alpha=.5, bins=25)</a:t>
            </a:r>
          </a:p>
          <a:p>
            <a:pPr algn="just">
              <a:buNone/>
            </a:pPr>
            <a:r>
              <a:rPr lang="es-MX" sz="3200" i="1" dirty="0">
                <a:solidFill>
                  <a:srgbClr val="0F0E0C"/>
                </a:solidFill>
                <a:effectLst/>
                <a:latin typeface="Helvetica" pitchFamily="2" charset="0"/>
              </a:rPr>
              <a:t>plt.xlabel('$Damage$ $severity$', alpha=.5, fontsize=12)</a:t>
            </a:r>
          </a:p>
          <a:p>
            <a:pPr algn="just">
              <a:buNone/>
            </a:pPr>
            <a:r>
              <a:rPr lang="es-MX" sz="3200" i="1" dirty="0">
                <a:solidFill>
                  <a:srgbClr val="0F0E0C"/>
                </a:solidFill>
                <a:effectLst/>
                <a:latin typeface="Helvetica" pitchFamily="2" charset="0"/>
              </a:rPr>
              <a:t>plt.ylabel('$Frequency$', alpha=.5, fontsize=12)</a:t>
            </a:r>
          </a:p>
          <a:p>
            <a:pPr algn="just">
              <a:buNone/>
            </a:pPr>
            <a:r>
              <a:rPr lang="es-MX" sz="3200" i="1" dirty="0">
                <a:solidFill>
                  <a:srgbClr val="0F0E0C"/>
                </a:solidFill>
                <a:effectLst/>
                <a:latin typeface="Helvetica" pitchFamily="2" charset="0"/>
              </a:rPr>
              <a:t>plt.legend()</a:t>
            </a:r>
          </a:p>
          <a:p>
            <a:pPr algn="just">
              <a:buNone/>
            </a:pPr>
            <a:r>
              <a:rPr lang="es-MX" sz="3200" i="1" dirty="0">
                <a:solidFill>
                  <a:srgbClr val="0F0E0C"/>
                </a:solidFill>
                <a:effectLst/>
                <a:latin typeface="Helvetica" pitchFamily="2" charset="0"/>
              </a:rPr>
              <a:t>plt.show()</a:t>
            </a:r>
          </a:p>
        </p:txBody>
      </p:sp>
    </p:spTree>
    <p:extLst>
      <p:ext uri="{BB962C8B-B14F-4D97-AF65-F5344CB8AC3E}">
        <p14:creationId xmlns:p14="http://schemas.microsoft.com/office/powerpoint/2010/main" val="355143928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9C623-D39F-C973-76A8-1E99E027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783C496-86E2-7C42-CC1B-0061C533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/>
              <a:t>Has DAG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3B71D2-32E1-39F8-0B09-069A85A78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31" y="1237129"/>
            <a:ext cx="8415205" cy="433029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577CA77-42E1-9AA0-DB59-539F8403B0F2}"/>
              </a:ext>
            </a:extLst>
          </p:cNvPr>
          <p:cNvSpPr txBox="1"/>
          <p:nvPr/>
        </p:nvSpPr>
        <p:spPr>
          <a:xfrm>
            <a:off x="1672815" y="5988437"/>
            <a:ext cx="6287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Un histograma del daño del avión condicionado a C</a:t>
            </a:r>
          </a:p>
        </p:txBody>
      </p:sp>
    </p:spTree>
    <p:extLst>
      <p:ext uri="{BB962C8B-B14F-4D97-AF65-F5344CB8AC3E}">
        <p14:creationId xmlns:p14="http://schemas.microsoft.com/office/powerpoint/2010/main" val="4194691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F62DFFDA11CBF4B9C31C05E5AD73571" ma:contentTypeVersion="4" ma:contentTypeDescription="Crear nuevo documento." ma:contentTypeScope="" ma:versionID="c3bdc8cc52c989f4fb79ebd3889ac6b5">
  <xsd:schema xmlns:xsd="http://www.w3.org/2001/XMLSchema" xmlns:xs="http://www.w3.org/2001/XMLSchema" xmlns:p="http://schemas.microsoft.com/office/2006/metadata/properties" xmlns:ns2="23422e02-0f12-4143-8163-0ad3c9b333e3" targetNamespace="http://schemas.microsoft.com/office/2006/metadata/properties" ma:root="true" ma:fieldsID="59f8015a6d88873a45919ec1d4ca2482" ns2:_="">
    <xsd:import namespace="23422e02-0f12-4143-8163-0ad3c9b33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22e02-0f12-4143-8163-0ad3c9b33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6E9BD8-72BC-42C9-B534-BD8EC8FBF4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8B82EB-457B-4E5F-8EE0-7A3082C2311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F0AB06-F941-4B22-8356-F294269A5D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22e02-0f12-4143-8163-0ad3c9b333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24390</TotalTime>
  <Words>5908</Words>
  <Application>Microsoft Macintosh PowerPoint</Application>
  <PresentationFormat>Presentación en pantalla (4:3)</PresentationFormat>
  <Paragraphs>433</Paragraphs>
  <Slides>109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109</vt:i4>
      </vt:variant>
    </vt:vector>
  </HeadingPairs>
  <TitlesOfParts>
    <vt:vector size="120" baseType="lpstr">
      <vt:lpstr>Arial</vt:lpstr>
      <vt:lpstr>Calibri</vt:lpstr>
      <vt:lpstr>EurekaSans-Light</vt:lpstr>
      <vt:lpstr>Helvetica</vt:lpstr>
      <vt:lpstr>Montserrat</vt:lpstr>
      <vt:lpstr>Soberana Sans Light</vt:lpstr>
      <vt:lpstr>Symbol</vt:lpstr>
      <vt:lpstr>Times New Roman</vt:lpstr>
      <vt:lpstr>Verdana</vt:lpstr>
      <vt:lpstr>Wingdings</vt:lpstr>
      <vt:lpstr>Office Theme</vt:lpstr>
      <vt:lpstr>Presentación de PowerPoint</vt:lpstr>
      <vt:lpstr>Unidad 8</vt:lpstr>
      <vt:lpstr>¡Soy el rey del mundo! ¿Pero lo soy?</vt:lpstr>
      <vt:lpstr>¡Soy el rey del mundo! ¿Pero lo soy?</vt:lpstr>
      <vt:lpstr>Entretanto</vt:lpstr>
      <vt:lpstr>Entretanto</vt:lpstr>
      <vt:lpstr>Entretanto</vt:lpstr>
      <vt:lpstr>Identificabilidad</vt:lpstr>
      <vt:lpstr>Identificabilidad</vt:lpstr>
      <vt:lpstr>Identificabilidad</vt:lpstr>
      <vt:lpstr>Identificabilidad</vt:lpstr>
      <vt:lpstr>Falta de grafos causales</vt:lpstr>
      <vt:lpstr>Falta de grafos causales</vt:lpstr>
      <vt:lpstr>Falta de grafos causales</vt:lpstr>
      <vt:lpstr>Falta de grafos causales</vt:lpstr>
      <vt:lpstr>Falta de grafos causales</vt:lpstr>
      <vt:lpstr>Datos insuficientes</vt:lpstr>
      <vt:lpstr>Datos insuficientes</vt:lpstr>
      <vt:lpstr>Comprensión del tamaño de la muestra: metodología</vt:lpstr>
      <vt:lpstr>Comprensión del tamaño de la muestra: metodología</vt:lpstr>
      <vt:lpstr>Comprensión del tamaño de la muestra: resultados</vt:lpstr>
      <vt:lpstr>Comprensión del tamaño de la muestra: resultados</vt:lpstr>
      <vt:lpstr>Comprensión del tamaño de la muestra: resultados</vt:lpstr>
      <vt:lpstr>Comprensión del tamaño de la muestra: resultados</vt:lpstr>
      <vt:lpstr>Comprensión del tamaño de la muestra: resultados</vt:lpstr>
      <vt:lpstr>Supuestos no verificables</vt:lpstr>
      <vt:lpstr>Supuestos no verificables</vt:lpstr>
      <vt:lpstr>Supuestos no verificables</vt:lpstr>
      <vt:lpstr>Un elefante en la habitación: ¿esperanzador o desesperanzado?</vt:lpstr>
      <vt:lpstr>Comamos el elefante</vt:lpstr>
      <vt:lpstr>Comamos el elefante</vt:lpstr>
      <vt:lpstr>Comamos el elefante</vt:lpstr>
      <vt:lpstr>Comamos el elefante</vt:lpstr>
      <vt:lpstr>Comamos el elefante</vt:lpstr>
      <vt:lpstr>Comamos el elefante</vt:lpstr>
      <vt:lpstr>Comamos el elefante</vt:lpstr>
      <vt:lpstr>Comamos el elefante</vt:lpstr>
      <vt:lpstr>Comamos el elefante</vt:lpstr>
      <vt:lpstr>Positividad</vt:lpstr>
      <vt:lpstr>Positividad</vt:lpstr>
      <vt:lpstr>Positividad</vt:lpstr>
      <vt:lpstr>Positividad</vt:lpstr>
      <vt:lpstr>Positividad</vt:lpstr>
      <vt:lpstr>Positividad</vt:lpstr>
      <vt:lpstr>Positividad</vt:lpstr>
      <vt:lpstr>Positividad</vt:lpstr>
      <vt:lpstr>Positividad</vt:lpstr>
      <vt:lpstr>Positividad</vt:lpstr>
      <vt:lpstr>Positividad</vt:lpstr>
      <vt:lpstr>Positividad</vt:lpstr>
      <vt:lpstr>Sujetos intercambiables</vt:lpstr>
      <vt:lpstr>Sujetos intercambiables</vt:lpstr>
      <vt:lpstr>Sujetos intercambiables</vt:lpstr>
      <vt:lpstr>Intercambiabilidad versus confusión</vt:lpstr>
      <vt:lpstr>Intercambiabilidad versus confusión</vt:lpstr>
      <vt:lpstr>Intercambiabilidad versus confusión</vt:lpstr>
      <vt:lpstr>Intercambiabilidad versus confusión</vt:lpstr>
      <vt:lpstr>… y más</vt:lpstr>
      <vt:lpstr>Modularidad</vt:lpstr>
      <vt:lpstr>Modularidad</vt:lpstr>
      <vt:lpstr>Modularidad</vt:lpstr>
      <vt:lpstr>Modularidad</vt:lpstr>
      <vt:lpstr>Modularidad</vt:lpstr>
      <vt:lpstr>Modularidad</vt:lpstr>
      <vt:lpstr>Modularidad</vt:lpstr>
      <vt:lpstr>Modularidad</vt:lpstr>
      <vt:lpstr>Modularidad</vt:lpstr>
      <vt:lpstr>Modularidad</vt:lpstr>
      <vt:lpstr>Modularidad</vt:lpstr>
      <vt:lpstr>Modularidad</vt:lpstr>
      <vt:lpstr>Modularidad</vt:lpstr>
      <vt:lpstr>Modularidad</vt:lpstr>
      <vt:lpstr>SUTVA</vt:lpstr>
      <vt:lpstr>SUTVA</vt:lpstr>
      <vt:lpstr>SUTVA</vt:lpstr>
      <vt:lpstr>SUTVA</vt:lpstr>
      <vt:lpstr>Consistencia</vt:lpstr>
      <vt:lpstr>Consistencia</vt:lpstr>
      <vt:lpstr>Consistencia</vt:lpstr>
      <vt:lpstr>Consistencia</vt:lpstr>
      <vt:lpstr>Consistencia</vt:lpstr>
      <vt:lpstr>Insúltame: relaciones espurias en la naturaleza</vt:lpstr>
      <vt:lpstr>Insúltame: relaciones espurias en la naturaleza</vt:lpstr>
      <vt:lpstr>¡Nombres, nombres, nombres!</vt:lpstr>
      <vt:lpstr>¡Nombres, nombres, nombres!</vt:lpstr>
      <vt:lpstr>¡Nombres, nombres, nombres!</vt:lpstr>
      <vt:lpstr>¿Debería preguntarte a ti o a alguien que no esté aquí?</vt:lpstr>
      <vt:lpstr>¿Debería preguntarte a ti o a alguien que no esté aquí?</vt:lpstr>
      <vt:lpstr>¿Debería preguntarte a ti o a alguien que no esté aquí?</vt:lpstr>
      <vt:lpstr>¡Malditas sean!</vt:lpstr>
      <vt:lpstr>Has DAG</vt:lpstr>
      <vt:lpstr>Has DAG</vt:lpstr>
      <vt:lpstr>Has DAG</vt:lpstr>
      <vt:lpstr>Has DAG</vt:lpstr>
      <vt:lpstr>Has DAG</vt:lpstr>
      <vt:lpstr>Has DAG</vt:lpstr>
      <vt:lpstr>Has DAG</vt:lpstr>
      <vt:lpstr>Has DAG</vt:lpstr>
      <vt:lpstr>Has DAG</vt:lpstr>
      <vt:lpstr>Has DAG</vt:lpstr>
      <vt:lpstr>Has DAG</vt:lpstr>
      <vt:lpstr>Más sesgo de selección</vt:lpstr>
      <vt:lpstr>Más sesgo de selección</vt:lpstr>
      <vt:lpstr>Más sesgo de selección</vt:lpstr>
      <vt:lpstr>Más sesgo de selección</vt:lpstr>
      <vt:lpstr>Más sesgo de selección</vt:lpstr>
      <vt:lpstr>Más sesgo de selección</vt:lpstr>
      <vt:lpstr>Referencias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Olivares Rojas</dc:creator>
  <cp:lastModifiedBy>Juan Carlos Olivares Rojas</cp:lastModifiedBy>
  <cp:revision>4123</cp:revision>
  <cp:lastPrinted>2017-12-05T14:11:13Z</cp:lastPrinted>
  <dcterms:modified xsi:type="dcterms:W3CDTF">2025-04-08T15:18:09Z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15.0027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47</vt:i4>
  </property>
  <property fmtid="{D5CDD505-2E9C-101B-9397-08002B2CF9AE}" pid="12" name="ContentTypeId">
    <vt:lpwstr>0x010100DF62DFFDA11CBF4B9C31C05E5AD73571</vt:lpwstr>
  </property>
</Properties>
</file>